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  <p:sldMasterId id="2147483696" r:id="rId6"/>
    <p:sldMasterId id="2147483714" r:id="rId7"/>
  </p:sldMasterIdLst>
  <p:sldIdLst>
    <p:sldId id="256" r:id="rId8"/>
    <p:sldId id="420" r:id="rId9"/>
    <p:sldId id="425" r:id="rId10"/>
    <p:sldId id="426" r:id="rId11"/>
    <p:sldId id="275" r:id="rId12"/>
    <p:sldId id="276" r:id="rId13"/>
    <p:sldId id="421" r:id="rId14"/>
    <p:sldId id="422" r:id="rId15"/>
  </p:sldIdLst>
  <p:sldSz cx="12192000" cy="6858000"/>
  <p:notesSz cx="6858000" cy="9144000"/>
  <p:defaultTextStyle>
    <a:defPPr>
      <a:defRPr lang="pl-PL"/>
    </a:defPPr>
    <a:lvl1pPr marL="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1pPr>
    <a:lvl2pPr marL="56894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2pPr>
    <a:lvl3pPr marL="113787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3pPr>
    <a:lvl4pPr marL="170681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4pPr>
    <a:lvl5pPr marL="227575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5pPr>
    <a:lvl6pPr marL="284469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6pPr>
    <a:lvl7pPr marL="341363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7pPr>
    <a:lvl8pPr marL="398257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8pPr>
    <a:lvl9pPr marL="4551517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4037B0-2D34-4559-B734-EBF98A999D98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27126E3-AE71-49C4-83CD-10EF7093F010}">
      <dgm:prSet phldrT="[Tekst]"/>
      <dgm:spPr/>
      <dgm:t>
        <a:bodyPr/>
        <a:lstStyle/>
        <a:p>
          <a:r>
            <a:rPr lang="pl-PL" dirty="0"/>
            <a:t>Osoba studiująca</a:t>
          </a:r>
        </a:p>
      </dgm:t>
    </dgm:pt>
    <dgm:pt modelId="{2A72AD5C-9A50-4138-B689-AE1C9825CD0A}" type="parTrans" cxnId="{0018E394-CA48-4B67-ADF0-B9DF047B09AA}">
      <dgm:prSet/>
      <dgm:spPr/>
      <dgm:t>
        <a:bodyPr/>
        <a:lstStyle/>
        <a:p>
          <a:endParaRPr lang="pl-PL"/>
        </a:p>
      </dgm:t>
    </dgm:pt>
    <dgm:pt modelId="{CD117FCC-5C4C-4C76-AD37-15E51009F43A}" type="sibTrans" cxnId="{0018E394-CA48-4B67-ADF0-B9DF047B09AA}">
      <dgm:prSet/>
      <dgm:spPr/>
      <dgm:t>
        <a:bodyPr/>
        <a:lstStyle/>
        <a:p>
          <a:endParaRPr lang="pl-PL"/>
        </a:p>
      </dgm:t>
    </dgm:pt>
    <dgm:pt modelId="{55B102FE-C836-4A0C-AEEB-27382D5E390A}">
      <dgm:prSet phldrT="[Tekst]"/>
      <dgm:spPr/>
      <dgm:t>
        <a:bodyPr/>
        <a:lstStyle/>
        <a:p>
          <a:r>
            <a:rPr lang="pl-PL" dirty="0"/>
            <a:t>Uwolnienie czasu</a:t>
          </a:r>
        </a:p>
      </dgm:t>
    </dgm:pt>
    <dgm:pt modelId="{8D20D7A8-ED0B-4A46-BF14-F1170B505EE6}" type="parTrans" cxnId="{393B5D9B-B97F-48D3-9F99-FA4239EEED39}">
      <dgm:prSet/>
      <dgm:spPr/>
      <dgm:t>
        <a:bodyPr/>
        <a:lstStyle/>
        <a:p>
          <a:endParaRPr lang="pl-PL"/>
        </a:p>
      </dgm:t>
    </dgm:pt>
    <dgm:pt modelId="{C6F05622-F371-4E3A-81DA-4F7928FB5441}" type="sibTrans" cxnId="{393B5D9B-B97F-48D3-9F99-FA4239EEED39}">
      <dgm:prSet/>
      <dgm:spPr/>
      <dgm:t>
        <a:bodyPr/>
        <a:lstStyle/>
        <a:p>
          <a:endParaRPr lang="pl-PL"/>
        </a:p>
      </dgm:t>
    </dgm:pt>
    <dgm:pt modelId="{9AE94D3C-CE27-44C8-9012-69F4A6607857}">
      <dgm:prSet phldrT="[Tekst]"/>
      <dgm:spPr/>
      <dgm:t>
        <a:bodyPr/>
        <a:lstStyle/>
        <a:p>
          <a:r>
            <a:rPr lang="pl-PL" dirty="0"/>
            <a:t>Nauka poprzez doświadczenie </a:t>
          </a:r>
        </a:p>
      </dgm:t>
    </dgm:pt>
    <dgm:pt modelId="{C0346FEA-3DBF-4A97-896F-2B8BEF40CF50}" type="parTrans" cxnId="{74DF5015-FF19-4A0F-9A8B-8C9EDFDF3B5C}">
      <dgm:prSet/>
      <dgm:spPr/>
      <dgm:t>
        <a:bodyPr/>
        <a:lstStyle/>
        <a:p>
          <a:endParaRPr lang="pl-PL"/>
        </a:p>
      </dgm:t>
    </dgm:pt>
    <dgm:pt modelId="{856D10C2-5D23-41B6-87F2-CF7DB2A78DD1}" type="sibTrans" cxnId="{74DF5015-FF19-4A0F-9A8B-8C9EDFDF3B5C}">
      <dgm:prSet/>
      <dgm:spPr/>
      <dgm:t>
        <a:bodyPr/>
        <a:lstStyle/>
        <a:p>
          <a:endParaRPr lang="pl-PL"/>
        </a:p>
      </dgm:t>
    </dgm:pt>
    <dgm:pt modelId="{AA375ED7-D89D-4362-8D8D-B2008084AB17}">
      <dgm:prSet phldrT="[Tekst]"/>
      <dgm:spPr/>
      <dgm:t>
        <a:bodyPr/>
        <a:lstStyle/>
        <a:p>
          <a:r>
            <a:rPr lang="pl-PL" dirty="0"/>
            <a:t>Odpowiedzialność i wpływ</a:t>
          </a:r>
        </a:p>
      </dgm:t>
    </dgm:pt>
    <dgm:pt modelId="{07BB2A8C-101D-4614-A147-E7968998861D}" type="parTrans" cxnId="{3C6C61C4-83AB-43EA-BF1E-D0485108599F}">
      <dgm:prSet/>
      <dgm:spPr/>
      <dgm:t>
        <a:bodyPr/>
        <a:lstStyle/>
        <a:p>
          <a:endParaRPr lang="pl-PL"/>
        </a:p>
      </dgm:t>
    </dgm:pt>
    <dgm:pt modelId="{32989784-E022-450F-915E-51DE3465E0B0}" type="sibTrans" cxnId="{3C6C61C4-83AB-43EA-BF1E-D0485108599F}">
      <dgm:prSet/>
      <dgm:spPr/>
      <dgm:t>
        <a:bodyPr/>
        <a:lstStyle/>
        <a:p>
          <a:endParaRPr lang="pl-PL"/>
        </a:p>
      </dgm:t>
    </dgm:pt>
    <dgm:pt modelId="{CF5C7933-9EED-4BB7-B5A6-18E16F406480}">
      <dgm:prSet phldrT="[Tekst]"/>
      <dgm:spPr/>
      <dgm:t>
        <a:bodyPr/>
        <a:lstStyle/>
        <a:p>
          <a:r>
            <a:rPr lang="pl-PL" dirty="0"/>
            <a:t>Weryfikacja swoich pomysłów z otoczeniem społeczno-gospodarczym</a:t>
          </a:r>
        </a:p>
      </dgm:t>
    </dgm:pt>
    <dgm:pt modelId="{C748CDD2-407C-41EC-AFD1-2A531D766F42}" type="parTrans" cxnId="{600C97C9-447C-428F-B68C-B6FEFE5E27DD}">
      <dgm:prSet/>
      <dgm:spPr/>
      <dgm:t>
        <a:bodyPr/>
        <a:lstStyle/>
        <a:p>
          <a:endParaRPr lang="pl-PL"/>
        </a:p>
      </dgm:t>
    </dgm:pt>
    <dgm:pt modelId="{CBAB6E59-CEE5-4E47-8E32-188E906220ED}" type="sibTrans" cxnId="{600C97C9-447C-428F-B68C-B6FEFE5E27DD}">
      <dgm:prSet/>
      <dgm:spPr/>
      <dgm:t>
        <a:bodyPr/>
        <a:lstStyle/>
        <a:p>
          <a:endParaRPr lang="pl-PL"/>
        </a:p>
      </dgm:t>
    </dgm:pt>
    <dgm:pt modelId="{EA3C89DA-7FDF-4A59-AB19-8DCEF064D99F}" type="pres">
      <dgm:prSet presAssocID="{D34037B0-2D34-4559-B734-EBF98A999D9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62EFB6-7164-4BE6-8831-9CB4B4DD9131}" type="pres">
      <dgm:prSet presAssocID="{C27126E3-AE71-49C4-83CD-10EF7093F010}" presName="centerShape" presStyleLbl="node0" presStyleIdx="0" presStyleCnt="1"/>
      <dgm:spPr/>
    </dgm:pt>
    <dgm:pt modelId="{8D09C749-C69E-46D3-99AD-09FF031CD56B}" type="pres">
      <dgm:prSet presAssocID="{55B102FE-C836-4A0C-AEEB-27382D5E390A}" presName="node" presStyleLbl="node1" presStyleIdx="0" presStyleCnt="4">
        <dgm:presLayoutVars>
          <dgm:bulletEnabled val="1"/>
        </dgm:presLayoutVars>
      </dgm:prSet>
      <dgm:spPr/>
    </dgm:pt>
    <dgm:pt modelId="{B70A3908-780F-447C-AB46-536E9F94F543}" type="pres">
      <dgm:prSet presAssocID="{55B102FE-C836-4A0C-AEEB-27382D5E390A}" presName="dummy" presStyleCnt="0"/>
      <dgm:spPr/>
    </dgm:pt>
    <dgm:pt modelId="{59F7082D-3ABB-4A6A-BEA7-44D3ED8117B5}" type="pres">
      <dgm:prSet presAssocID="{C6F05622-F371-4E3A-81DA-4F7928FB5441}" presName="sibTrans" presStyleLbl="sibTrans2D1" presStyleIdx="0" presStyleCnt="4"/>
      <dgm:spPr/>
    </dgm:pt>
    <dgm:pt modelId="{129F8AE5-270B-4C75-B7C1-A6A127E2C21C}" type="pres">
      <dgm:prSet presAssocID="{9AE94D3C-CE27-44C8-9012-69F4A6607857}" presName="node" presStyleLbl="node1" presStyleIdx="1" presStyleCnt="4">
        <dgm:presLayoutVars>
          <dgm:bulletEnabled val="1"/>
        </dgm:presLayoutVars>
      </dgm:prSet>
      <dgm:spPr/>
    </dgm:pt>
    <dgm:pt modelId="{1FB6CEFE-C3CD-4241-AF66-BFDDAAC4D406}" type="pres">
      <dgm:prSet presAssocID="{9AE94D3C-CE27-44C8-9012-69F4A6607857}" presName="dummy" presStyleCnt="0"/>
      <dgm:spPr/>
    </dgm:pt>
    <dgm:pt modelId="{298EA140-CEEB-4F5E-96D5-45047714FFF1}" type="pres">
      <dgm:prSet presAssocID="{856D10C2-5D23-41B6-87F2-CF7DB2A78DD1}" presName="sibTrans" presStyleLbl="sibTrans2D1" presStyleIdx="1" presStyleCnt="4"/>
      <dgm:spPr/>
    </dgm:pt>
    <dgm:pt modelId="{D2EABD34-4C8B-452B-BEF2-97F15B7A6D9D}" type="pres">
      <dgm:prSet presAssocID="{AA375ED7-D89D-4362-8D8D-B2008084AB17}" presName="node" presStyleLbl="node1" presStyleIdx="2" presStyleCnt="4">
        <dgm:presLayoutVars>
          <dgm:bulletEnabled val="1"/>
        </dgm:presLayoutVars>
      </dgm:prSet>
      <dgm:spPr/>
    </dgm:pt>
    <dgm:pt modelId="{6DC03067-7C77-4F6D-A28A-AFA8F2C5D754}" type="pres">
      <dgm:prSet presAssocID="{AA375ED7-D89D-4362-8D8D-B2008084AB17}" presName="dummy" presStyleCnt="0"/>
      <dgm:spPr/>
    </dgm:pt>
    <dgm:pt modelId="{1CEB1637-098E-40FC-82E3-39EEEA10AF2E}" type="pres">
      <dgm:prSet presAssocID="{32989784-E022-450F-915E-51DE3465E0B0}" presName="sibTrans" presStyleLbl="sibTrans2D1" presStyleIdx="2" presStyleCnt="4"/>
      <dgm:spPr/>
    </dgm:pt>
    <dgm:pt modelId="{4124EB9D-E17C-4BF5-A6D5-5E2B1D8B9FC4}" type="pres">
      <dgm:prSet presAssocID="{CF5C7933-9EED-4BB7-B5A6-18E16F406480}" presName="node" presStyleLbl="node1" presStyleIdx="3" presStyleCnt="4">
        <dgm:presLayoutVars>
          <dgm:bulletEnabled val="1"/>
        </dgm:presLayoutVars>
      </dgm:prSet>
      <dgm:spPr/>
    </dgm:pt>
    <dgm:pt modelId="{46BE21F4-5BAC-4957-931B-E7480B0BBF75}" type="pres">
      <dgm:prSet presAssocID="{CF5C7933-9EED-4BB7-B5A6-18E16F406480}" presName="dummy" presStyleCnt="0"/>
      <dgm:spPr/>
    </dgm:pt>
    <dgm:pt modelId="{A3F7809F-3170-4A81-B243-D07FC261814C}" type="pres">
      <dgm:prSet presAssocID="{CBAB6E59-CEE5-4E47-8E32-188E906220ED}" presName="sibTrans" presStyleLbl="sibTrans2D1" presStyleIdx="3" presStyleCnt="4"/>
      <dgm:spPr/>
    </dgm:pt>
  </dgm:ptLst>
  <dgm:cxnLst>
    <dgm:cxn modelId="{74DF5015-FF19-4A0F-9A8B-8C9EDFDF3B5C}" srcId="{C27126E3-AE71-49C4-83CD-10EF7093F010}" destId="{9AE94D3C-CE27-44C8-9012-69F4A6607857}" srcOrd="1" destOrd="0" parTransId="{C0346FEA-3DBF-4A97-896F-2B8BEF40CF50}" sibTransId="{856D10C2-5D23-41B6-87F2-CF7DB2A78DD1}"/>
    <dgm:cxn modelId="{FBB5BE21-8F61-491C-A3C4-1779A074AA62}" type="presOf" srcId="{32989784-E022-450F-915E-51DE3465E0B0}" destId="{1CEB1637-098E-40FC-82E3-39EEEA10AF2E}" srcOrd="0" destOrd="0" presId="urn:microsoft.com/office/officeart/2005/8/layout/radial6"/>
    <dgm:cxn modelId="{9E005C30-5B89-4391-A1B6-0CF0B5DDF7B7}" type="presOf" srcId="{CBAB6E59-CEE5-4E47-8E32-188E906220ED}" destId="{A3F7809F-3170-4A81-B243-D07FC261814C}" srcOrd="0" destOrd="0" presId="urn:microsoft.com/office/officeart/2005/8/layout/radial6"/>
    <dgm:cxn modelId="{F3A09632-4068-4A30-AB58-A14310E1F72A}" type="presOf" srcId="{856D10C2-5D23-41B6-87F2-CF7DB2A78DD1}" destId="{298EA140-CEEB-4F5E-96D5-45047714FFF1}" srcOrd="0" destOrd="0" presId="urn:microsoft.com/office/officeart/2005/8/layout/radial6"/>
    <dgm:cxn modelId="{ACA82C5E-44CD-456A-A0EB-6C5E8C2B7757}" type="presOf" srcId="{C6F05622-F371-4E3A-81DA-4F7928FB5441}" destId="{59F7082D-3ABB-4A6A-BEA7-44D3ED8117B5}" srcOrd="0" destOrd="0" presId="urn:microsoft.com/office/officeart/2005/8/layout/radial6"/>
    <dgm:cxn modelId="{A32BAE44-A566-417D-AF46-EE4AE73A843B}" type="presOf" srcId="{C27126E3-AE71-49C4-83CD-10EF7093F010}" destId="{9F62EFB6-7164-4BE6-8831-9CB4B4DD9131}" srcOrd="0" destOrd="0" presId="urn:microsoft.com/office/officeart/2005/8/layout/radial6"/>
    <dgm:cxn modelId="{868A9169-65D1-4773-92A2-D8FA9ED49487}" type="presOf" srcId="{CF5C7933-9EED-4BB7-B5A6-18E16F406480}" destId="{4124EB9D-E17C-4BF5-A6D5-5E2B1D8B9FC4}" srcOrd="0" destOrd="0" presId="urn:microsoft.com/office/officeart/2005/8/layout/radial6"/>
    <dgm:cxn modelId="{6AABF278-E8E0-411D-8D12-7AC5DA291191}" type="presOf" srcId="{AA375ED7-D89D-4362-8D8D-B2008084AB17}" destId="{D2EABD34-4C8B-452B-BEF2-97F15B7A6D9D}" srcOrd="0" destOrd="0" presId="urn:microsoft.com/office/officeart/2005/8/layout/radial6"/>
    <dgm:cxn modelId="{0018E394-CA48-4B67-ADF0-B9DF047B09AA}" srcId="{D34037B0-2D34-4559-B734-EBF98A999D98}" destId="{C27126E3-AE71-49C4-83CD-10EF7093F010}" srcOrd="0" destOrd="0" parTransId="{2A72AD5C-9A50-4138-B689-AE1C9825CD0A}" sibTransId="{CD117FCC-5C4C-4C76-AD37-15E51009F43A}"/>
    <dgm:cxn modelId="{393B5D9B-B97F-48D3-9F99-FA4239EEED39}" srcId="{C27126E3-AE71-49C4-83CD-10EF7093F010}" destId="{55B102FE-C836-4A0C-AEEB-27382D5E390A}" srcOrd="0" destOrd="0" parTransId="{8D20D7A8-ED0B-4A46-BF14-F1170B505EE6}" sibTransId="{C6F05622-F371-4E3A-81DA-4F7928FB5441}"/>
    <dgm:cxn modelId="{A9B1DDB2-664B-4535-8E60-7537A3FA5523}" type="presOf" srcId="{55B102FE-C836-4A0C-AEEB-27382D5E390A}" destId="{8D09C749-C69E-46D3-99AD-09FF031CD56B}" srcOrd="0" destOrd="0" presId="urn:microsoft.com/office/officeart/2005/8/layout/radial6"/>
    <dgm:cxn modelId="{3C6C61C4-83AB-43EA-BF1E-D0485108599F}" srcId="{C27126E3-AE71-49C4-83CD-10EF7093F010}" destId="{AA375ED7-D89D-4362-8D8D-B2008084AB17}" srcOrd="2" destOrd="0" parTransId="{07BB2A8C-101D-4614-A147-E7968998861D}" sibTransId="{32989784-E022-450F-915E-51DE3465E0B0}"/>
    <dgm:cxn modelId="{600C97C9-447C-428F-B68C-B6FEFE5E27DD}" srcId="{C27126E3-AE71-49C4-83CD-10EF7093F010}" destId="{CF5C7933-9EED-4BB7-B5A6-18E16F406480}" srcOrd="3" destOrd="0" parTransId="{C748CDD2-407C-41EC-AFD1-2A531D766F42}" sibTransId="{CBAB6E59-CEE5-4E47-8E32-188E906220ED}"/>
    <dgm:cxn modelId="{0B1305CC-5331-48E2-8583-261C147756FB}" type="presOf" srcId="{9AE94D3C-CE27-44C8-9012-69F4A6607857}" destId="{129F8AE5-270B-4C75-B7C1-A6A127E2C21C}" srcOrd="0" destOrd="0" presId="urn:microsoft.com/office/officeart/2005/8/layout/radial6"/>
    <dgm:cxn modelId="{787CE8D6-1DE7-4C5A-8853-457309E87C86}" type="presOf" srcId="{D34037B0-2D34-4559-B734-EBF98A999D98}" destId="{EA3C89DA-7FDF-4A59-AB19-8DCEF064D99F}" srcOrd="0" destOrd="0" presId="urn:microsoft.com/office/officeart/2005/8/layout/radial6"/>
    <dgm:cxn modelId="{07A01123-E6BF-4719-990E-9D162E57FAA2}" type="presParOf" srcId="{EA3C89DA-7FDF-4A59-AB19-8DCEF064D99F}" destId="{9F62EFB6-7164-4BE6-8831-9CB4B4DD9131}" srcOrd="0" destOrd="0" presId="urn:microsoft.com/office/officeart/2005/8/layout/radial6"/>
    <dgm:cxn modelId="{9AC81A6C-7EBA-423E-94F3-298CBEC4797E}" type="presParOf" srcId="{EA3C89DA-7FDF-4A59-AB19-8DCEF064D99F}" destId="{8D09C749-C69E-46D3-99AD-09FF031CD56B}" srcOrd="1" destOrd="0" presId="urn:microsoft.com/office/officeart/2005/8/layout/radial6"/>
    <dgm:cxn modelId="{D22FE797-1AB7-4440-B629-CA9DC081DF42}" type="presParOf" srcId="{EA3C89DA-7FDF-4A59-AB19-8DCEF064D99F}" destId="{B70A3908-780F-447C-AB46-536E9F94F543}" srcOrd="2" destOrd="0" presId="urn:microsoft.com/office/officeart/2005/8/layout/radial6"/>
    <dgm:cxn modelId="{D9002BC0-B9F3-4F56-864F-0B7B16BA09BA}" type="presParOf" srcId="{EA3C89DA-7FDF-4A59-AB19-8DCEF064D99F}" destId="{59F7082D-3ABB-4A6A-BEA7-44D3ED8117B5}" srcOrd="3" destOrd="0" presId="urn:microsoft.com/office/officeart/2005/8/layout/radial6"/>
    <dgm:cxn modelId="{A0D0D8A1-06DB-4B78-BF96-398A14E23DEF}" type="presParOf" srcId="{EA3C89DA-7FDF-4A59-AB19-8DCEF064D99F}" destId="{129F8AE5-270B-4C75-B7C1-A6A127E2C21C}" srcOrd="4" destOrd="0" presId="urn:microsoft.com/office/officeart/2005/8/layout/radial6"/>
    <dgm:cxn modelId="{7D627BB6-1ED6-4A9A-B105-A9610BDE8E5F}" type="presParOf" srcId="{EA3C89DA-7FDF-4A59-AB19-8DCEF064D99F}" destId="{1FB6CEFE-C3CD-4241-AF66-BFDDAAC4D406}" srcOrd="5" destOrd="0" presId="urn:microsoft.com/office/officeart/2005/8/layout/radial6"/>
    <dgm:cxn modelId="{CC37E533-0F87-461A-9771-BB6A8A52954D}" type="presParOf" srcId="{EA3C89DA-7FDF-4A59-AB19-8DCEF064D99F}" destId="{298EA140-CEEB-4F5E-96D5-45047714FFF1}" srcOrd="6" destOrd="0" presId="urn:microsoft.com/office/officeart/2005/8/layout/radial6"/>
    <dgm:cxn modelId="{450B5B19-58C9-4644-B04C-1833F350BD06}" type="presParOf" srcId="{EA3C89DA-7FDF-4A59-AB19-8DCEF064D99F}" destId="{D2EABD34-4C8B-452B-BEF2-97F15B7A6D9D}" srcOrd="7" destOrd="0" presId="urn:microsoft.com/office/officeart/2005/8/layout/radial6"/>
    <dgm:cxn modelId="{59B6F8B0-65A8-4DE3-8C92-9B850564FBC1}" type="presParOf" srcId="{EA3C89DA-7FDF-4A59-AB19-8DCEF064D99F}" destId="{6DC03067-7C77-4F6D-A28A-AFA8F2C5D754}" srcOrd="8" destOrd="0" presId="urn:microsoft.com/office/officeart/2005/8/layout/radial6"/>
    <dgm:cxn modelId="{FD4D3FCC-98B4-4F61-82FB-72ACAEFD3BC3}" type="presParOf" srcId="{EA3C89DA-7FDF-4A59-AB19-8DCEF064D99F}" destId="{1CEB1637-098E-40FC-82E3-39EEEA10AF2E}" srcOrd="9" destOrd="0" presId="urn:microsoft.com/office/officeart/2005/8/layout/radial6"/>
    <dgm:cxn modelId="{CD6A54D5-0EF8-4EC8-85A7-EA419693FC17}" type="presParOf" srcId="{EA3C89DA-7FDF-4A59-AB19-8DCEF064D99F}" destId="{4124EB9D-E17C-4BF5-A6D5-5E2B1D8B9FC4}" srcOrd="10" destOrd="0" presId="urn:microsoft.com/office/officeart/2005/8/layout/radial6"/>
    <dgm:cxn modelId="{78BFD7B7-449E-432A-B0BE-8C581E61EE7C}" type="presParOf" srcId="{EA3C89DA-7FDF-4A59-AB19-8DCEF064D99F}" destId="{46BE21F4-5BAC-4957-931B-E7480B0BBF75}" srcOrd="11" destOrd="0" presId="urn:microsoft.com/office/officeart/2005/8/layout/radial6"/>
    <dgm:cxn modelId="{80D30260-01C9-4869-A4A9-FCA3F2C03A69}" type="presParOf" srcId="{EA3C89DA-7FDF-4A59-AB19-8DCEF064D99F}" destId="{A3F7809F-3170-4A81-B243-D07FC261814C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7809F-3170-4A81-B243-D07FC261814C}">
      <dsp:nvSpPr>
        <dsp:cNvPr id="0" name=""/>
        <dsp:cNvSpPr/>
      </dsp:nvSpPr>
      <dsp:spPr>
        <a:xfrm>
          <a:off x="3809335" y="564246"/>
          <a:ext cx="3765461" cy="3765461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EB1637-098E-40FC-82E3-39EEEA10AF2E}">
      <dsp:nvSpPr>
        <dsp:cNvPr id="0" name=""/>
        <dsp:cNvSpPr/>
      </dsp:nvSpPr>
      <dsp:spPr>
        <a:xfrm>
          <a:off x="3809335" y="564246"/>
          <a:ext cx="3765461" cy="3765461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8EA140-CEEB-4F5E-96D5-45047714FFF1}">
      <dsp:nvSpPr>
        <dsp:cNvPr id="0" name=""/>
        <dsp:cNvSpPr/>
      </dsp:nvSpPr>
      <dsp:spPr>
        <a:xfrm>
          <a:off x="3809335" y="564246"/>
          <a:ext cx="3765461" cy="3765461"/>
        </a:xfrm>
        <a:prstGeom prst="blockArc">
          <a:avLst>
            <a:gd name="adj1" fmla="val 0"/>
            <a:gd name="adj2" fmla="val 5400000"/>
            <a:gd name="adj3" fmla="val 464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F7082D-3ABB-4A6A-BEA7-44D3ED8117B5}">
      <dsp:nvSpPr>
        <dsp:cNvPr id="0" name=""/>
        <dsp:cNvSpPr/>
      </dsp:nvSpPr>
      <dsp:spPr>
        <a:xfrm>
          <a:off x="3809335" y="564246"/>
          <a:ext cx="3765461" cy="3765461"/>
        </a:xfrm>
        <a:prstGeom prst="blockArc">
          <a:avLst>
            <a:gd name="adj1" fmla="val 16200000"/>
            <a:gd name="adj2" fmla="val 0"/>
            <a:gd name="adj3" fmla="val 464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62EFB6-7164-4BE6-8831-9CB4B4DD9131}">
      <dsp:nvSpPr>
        <dsp:cNvPr id="0" name=""/>
        <dsp:cNvSpPr/>
      </dsp:nvSpPr>
      <dsp:spPr>
        <a:xfrm>
          <a:off x="4824915" y="1579826"/>
          <a:ext cx="1734301" cy="17343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Osoba studiująca</a:t>
          </a:r>
        </a:p>
      </dsp:txBody>
      <dsp:txXfrm>
        <a:off x="5078898" y="1833809"/>
        <a:ext cx="1226335" cy="1226335"/>
      </dsp:txXfrm>
    </dsp:sp>
    <dsp:sp modelId="{8D09C749-C69E-46D3-99AD-09FF031CD56B}">
      <dsp:nvSpPr>
        <dsp:cNvPr id="0" name=""/>
        <dsp:cNvSpPr/>
      </dsp:nvSpPr>
      <dsp:spPr>
        <a:xfrm>
          <a:off x="5085060" y="945"/>
          <a:ext cx="1214011" cy="12140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Uwolnienie czasu</a:t>
          </a:r>
        </a:p>
      </dsp:txBody>
      <dsp:txXfrm>
        <a:off x="5262848" y="178733"/>
        <a:ext cx="858435" cy="858435"/>
      </dsp:txXfrm>
    </dsp:sp>
    <dsp:sp modelId="{129F8AE5-270B-4C75-B7C1-A6A127E2C21C}">
      <dsp:nvSpPr>
        <dsp:cNvPr id="0" name=""/>
        <dsp:cNvSpPr/>
      </dsp:nvSpPr>
      <dsp:spPr>
        <a:xfrm>
          <a:off x="6924087" y="1839971"/>
          <a:ext cx="1214011" cy="12140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Nauka poprzez doświadczenie </a:t>
          </a:r>
        </a:p>
      </dsp:txBody>
      <dsp:txXfrm>
        <a:off x="7101875" y="2017759"/>
        <a:ext cx="858435" cy="858435"/>
      </dsp:txXfrm>
    </dsp:sp>
    <dsp:sp modelId="{D2EABD34-4C8B-452B-BEF2-97F15B7A6D9D}">
      <dsp:nvSpPr>
        <dsp:cNvPr id="0" name=""/>
        <dsp:cNvSpPr/>
      </dsp:nvSpPr>
      <dsp:spPr>
        <a:xfrm>
          <a:off x="5085060" y="3678998"/>
          <a:ext cx="1214011" cy="12140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Odpowiedzialność i wpływ</a:t>
          </a:r>
        </a:p>
      </dsp:txBody>
      <dsp:txXfrm>
        <a:off x="5262848" y="3856786"/>
        <a:ext cx="858435" cy="858435"/>
      </dsp:txXfrm>
    </dsp:sp>
    <dsp:sp modelId="{4124EB9D-E17C-4BF5-A6D5-5E2B1D8B9FC4}">
      <dsp:nvSpPr>
        <dsp:cNvPr id="0" name=""/>
        <dsp:cNvSpPr/>
      </dsp:nvSpPr>
      <dsp:spPr>
        <a:xfrm>
          <a:off x="3246034" y="1839971"/>
          <a:ext cx="1214011" cy="12140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 dirty="0"/>
            <a:t>Weryfikacja swoich pomysłów z otoczeniem społeczno-gospodarczym</a:t>
          </a:r>
        </a:p>
      </dsp:txBody>
      <dsp:txXfrm>
        <a:off x="3423822" y="2017759"/>
        <a:ext cx="858435" cy="858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09" y="1895645"/>
            <a:ext cx="11452085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4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45054"/>
            <a:ext cx="12192000" cy="4379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64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46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40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80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670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041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59177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377941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9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1047" y="2191601"/>
            <a:ext cx="2367198" cy="3050127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7189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4118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255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63702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677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7560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299" y="5540051"/>
            <a:ext cx="11425295" cy="5321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4">
                <a:solidFill>
                  <a:schemeClr val="tx2"/>
                </a:solidFill>
              </a:defRPr>
            </a:lvl1pPr>
            <a:lvl2pPr marL="210493" indent="0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117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5E2427-8F04-4970-BCFF-D0E31A976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D18CF9C-BB61-4E2B-994B-60BA13CF6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01C0C5-25DF-4041-BC46-EC62D317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DCF9-7258-4C1D-AEF4-7E7D9C629717}" type="datetimeFigureOut">
              <a:rPr lang="pl-PL" smtClean="0"/>
              <a:t>30.01.2025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6842F3-FE2E-4145-9A8A-636C606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A85917-0675-4DAE-8FFE-E8B46C85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55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4016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954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91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09" y="1895645"/>
            <a:ext cx="11452085" cy="35205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14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B073291-980B-58CB-45B0-D3E0ECB6D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06" y="419696"/>
            <a:ext cx="1698187" cy="432251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7ABCF696-E24B-4225-6D10-0152BB0A2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06" y="419696"/>
            <a:ext cx="1698187" cy="4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5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699" y="0"/>
            <a:ext cx="5720301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71699" y="3429000"/>
            <a:ext cx="5720301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374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" b="1155"/>
          <a:stretch>
            <a:fillRect/>
          </a:stretch>
        </p:blipFill>
        <p:spPr>
          <a:xfrm>
            <a:off x="6471698" y="0"/>
            <a:ext cx="5720302" cy="34290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" b="1155"/>
          <a:stretch>
            <a:fillRect/>
          </a:stretch>
        </p:blipFill>
        <p:spPr>
          <a:xfrm>
            <a:off x="6471698" y="3429000"/>
            <a:ext cx="5720302" cy="3429000"/>
          </a:xfrm>
          <a:prstGeom prst="rect">
            <a:avLst/>
          </a:prstGeom>
        </p:spPr>
      </p:pic>
      <p:pic>
        <p:nvPicPr>
          <p:cNvPr id="3" name="Obraz 13">
            <a:extLst>
              <a:ext uri="{FF2B5EF4-FFF2-40B4-BE49-F238E27FC236}">
                <a16:creationId xmlns:a16="http://schemas.microsoft.com/office/drawing/2014/main" id="{A5E86BE0-59AA-883D-4F5D-BC215DA62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578056" y="1340794"/>
            <a:ext cx="5720302" cy="3429000"/>
          </a:xfrm>
          <a:prstGeom prst="rect">
            <a:avLst/>
          </a:prstGeom>
        </p:spPr>
      </p:pic>
      <p:pic>
        <p:nvPicPr>
          <p:cNvPr id="6" name="Obraz 13">
            <a:extLst>
              <a:ext uri="{FF2B5EF4-FFF2-40B4-BE49-F238E27FC236}">
                <a16:creationId xmlns:a16="http://schemas.microsoft.com/office/drawing/2014/main" id="{E3B8FD39-003E-17AB-3375-3F7B87E98A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6342916" y="1340794"/>
            <a:ext cx="57203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09" y="1895645"/>
            <a:ext cx="11452085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89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06" y="1895645"/>
            <a:ext cx="5352896" cy="1995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1700" y="1895645"/>
            <a:ext cx="5347792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442926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509" y="4441882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531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5347793" cy="511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1699" y="1895646"/>
            <a:ext cx="5347793" cy="5110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1699" y="2713910"/>
            <a:ext cx="5347792" cy="37243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215022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2509" y="4213978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3081" y="2714954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2509" y="2713910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58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31" y="1404435"/>
            <a:ext cx="8140338" cy="2023366"/>
          </a:xfrm>
        </p:spPr>
        <p:txBody>
          <a:bodyPr anchor="ctr"/>
          <a:lstStyle>
            <a:lvl1pPr>
              <a:defRPr sz="6429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/>
        </p:nvCxnSpPr>
        <p:spPr>
          <a:xfrm>
            <a:off x="2025831" y="3613240"/>
            <a:ext cx="10256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7705" y="3427801"/>
            <a:ext cx="6098464" cy="2034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cxnSp>
        <p:nvCxnSpPr>
          <p:cNvPr id="5" name="Прямая соединительная линия 8">
            <a:extLst>
              <a:ext uri="{FF2B5EF4-FFF2-40B4-BE49-F238E27FC236}">
                <a16:creationId xmlns:a16="http://schemas.microsoft.com/office/drawing/2014/main" id="{C5E962C0-B08E-4F1C-D4AB-0A4E2D7941FE}"/>
              </a:ext>
            </a:extLst>
          </p:cNvPr>
          <p:cNvCxnSpPr>
            <a:cxnSpLocks/>
          </p:cNvCxnSpPr>
          <p:nvPr userDrawn="1"/>
        </p:nvCxnSpPr>
        <p:spPr>
          <a:xfrm>
            <a:off x="2025831" y="3613240"/>
            <a:ext cx="10256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8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2509" y="1903299"/>
            <a:ext cx="11442094" cy="1119830"/>
          </a:xfrm>
          <a:prstGeom prst="rect">
            <a:avLst/>
          </a:prstGeom>
        </p:spPr>
        <p:txBody>
          <a:bodyPr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2509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464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1698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44382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48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9" y="859089"/>
            <a:ext cx="5347793" cy="6456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06" y="1895645"/>
            <a:ext cx="5352896" cy="1995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442926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509" y="4441882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699" y="0"/>
            <a:ext cx="5720301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32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45054"/>
            <a:ext cx="12192000" cy="5245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88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52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52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252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60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670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041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59177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377941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03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1047" y="2191601"/>
            <a:ext cx="2367198" cy="3050127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7189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4118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255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63702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677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7560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299" y="5540051"/>
            <a:ext cx="11425295" cy="5321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4">
                <a:solidFill>
                  <a:schemeClr val="tx2"/>
                </a:solidFill>
              </a:defRPr>
            </a:lvl1pPr>
            <a:lvl2pPr marL="210493" indent="0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762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5468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975" y="4217364"/>
            <a:ext cx="3381018" cy="1695365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468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3247" y="2191601"/>
            <a:ext cx="3381018" cy="1695365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741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3247" y="4217364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40741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03435" y="2191601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0929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03435" y="4217364"/>
            <a:ext cx="3381018" cy="1695365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70929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42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52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89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FACB08-B51C-ED34-A1FD-D5C47F43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66819A35-7271-DD3D-EB73-C81C9DA48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06" y="417885"/>
            <a:ext cx="1703290" cy="5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699" y="0"/>
            <a:ext cx="5720301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71699" y="3429000"/>
            <a:ext cx="5720301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37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" b="1155"/>
          <a:stretch>
            <a:fillRect/>
          </a:stretch>
        </p:blipFill>
        <p:spPr>
          <a:xfrm>
            <a:off x="578056" y="1340794"/>
            <a:ext cx="5720302" cy="34290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" b="1155"/>
          <a:stretch>
            <a:fillRect/>
          </a:stretch>
        </p:blipFill>
        <p:spPr>
          <a:xfrm>
            <a:off x="6342916" y="1340794"/>
            <a:ext cx="57203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" b="1155"/>
          <a:stretch>
            <a:fillRect/>
          </a:stretch>
        </p:blipFill>
        <p:spPr>
          <a:xfrm>
            <a:off x="6471698" y="0"/>
            <a:ext cx="5720302" cy="34290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" b="1155"/>
          <a:stretch>
            <a:fillRect/>
          </a:stretch>
        </p:blipFill>
        <p:spPr>
          <a:xfrm>
            <a:off x="6471698" y="3429000"/>
            <a:ext cx="57203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09" y="1895645"/>
            <a:ext cx="11452085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5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06" y="1895645"/>
            <a:ext cx="5352896" cy="1995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1700" y="1895645"/>
            <a:ext cx="5347792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442926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509" y="4441882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31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5347793" cy="511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1699" y="1895646"/>
            <a:ext cx="5347793" cy="5110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1699" y="2713910"/>
            <a:ext cx="5347792" cy="37243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215022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2509" y="4213978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3081" y="2714954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2509" y="2713910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83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31" y="1404435"/>
            <a:ext cx="8140338" cy="2023366"/>
          </a:xfrm>
        </p:spPr>
        <p:txBody>
          <a:bodyPr anchor="ctr"/>
          <a:lstStyle>
            <a:lvl1pPr>
              <a:defRPr sz="6429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/>
        </p:nvCxnSpPr>
        <p:spPr>
          <a:xfrm>
            <a:off x="2025831" y="3613240"/>
            <a:ext cx="10256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7705" y="3427801"/>
            <a:ext cx="6098464" cy="2034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526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2509" y="1903299"/>
            <a:ext cx="11442094" cy="1119830"/>
          </a:xfrm>
          <a:prstGeom prst="rect">
            <a:avLst/>
          </a:prstGeom>
        </p:spPr>
        <p:txBody>
          <a:bodyPr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2509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464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1698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44382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50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9" y="859089"/>
            <a:ext cx="5347793" cy="6456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06" y="1895645"/>
            <a:ext cx="5352896" cy="1995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442926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509" y="4441882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699" y="0"/>
            <a:ext cx="5720301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495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45054"/>
            <a:ext cx="12192000" cy="5245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60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04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91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06" y="1895645"/>
            <a:ext cx="5352896" cy="1995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1700" y="1895645"/>
            <a:ext cx="5347792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442926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509" y="4441882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245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51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670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041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59177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377941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18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2367198" cy="3050127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1047" y="2191601"/>
            <a:ext cx="2367198" cy="3050127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7189" y="2191601"/>
            <a:ext cx="2367198" cy="3050127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4118" y="2191601"/>
            <a:ext cx="2367198" cy="3050127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255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63702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677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7560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299" y="5540051"/>
            <a:ext cx="11425295" cy="5321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4">
                <a:solidFill>
                  <a:schemeClr val="tx2"/>
                </a:solidFill>
              </a:defRPr>
            </a:lvl1pPr>
            <a:lvl2pPr marL="210493" indent="0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847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5468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975" y="4217364"/>
            <a:ext cx="3381018" cy="1695365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468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3247" y="2191601"/>
            <a:ext cx="3381018" cy="1695365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741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3247" y="4217364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40741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03435" y="2191601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0929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03435" y="4217364"/>
            <a:ext cx="3381018" cy="1695365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70929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86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057527B6-7074-37B4-1F39-AFC1548DE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06" y="417885"/>
            <a:ext cx="1703290" cy="5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699" y="0"/>
            <a:ext cx="5720301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71699" y="3429000"/>
            <a:ext cx="5720301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74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06" y="1403237"/>
            <a:ext cx="4846997" cy="303864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" b="1155"/>
          <a:stretch>
            <a:fillRect/>
          </a:stretch>
        </p:blipFill>
        <p:spPr>
          <a:xfrm>
            <a:off x="6471698" y="0"/>
            <a:ext cx="5720302" cy="34290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5" b="1155"/>
          <a:stretch>
            <a:fillRect/>
          </a:stretch>
        </p:blipFill>
        <p:spPr>
          <a:xfrm>
            <a:off x="6471698" y="3429000"/>
            <a:ext cx="57203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09" y="1895645"/>
            <a:ext cx="11452085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2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06" y="1895645"/>
            <a:ext cx="5352896" cy="1995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1700" y="1895645"/>
            <a:ext cx="5347792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442926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509" y="4441882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55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5347793" cy="511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1699" y="1895646"/>
            <a:ext cx="5347793" cy="5110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1699" y="2713910"/>
            <a:ext cx="5347792" cy="37243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215022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2509" y="4213978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3081" y="2714954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2509" y="2713910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67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5347793" cy="511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1699" y="1895646"/>
            <a:ext cx="5347793" cy="5110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>
                <a:solidFill>
                  <a:schemeClr val="accent1"/>
                </a:solidFill>
              </a:defRPr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1699" y="2713910"/>
            <a:ext cx="5347792" cy="37243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215022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2509" y="4213978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3081" y="2714954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2509" y="2713910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32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31" y="1404435"/>
            <a:ext cx="8140338" cy="2023366"/>
          </a:xfrm>
        </p:spPr>
        <p:txBody>
          <a:bodyPr anchor="ctr"/>
          <a:lstStyle>
            <a:lvl1pPr>
              <a:defRPr sz="6429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/>
        </p:nvCxnSpPr>
        <p:spPr>
          <a:xfrm>
            <a:off x="2025831" y="3613240"/>
            <a:ext cx="10256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7705" y="3427801"/>
            <a:ext cx="6098464" cy="2034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851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2509" y="1903299"/>
            <a:ext cx="11442094" cy="1119830"/>
          </a:xfrm>
          <a:prstGeom prst="rect">
            <a:avLst/>
          </a:prstGeom>
        </p:spPr>
        <p:txBody>
          <a:bodyPr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2509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464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1698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44382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08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9" y="859089"/>
            <a:ext cx="5347793" cy="6456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06" y="1895645"/>
            <a:ext cx="5352896" cy="19951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81" y="4442926"/>
            <a:ext cx="4327221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509" y="4441882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509" y="5716136"/>
            <a:ext cx="723239" cy="723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3081" y="5716135"/>
            <a:ext cx="4327221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1699" y="0"/>
            <a:ext cx="5720301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88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45054"/>
            <a:ext cx="12192000" cy="5245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15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48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92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7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670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0414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59177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377941" y="2023212"/>
            <a:ext cx="1446479" cy="14464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57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1047" y="2191601"/>
            <a:ext cx="2367198" cy="3050127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7189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4118" y="2191601"/>
            <a:ext cx="2367198" cy="305012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255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63702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6773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7560" y="2489924"/>
            <a:ext cx="961888" cy="891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299" y="5540051"/>
            <a:ext cx="11425295" cy="5321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4">
                <a:solidFill>
                  <a:schemeClr val="tx2"/>
                </a:solidFill>
              </a:defRPr>
            </a:lvl1pPr>
            <a:lvl2pPr marL="210493" indent="0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216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31" y="1404435"/>
            <a:ext cx="8140338" cy="2023366"/>
          </a:xfrm>
        </p:spPr>
        <p:txBody>
          <a:bodyPr anchor="ctr"/>
          <a:lstStyle>
            <a:lvl1pPr>
              <a:defRPr sz="6429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/>
        </p:nvCxnSpPr>
        <p:spPr>
          <a:xfrm>
            <a:off x="2025831" y="3613240"/>
            <a:ext cx="10256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7705" y="3427801"/>
            <a:ext cx="6098464" cy="2034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6867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5468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975" y="4217364"/>
            <a:ext cx="3381018" cy="1695365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468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3247" y="2191601"/>
            <a:ext cx="3381018" cy="1695365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741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3247" y="4217364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40741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03435" y="2191601"/>
            <a:ext cx="3381018" cy="169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0929" y="2523295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03435" y="4217364"/>
            <a:ext cx="3381018" cy="1695365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70929" y="4549058"/>
            <a:ext cx="1015469" cy="101539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500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8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2509" y="1903299"/>
            <a:ext cx="11442094" cy="1119830"/>
          </a:xfrm>
          <a:prstGeom prst="rect">
            <a:avLst/>
          </a:prstGeom>
        </p:spPr>
        <p:txBody>
          <a:bodyPr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2509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464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1698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443825" y="3429001"/>
            <a:ext cx="2380769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95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9.jpe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11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../media/image1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5654" r="16051" b="73206"/>
          <a:stretch>
            <a:fillRect/>
          </a:stretch>
        </p:blipFill>
        <p:spPr>
          <a:xfrm>
            <a:off x="-1062" y="5321293"/>
            <a:ext cx="12190455" cy="1536707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1037105"/>
            <a:ext cx="11452086" cy="6456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4594" y="6490815"/>
            <a:ext cx="367405" cy="36756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964">
                <a:solidFill>
                  <a:schemeClr val="bg1"/>
                </a:solidFill>
              </a:defRPr>
            </a:lvl1pPr>
          </a:lstStyle>
          <a:p>
            <a:fld id="{DFCF4861-0491-49B0-AA99-4E573D2A32E1}" type="slidenum">
              <a:rPr lang="pl-PL" smtClean="0"/>
              <a:t>‹#›</a:t>
            </a:fld>
            <a:endParaRPr lang="pl-PL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/>
        </p:nvGrpSpPr>
        <p:grpSpPr>
          <a:xfrm>
            <a:off x="0" y="0"/>
            <a:ext cx="12192000" cy="8107906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11452085" cy="45426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AD323BE-3360-2AE4-3350-79846A621B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7406" y="419696"/>
            <a:ext cx="1698187" cy="43225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5D73D1A-B1F0-470F-BDE3-EBE554B8041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311775" y="6736080"/>
            <a:ext cx="15906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K2 - Informacja wewnętrzna (Internal)</a:t>
            </a:r>
          </a:p>
        </p:txBody>
      </p:sp>
      <p:pic>
        <p:nvPicPr>
          <p:cNvPr id="9" name="Symbol zastępczy zawartości 26">
            <a:extLst>
              <a:ext uri="{FF2B5EF4-FFF2-40B4-BE49-F238E27FC236}">
                <a16:creationId xmlns:a16="http://schemas.microsoft.com/office/drawing/2014/main" id="{C3B93876-CBB7-D95A-A166-A2EDE3EA741C}"/>
              </a:ext>
            </a:extLst>
          </p:cNvPr>
          <p:cNvPicPr>
            <a:picLocks noGrp="1"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58" y="365020"/>
            <a:ext cx="4389409" cy="48305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76F94DE-9083-2E51-3055-527DAAAF2D6D}"/>
              </a:ext>
            </a:extLst>
          </p:cNvPr>
          <p:cNvSpPr/>
          <p:nvPr/>
        </p:nvSpPr>
        <p:spPr>
          <a:xfrm>
            <a:off x="-2606" y="5501736"/>
            <a:ext cx="12191998" cy="97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800"/>
          </a:p>
        </p:txBody>
      </p:sp>
      <p:sp>
        <p:nvSpPr>
          <p:cNvPr id="12" name="pole tekstowe 37">
            <a:extLst>
              <a:ext uri="{FF2B5EF4-FFF2-40B4-BE49-F238E27FC236}">
                <a16:creationId xmlns:a16="http://schemas.microsoft.com/office/drawing/2014/main" id="{CF2C8ED4-DD97-AC0C-023B-99F7F26971F5}"/>
              </a:ext>
            </a:extLst>
          </p:cNvPr>
          <p:cNvSpPr txBox="1"/>
          <p:nvPr/>
        </p:nvSpPr>
        <p:spPr>
          <a:xfrm>
            <a:off x="369956" y="1955735"/>
            <a:ext cx="1140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/>
              <a:t> </a:t>
            </a:r>
          </a:p>
        </p:txBody>
      </p:sp>
      <p:pic>
        <p:nvPicPr>
          <p:cNvPr id="8" name="Obraz 7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CD2A91DD-F791-2C3B-681D-7D76283BC45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12496"/>
          <a:stretch/>
        </p:blipFill>
        <p:spPr>
          <a:xfrm>
            <a:off x="1648848" y="5543939"/>
            <a:ext cx="8734566" cy="90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1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33" r:id="rId17"/>
    <p:sldLayoutId id="214748373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34812" rtl="0" eaLnBrk="1" latinLnBrk="0" hangingPunct="1">
        <a:lnSpc>
          <a:spcPct val="100000"/>
        </a:lnSpc>
        <a:spcBef>
          <a:spcPct val="0"/>
        </a:spcBef>
        <a:spcAft>
          <a:spcPts val="482"/>
        </a:spcAft>
        <a:buNone/>
        <a:defRPr sz="3214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9629" indent="-229629" algn="l" defTabSz="734812" rtl="0" eaLnBrk="1" latinLnBrk="0" hangingPunct="1">
        <a:lnSpc>
          <a:spcPct val="100000"/>
        </a:lnSpc>
        <a:spcBef>
          <a:spcPts val="804"/>
        </a:spcBef>
        <a:spcAft>
          <a:spcPts val="482"/>
        </a:spcAft>
        <a:buClr>
          <a:schemeClr val="accent1"/>
        </a:buClr>
        <a:buFont typeface="Arial" panose="020B0604020202020204" pitchFamily="34" charset="0"/>
        <a:buChar char="•"/>
        <a:defRPr sz="1728" kern="1200">
          <a:solidFill>
            <a:schemeClr val="bg1"/>
          </a:solidFill>
          <a:latin typeface="+mn-lt"/>
          <a:ea typeface="+mn-ea"/>
          <a:cs typeface="+mn-cs"/>
        </a:defRPr>
      </a:lvl1pPr>
      <a:lvl2pPr marL="577899" indent="-367406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1"/>
        </a:buClr>
        <a:buFont typeface="+mj-lt"/>
        <a:buAutoNum type="arabicPeriod"/>
        <a:defRPr sz="1728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866211" indent="-288312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+mj-lt"/>
        <a:buAutoNum type="alphaLcPeriod"/>
        <a:defRPr sz="1728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153246" indent="-28576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bg1"/>
        </a:buClr>
        <a:buFont typeface="IBM Plex Sans" panose="020B0503050203000203" pitchFamily="34" charset="0"/>
        <a:buChar char="–"/>
        <a:defRPr sz="1728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Wingdings" panose="05000000000000000000" pitchFamily="2" charset="2"/>
        <a:buNone/>
        <a:defRPr lang="pl-PL" sz="1728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020733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388138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755544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3122950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40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812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2218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24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703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443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1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9247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>
          <p15:clr>
            <a:srgbClr val="547EBF"/>
          </p15:clr>
        </p15:guide>
        <p15:guide id="2" orient="horz" pos="2688">
          <p15:clr>
            <a:srgbClr val="547EBF"/>
          </p15:clr>
        </p15:guide>
        <p15:guide id="3" pos="288">
          <p15:clr>
            <a:srgbClr val="A4A3A4"/>
          </p15:clr>
        </p15:guide>
        <p15:guide id="4" pos="9269">
          <p15:clr>
            <a:srgbClr val="A4A3A4"/>
          </p15:clr>
        </p15:guide>
        <p15:guide id="5" orient="horz" pos="329">
          <p15:clr>
            <a:srgbClr val="A4A3A4"/>
          </p15:clr>
        </p15:guide>
        <p15:guide id="6" orient="horz" pos="5047">
          <p15:clr>
            <a:srgbClr val="A4A3A4"/>
          </p15:clr>
        </p15:guide>
        <p15:guide id="7" pos="2511">
          <p15:clr>
            <a:srgbClr val="A4A3A4"/>
          </p15:clr>
        </p15:guide>
        <p15:guide id="8" pos="7046">
          <p15:clr>
            <a:srgbClr val="A4A3A4"/>
          </p15:clr>
        </p15:guide>
        <p15:guide id="9" orient="horz" pos="1100">
          <p15:clr>
            <a:srgbClr val="A4A3A4"/>
          </p15:clr>
        </p15:guide>
        <p15:guide id="10" orient="horz" pos="1894">
          <p15:clr>
            <a:srgbClr val="A4A3A4"/>
          </p15:clr>
        </p15:guide>
        <p15:guide id="11" orient="horz" pos="3482">
          <p15:clr>
            <a:srgbClr val="A4A3A4"/>
          </p15:clr>
        </p15:guide>
        <p15:guide id="12" orient="horz" pos="4276">
          <p15:clr>
            <a:srgbClr val="A4A3A4"/>
          </p15:clr>
        </p15:guide>
        <p15:guide id="13" orient="horz" pos="1486">
          <p15:clr>
            <a:srgbClr val="5ACBF0"/>
          </p15:clr>
        </p15:guide>
        <p15:guide id="14" pos="4484">
          <p15:clr>
            <a:srgbClr val="A4A3A4"/>
          </p15:clr>
        </p15:guide>
        <p15:guide id="15" pos="5073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5654" r="16051" b="73206"/>
          <a:stretch>
            <a:fillRect/>
          </a:stretch>
        </p:blipFill>
        <p:spPr>
          <a:xfrm>
            <a:off x="-1062" y="5321293"/>
            <a:ext cx="12190455" cy="1536707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4594" y="6490815"/>
            <a:ext cx="367405" cy="36756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964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/>
        </p:nvGrpSpPr>
        <p:grpSpPr>
          <a:xfrm>
            <a:off x="0" y="0"/>
            <a:ext cx="12192000" cy="8107906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11452085" cy="45426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AD323BE-3360-2AE4-3350-79846A621B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7406" y="419696"/>
            <a:ext cx="1698187" cy="43225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5D73D1A-B1F0-470F-BDE3-EBE554B8041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311775" y="6736080"/>
            <a:ext cx="15906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K2 - Informacja wewnętrzna (Internal)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EF7EF5-06FA-3CF1-1E9C-251DC04B47B9}"/>
              </a:ext>
            </a:extLst>
          </p:cNvPr>
          <p:cNvSpPr>
            <a:spLocks noGrp="1"/>
          </p:cNvSpPr>
          <p:nvPr/>
        </p:nvSpPr>
        <p:spPr>
          <a:xfrm>
            <a:off x="369956" y="899354"/>
            <a:ext cx="11452086" cy="6456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14" dirty="0"/>
          </a:p>
        </p:txBody>
      </p:sp>
      <p:sp>
        <p:nvSpPr>
          <p:cNvPr id="8" name="Symbol zastępczy numeru slajdu 1">
            <a:extLst>
              <a:ext uri="{FF2B5EF4-FFF2-40B4-BE49-F238E27FC236}">
                <a16:creationId xmlns:a16="http://schemas.microsoft.com/office/drawing/2014/main" id="{4E5F89BF-FE9E-B4C6-B81A-CD3EA920090A}"/>
              </a:ext>
            </a:extLst>
          </p:cNvPr>
          <p:cNvSpPr>
            <a:spLocks noGrp="1"/>
          </p:cNvSpPr>
          <p:nvPr/>
        </p:nvSpPr>
        <p:spPr>
          <a:xfrm>
            <a:off x="11824593" y="6302001"/>
            <a:ext cx="367405" cy="367562"/>
          </a:xfrm>
          <a:prstGeom prst="rect">
            <a:avLst/>
          </a:prstGeom>
          <a:solidFill>
            <a:schemeClr val="tx2"/>
          </a:solidFill>
        </p:spPr>
        <p:txBody>
          <a:bodyPr vert="horz" lIns="73479" tIns="36739" rIns="73479" bIns="36739" rtlCol="0" anchor="ctr">
            <a:normAutofit/>
          </a:bodyPr>
          <a:lstStyle>
            <a:defPPr>
              <a:defRPr lang="pl-PL"/>
            </a:defPPr>
            <a:lvl1pPr marL="0" algn="ctr" defTabSz="1137879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82"/>
              </a:spcAft>
            </a:pPr>
            <a:fld id="{52829928-69CF-4CD4-AA50-C7139EE0EE92}" type="slidenum">
              <a:rPr lang="pl-PL" sz="964" smtClean="0"/>
              <a:pPr>
                <a:spcAft>
                  <a:spcPts val="482"/>
                </a:spcAft>
              </a:pPr>
              <a:t>‹#›</a:t>
            </a:fld>
            <a:endParaRPr lang="pl-PL" sz="964"/>
          </a:p>
        </p:txBody>
      </p:sp>
      <p:pic>
        <p:nvPicPr>
          <p:cNvPr id="9" name="Symbol zastępczy zawartości 26">
            <a:extLst>
              <a:ext uri="{FF2B5EF4-FFF2-40B4-BE49-F238E27FC236}">
                <a16:creationId xmlns:a16="http://schemas.microsoft.com/office/drawing/2014/main" id="{C3B93876-CBB7-D95A-A166-A2EDE3EA741C}"/>
              </a:ext>
            </a:extLst>
          </p:cNvPr>
          <p:cNvPicPr>
            <a:picLocks noGrp="1"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32" y="188438"/>
            <a:ext cx="4389409" cy="48305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76F94DE-9083-2E51-3055-527DAAAF2D6D}"/>
              </a:ext>
            </a:extLst>
          </p:cNvPr>
          <p:cNvSpPr/>
          <p:nvPr/>
        </p:nvSpPr>
        <p:spPr>
          <a:xfrm>
            <a:off x="1" y="5622835"/>
            <a:ext cx="12191998" cy="104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800"/>
          </a:p>
        </p:txBody>
      </p:sp>
      <p:pic>
        <p:nvPicPr>
          <p:cNvPr id="11" name="Obraz 10" descr="Obraz zawierający tekst, zrzut ekranu, Czcionka">
            <a:extLst>
              <a:ext uri="{FF2B5EF4-FFF2-40B4-BE49-F238E27FC236}">
                <a16:creationId xmlns:a16="http://schemas.microsoft.com/office/drawing/2014/main" id="{125B10BD-73C8-9B40-8C09-10F7FED68B3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 b="11593"/>
          <a:stretch/>
        </p:blipFill>
        <p:spPr>
          <a:xfrm>
            <a:off x="1482439" y="5667783"/>
            <a:ext cx="9103576" cy="963248"/>
          </a:xfrm>
          <a:prstGeom prst="rect">
            <a:avLst/>
          </a:prstGeom>
        </p:spPr>
      </p:pic>
      <p:sp>
        <p:nvSpPr>
          <p:cNvPr id="12" name="pole tekstowe 37">
            <a:extLst>
              <a:ext uri="{FF2B5EF4-FFF2-40B4-BE49-F238E27FC236}">
                <a16:creationId xmlns:a16="http://schemas.microsoft.com/office/drawing/2014/main" id="{CF2C8ED4-DD97-AC0C-023B-99F7F26971F5}"/>
              </a:ext>
            </a:extLst>
          </p:cNvPr>
          <p:cNvSpPr txBox="1"/>
          <p:nvPr/>
        </p:nvSpPr>
        <p:spPr>
          <a:xfrm>
            <a:off x="369956" y="1955735"/>
            <a:ext cx="1140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/>
              <a:t> 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C434F1CD-BC63-A4D2-46F1-485697B0FC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5654" r="16051" b="73206"/>
          <a:stretch>
            <a:fillRect/>
          </a:stretch>
        </p:blipFill>
        <p:spPr>
          <a:xfrm>
            <a:off x="-1062" y="5321293"/>
            <a:ext cx="12190455" cy="1536707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grpSp>
        <p:nvGrpSpPr>
          <p:cNvPr id="14" name="SIATKA ROBOCZA" hidden="1">
            <a:extLst>
              <a:ext uri="{FF2B5EF4-FFF2-40B4-BE49-F238E27FC236}">
                <a16:creationId xmlns:a16="http://schemas.microsoft.com/office/drawing/2014/main" id="{E1511846-1EDA-1769-5B8D-F5FE0A1EDB91}"/>
              </a:ext>
            </a:extLst>
          </p:cNvPr>
          <p:cNvGrpSpPr/>
          <p:nvPr/>
        </p:nvGrpSpPr>
        <p:grpSpPr>
          <a:xfrm>
            <a:off x="0" y="0"/>
            <a:ext cx="12192000" cy="8107906"/>
            <a:chOff x="0" y="0"/>
            <a:chExt cx="15171738" cy="10089838"/>
          </a:xfrm>
        </p:grpSpPr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C5F5A0F6-2D10-F8AB-D676-CEF7988EE6B4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D1C49A99-547E-60C7-87A2-82BAB523CBD0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96D5C752-4939-3DD2-BB52-764BA19C5CE5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020EDD5C-6963-5632-0D39-559EA19E3566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F87FBF9E-1FFB-7527-BDCC-05C477B4D10D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39F604AA-C5D9-E5B7-A8FA-9BD589C6D369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F33949AA-2D17-C6BA-4A16-7E938E4F0647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95D66694-591F-73EC-8A05-4F6114C3B534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702B416F-68F2-C1B4-61B1-CA8F9F867247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2062FA0-222C-E6D2-FDF4-213BE3A5F20B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96A29AF9-D2DB-943E-72EE-3B8A6D1F3BB8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37B885F0-D386-5267-E3E3-7F0F303E5855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A4A07B28-7A8D-9FEC-A000-2CE424E5B6F0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C2287BD0-B83F-32CA-F7FE-9554A7A81AD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0A15A68C-C482-6ED5-38BB-07FA566518D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DCAC24D7-C8FA-BEBB-CBAF-AAEA2DC25D12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ABE14E47-686D-F160-2BE8-B59A92E3B768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4627F061-F4AC-2F6C-0C29-3DDD4C060896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0175DD12-732E-0FAE-E514-CA85A35CA911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E10DC077-421B-88B3-E1F0-568E9C49F1B2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6D196403-5B22-EDCC-B357-ECAB94DF504A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4F2FCB38-5EE2-3E0D-0F13-D32BEA9B108C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F37B6700-1B93-1DE5-780C-14AEA2954AC7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818FED14-0941-CBA9-E676-9F7B638D94C8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97E5BF18-4929-7755-4B94-8F77F004BC86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22C5202E-54A5-9B9E-3C68-A3080E74388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AA7FAED9-108B-507D-8B80-D89A19636216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33B05704-BD48-FB41-C77A-EB4AD73EED26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D1B2C20F-5B3C-F257-7041-D31DCCD0EB5B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CFA9773B-2BB7-557D-D728-0F70BFC62FEC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91ECCBB4-1585-56F0-F131-4E2106DB134F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FE098E97-B551-51AB-759E-48584645641A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D0FA3575-883B-9803-BBA1-BFB1ABDD93E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11BAEB3A-897A-F469-4B55-4DA2B2890DB0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BEEFDE65-F777-9D55-F5C8-BCA67342C396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7ED563E0-F150-A7C4-781B-DA8A9D394293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DC0EF94-F463-10FD-D90A-BE6A9577082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9EC939B3-8F3F-54D7-04B9-76FA0B53D612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42FC5E72-3643-3FDE-6C7B-F02926474423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FCC2B026-B4EC-CCB9-9448-A7B7BAECB1DE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E4F50CF0-7CA3-CA75-A926-BE7F0CCB7C8B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B4A77AF2-EAF1-E473-981C-EED027FD7285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18AE3FA1-A7C1-2BF6-DE91-D80D3EFA023F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6" name="Prostokąt 75">
              <a:extLst>
                <a:ext uri="{FF2B5EF4-FFF2-40B4-BE49-F238E27FC236}">
                  <a16:creationId xmlns:a16="http://schemas.microsoft.com/office/drawing/2014/main" id="{EB5D289A-BC17-67F2-90AD-8ECE13A45DED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7" name="Prostokąt 76">
              <a:extLst>
                <a:ext uri="{FF2B5EF4-FFF2-40B4-BE49-F238E27FC236}">
                  <a16:creationId xmlns:a16="http://schemas.microsoft.com/office/drawing/2014/main" id="{26BC0663-0B55-9C33-3049-4C634EEF15A0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8" name="Prostokąt 77">
              <a:extLst>
                <a:ext uri="{FF2B5EF4-FFF2-40B4-BE49-F238E27FC236}">
                  <a16:creationId xmlns:a16="http://schemas.microsoft.com/office/drawing/2014/main" id="{54720DF6-5963-599C-48DA-3F7409456A97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9" name="Prostokąt 78">
              <a:extLst>
                <a:ext uri="{FF2B5EF4-FFF2-40B4-BE49-F238E27FC236}">
                  <a16:creationId xmlns:a16="http://schemas.microsoft.com/office/drawing/2014/main" id="{D0A30C19-E094-8E83-57B1-5636525E319D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8" name="Prostokąt 97">
              <a:extLst>
                <a:ext uri="{FF2B5EF4-FFF2-40B4-BE49-F238E27FC236}">
                  <a16:creationId xmlns:a16="http://schemas.microsoft.com/office/drawing/2014/main" id="{1EC2AAC4-7FDB-4EB7-8510-F620F627710D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</p:grpSp>
      <p:pic>
        <p:nvPicPr>
          <p:cNvPr id="99" name="Grafika 98">
            <a:extLst>
              <a:ext uri="{FF2B5EF4-FFF2-40B4-BE49-F238E27FC236}">
                <a16:creationId xmlns:a16="http://schemas.microsoft.com/office/drawing/2014/main" id="{29CA1C97-2BE3-5EE6-4A0D-5F29254F64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7406" y="419696"/>
            <a:ext cx="1698187" cy="432251"/>
          </a:xfrm>
          <a:prstGeom prst="rect">
            <a:avLst/>
          </a:prstGeom>
        </p:spPr>
      </p:pic>
      <p:pic>
        <p:nvPicPr>
          <p:cNvPr id="101" name="Symbol zastępczy zawartości 26">
            <a:extLst>
              <a:ext uri="{FF2B5EF4-FFF2-40B4-BE49-F238E27FC236}">
                <a16:creationId xmlns:a16="http://schemas.microsoft.com/office/drawing/2014/main" id="{BF05DC79-84C2-6C79-A12E-5A36F52E442A}"/>
              </a:ext>
            </a:extLst>
          </p:cNvPr>
          <p:cNvPicPr>
            <a:picLocks noGrp="1"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58" y="365020"/>
            <a:ext cx="4389409" cy="483050"/>
          </a:xfrm>
          <a:prstGeom prst="rect">
            <a:avLst/>
          </a:prstGeom>
        </p:spPr>
      </p:pic>
      <p:sp>
        <p:nvSpPr>
          <p:cNvPr id="102" name="Prostokąt 101">
            <a:extLst>
              <a:ext uri="{FF2B5EF4-FFF2-40B4-BE49-F238E27FC236}">
                <a16:creationId xmlns:a16="http://schemas.microsoft.com/office/drawing/2014/main" id="{6D8DA7A2-256C-7C32-5BEE-1EDC7F0A5B0C}"/>
              </a:ext>
            </a:extLst>
          </p:cNvPr>
          <p:cNvSpPr/>
          <p:nvPr/>
        </p:nvSpPr>
        <p:spPr>
          <a:xfrm>
            <a:off x="-2606" y="5501736"/>
            <a:ext cx="12191998" cy="97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800"/>
          </a:p>
        </p:txBody>
      </p:sp>
      <p:pic>
        <p:nvPicPr>
          <p:cNvPr id="103" name="Obraz 102" descr="Obraz zawierający tekst, zrzut ekranu, Czcionka">
            <a:extLst>
              <a:ext uri="{FF2B5EF4-FFF2-40B4-BE49-F238E27FC236}">
                <a16:creationId xmlns:a16="http://schemas.microsoft.com/office/drawing/2014/main" id="{DE90AD4B-39DD-FDC5-4236-A128E5F5B6F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 b="11593"/>
          <a:stretch/>
        </p:blipFill>
        <p:spPr>
          <a:xfrm>
            <a:off x="1542377" y="5513097"/>
            <a:ext cx="9103576" cy="963248"/>
          </a:xfrm>
          <a:prstGeom prst="rect">
            <a:avLst/>
          </a:prstGeom>
        </p:spPr>
      </p:pic>
      <p:sp>
        <p:nvSpPr>
          <p:cNvPr id="116" name="pole tekstowe 37">
            <a:extLst>
              <a:ext uri="{FF2B5EF4-FFF2-40B4-BE49-F238E27FC236}">
                <a16:creationId xmlns:a16="http://schemas.microsoft.com/office/drawing/2014/main" id="{0B54CAD0-0B5F-5E94-5C14-BA65DA87459D}"/>
              </a:ext>
            </a:extLst>
          </p:cNvPr>
          <p:cNvSpPr txBox="1"/>
          <p:nvPr/>
        </p:nvSpPr>
        <p:spPr>
          <a:xfrm>
            <a:off x="369956" y="1955735"/>
            <a:ext cx="1140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56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734812" rtl="0" eaLnBrk="1" latinLnBrk="0" hangingPunct="1">
        <a:lnSpc>
          <a:spcPct val="100000"/>
        </a:lnSpc>
        <a:spcBef>
          <a:spcPct val="0"/>
        </a:spcBef>
        <a:spcAft>
          <a:spcPts val="482"/>
        </a:spcAft>
        <a:buNone/>
        <a:defRPr sz="3214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9629" indent="-229629" algn="l" defTabSz="734812" rtl="0" eaLnBrk="1" latinLnBrk="0" hangingPunct="1">
        <a:lnSpc>
          <a:spcPct val="100000"/>
        </a:lnSpc>
        <a:spcBef>
          <a:spcPts val="804"/>
        </a:spcBef>
        <a:spcAft>
          <a:spcPts val="482"/>
        </a:spcAft>
        <a:buClr>
          <a:schemeClr val="accent1"/>
        </a:buClr>
        <a:buFont typeface="Arial" panose="020B0604020202020204" pitchFamily="34" charset="0"/>
        <a:buChar char="•"/>
        <a:defRPr sz="1728" kern="1200">
          <a:solidFill>
            <a:schemeClr val="bg1"/>
          </a:solidFill>
          <a:latin typeface="+mn-lt"/>
          <a:ea typeface="+mn-ea"/>
          <a:cs typeface="+mn-cs"/>
        </a:defRPr>
      </a:lvl1pPr>
      <a:lvl2pPr marL="577899" indent="-367406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1"/>
        </a:buClr>
        <a:buFont typeface="+mj-lt"/>
        <a:buAutoNum type="arabicPeriod"/>
        <a:defRPr sz="1728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866211" indent="-288312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+mj-lt"/>
        <a:buAutoNum type="alphaLcPeriod"/>
        <a:defRPr sz="1728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153246" indent="-28576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bg1"/>
        </a:buClr>
        <a:buFont typeface="IBM Plex Sans" panose="020B0503050203000203" pitchFamily="34" charset="0"/>
        <a:buChar char="–"/>
        <a:defRPr sz="1728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Wingdings" panose="05000000000000000000" pitchFamily="2" charset="2"/>
        <a:buNone/>
        <a:defRPr lang="pl-PL" sz="1728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020733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388138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755544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3122950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40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812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2218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24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703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443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1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9247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4778">
          <p15:clr>
            <a:srgbClr val="547EBF"/>
          </p15:clr>
        </p15:guide>
        <p15:guide id="17" orient="horz" pos="2688">
          <p15:clr>
            <a:srgbClr val="547EBF"/>
          </p15:clr>
        </p15:guide>
        <p15:guide id="18" pos="288">
          <p15:clr>
            <a:srgbClr val="A4A3A4"/>
          </p15:clr>
        </p15:guide>
        <p15:guide id="19" pos="9269">
          <p15:clr>
            <a:srgbClr val="A4A3A4"/>
          </p15:clr>
        </p15:guide>
        <p15:guide id="20" orient="horz" pos="329">
          <p15:clr>
            <a:srgbClr val="A4A3A4"/>
          </p15:clr>
        </p15:guide>
        <p15:guide id="21" orient="horz" pos="5047">
          <p15:clr>
            <a:srgbClr val="A4A3A4"/>
          </p15:clr>
        </p15:guide>
        <p15:guide id="22" pos="2511">
          <p15:clr>
            <a:srgbClr val="A4A3A4"/>
          </p15:clr>
        </p15:guide>
        <p15:guide id="23" pos="7046">
          <p15:clr>
            <a:srgbClr val="A4A3A4"/>
          </p15:clr>
        </p15:guide>
        <p15:guide id="24" orient="horz" pos="1100">
          <p15:clr>
            <a:srgbClr val="A4A3A4"/>
          </p15:clr>
        </p15:guide>
        <p15:guide id="25" orient="horz" pos="1894">
          <p15:clr>
            <a:srgbClr val="A4A3A4"/>
          </p15:clr>
        </p15:guide>
        <p15:guide id="26" orient="horz" pos="3482">
          <p15:clr>
            <a:srgbClr val="A4A3A4"/>
          </p15:clr>
        </p15:guide>
        <p15:guide id="27" orient="horz" pos="4276">
          <p15:clr>
            <a:srgbClr val="A4A3A4"/>
          </p15:clr>
        </p15:guide>
        <p15:guide id="28" orient="horz" pos="1486">
          <p15:clr>
            <a:srgbClr val="5ACBF0"/>
          </p15:clr>
        </p15:guide>
        <p15:guide id="29" pos="4484">
          <p15:clr>
            <a:srgbClr val="A4A3A4"/>
          </p15:clr>
        </p15:guide>
        <p15:guide id="30" pos="5073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062" y="5321293"/>
            <a:ext cx="12190455" cy="1536707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4594" y="6490815"/>
            <a:ext cx="367405" cy="36756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964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/>
        </p:nvGrpSpPr>
        <p:grpSpPr>
          <a:xfrm>
            <a:off x="0" y="0"/>
            <a:ext cx="12192000" cy="8107906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11452085" cy="45426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5B1558C9-2F79-D349-2AD9-176953540F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406" y="417885"/>
            <a:ext cx="1703290" cy="53677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A6C3348-CA95-4FD8-A163-A371A8E9768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311775" y="6736080"/>
            <a:ext cx="15906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K2 - Informacja wewnętrzna (Internal)</a:t>
            </a:r>
          </a:p>
        </p:txBody>
      </p:sp>
    </p:spTree>
    <p:extLst>
      <p:ext uri="{BB962C8B-B14F-4D97-AF65-F5344CB8AC3E}">
        <p14:creationId xmlns:p14="http://schemas.microsoft.com/office/powerpoint/2010/main" val="159906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734812" rtl="0" eaLnBrk="1" latinLnBrk="0" hangingPunct="1">
        <a:lnSpc>
          <a:spcPct val="100000"/>
        </a:lnSpc>
        <a:spcBef>
          <a:spcPct val="0"/>
        </a:spcBef>
        <a:spcAft>
          <a:spcPts val="482"/>
        </a:spcAft>
        <a:buNone/>
        <a:defRPr sz="3214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9629" indent="-229629" algn="l" defTabSz="734812" rtl="0" eaLnBrk="1" latinLnBrk="0" hangingPunct="1">
        <a:lnSpc>
          <a:spcPct val="100000"/>
        </a:lnSpc>
        <a:spcBef>
          <a:spcPts val="804"/>
        </a:spcBef>
        <a:spcAft>
          <a:spcPts val="482"/>
        </a:spcAft>
        <a:buClr>
          <a:schemeClr val="accent1"/>
        </a:buClr>
        <a:buFont typeface="Arial" panose="020B0604020202020204" pitchFamily="34" charset="0"/>
        <a:buChar char="•"/>
        <a:defRPr sz="1728" kern="1200">
          <a:solidFill>
            <a:schemeClr val="accent4"/>
          </a:solidFill>
          <a:latin typeface="+mn-lt"/>
          <a:ea typeface="+mn-ea"/>
          <a:cs typeface="+mn-cs"/>
        </a:defRPr>
      </a:lvl1pPr>
      <a:lvl2pPr marL="577899" indent="-367406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1"/>
        </a:buClr>
        <a:buFont typeface="+mj-lt"/>
        <a:buAutoNum type="arabicPeriod"/>
        <a:defRPr sz="1728" b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866211" indent="-288312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+mj-lt"/>
        <a:buAutoNum type="alphaLcPeriod"/>
        <a:defRPr sz="1728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153246" indent="-28576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4"/>
        </a:buClr>
        <a:buFont typeface="IBM Plex Sans" panose="020B0503050203000203" pitchFamily="34" charset="0"/>
        <a:buChar char="–"/>
        <a:defRPr sz="1728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Wingdings" panose="05000000000000000000" pitchFamily="2" charset="2"/>
        <a:buNone/>
        <a:defRPr lang="pl-PL" sz="1728" kern="1200" dirty="0" smtClean="0">
          <a:solidFill>
            <a:schemeClr val="accent4"/>
          </a:solidFill>
          <a:latin typeface="+mn-lt"/>
          <a:ea typeface="+mn-ea"/>
          <a:cs typeface="+mn-cs"/>
        </a:defRPr>
      </a:lvl5pPr>
      <a:lvl6pPr marL="2020733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388138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755544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3122950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40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812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2218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24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703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443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1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9247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>
          <p15:clr>
            <a:srgbClr val="547EBF"/>
          </p15:clr>
        </p15:guide>
        <p15:guide id="2" orient="horz" pos="2688">
          <p15:clr>
            <a:srgbClr val="547EBF"/>
          </p15:clr>
        </p15:guide>
        <p15:guide id="3" pos="288">
          <p15:clr>
            <a:srgbClr val="A4A3A4"/>
          </p15:clr>
        </p15:guide>
        <p15:guide id="4" pos="9269">
          <p15:clr>
            <a:srgbClr val="A4A3A4"/>
          </p15:clr>
        </p15:guide>
        <p15:guide id="5" orient="horz" pos="329">
          <p15:clr>
            <a:srgbClr val="A4A3A4"/>
          </p15:clr>
        </p15:guide>
        <p15:guide id="6" orient="horz" pos="5047">
          <p15:clr>
            <a:srgbClr val="A4A3A4"/>
          </p15:clr>
        </p15:guide>
        <p15:guide id="7" pos="2511">
          <p15:clr>
            <a:srgbClr val="A4A3A4"/>
          </p15:clr>
        </p15:guide>
        <p15:guide id="8" pos="7046">
          <p15:clr>
            <a:srgbClr val="A4A3A4"/>
          </p15:clr>
        </p15:guide>
        <p15:guide id="9" orient="horz" pos="1100">
          <p15:clr>
            <a:srgbClr val="A4A3A4"/>
          </p15:clr>
        </p15:guide>
        <p15:guide id="10" orient="horz" pos="1894">
          <p15:clr>
            <a:srgbClr val="A4A3A4"/>
          </p15:clr>
        </p15:guide>
        <p15:guide id="11" orient="horz" pos="3482">
          <p15:clr>
            <a:srgbClr val="A4A3A4"/>
          </p15:clr>
        </p15:guide>
        <p15:guide id="12" orient="horz" pos="4276">
          <p15:clr>
            <a:srgbClr val="A4A3A4"/>
          </p15:clr>
        </p15:guide>
        <p15:guide id="13" orient="horz" pos="1486">
          <p15:clr>
            <a:srgbClr val="5ACBF0"/>
          </p15:clr>
        </p15:guide>
        <p15:guide id="14" pos="4484">
          <p15:clr>
            <a:srgbClr val="A4A3A4"/>
          </p15:clr>
        </p15:guide>
        <p15:guide id="15" pos="5073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062" y="5321293"/>
            <a:ext cx="12190455" cy="1536707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8" y="859089"/>
            <a:ext cx="11452086" cy="6456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4594" y="6490815"/>
            <a:ext cx="367405" cy="36756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964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/>
        </p:nvGrpSpPr>
        <p:grpSpPr>
          <a:xfrm>
            <a:off x="0" y="0"/>
            <a:ext cx="12192000" cy="8107906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09" y="1895645"/>
            <a:ext cx="11452085" cy="45426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87F3CD8-E039-35C5-BD32-C29FE0C10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406" y="417885"/>
            <a:ext cx="1703290" cy="53677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AA5E5DB-E10B-40E9-9CB2-4FD74C137A3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311775" y="6736080"/>
            <a:ext cx="15906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K2 - Informacja wewnętrzna (Internal)</a:t>
            </a:r>
          </a:p>
        </p:txBody>
      </p:sp>
    </p:spTree>
    <p:extLst>
      <p:ext uri="{BB962C8B-B14F-4D97-AF65-F5344CB8AC3E}">
        <p14:creationId xmlns:p14="http://schemas.microsoft.com/office/powerpoint/2010/main" val="329256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734812" rtl="0" eaLnBrk="1" latinLnBrk="0" hangingPunct="1">
        <a:lnSpc>
          <a:spcPct val="100000"/>
        </a:lnSpc>
        <a:spcBef>
          <a:spcPct val="0"/>
        </a:spcBef>
        <a:spcAft>
          <a:spcPts val="482"/>
        </a:spcAft>
        <a:buNone/>
        <a:defRPr sz="3214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9629" indent="-229629" algn="l" defTabSz="734812" rtl="0" eaLnBrk="1" latinLnBrk="0" hangingPunct="1">
        <a:lnSpc>
          <a:spcPct val="100000"/>
        </a:lnSpc>
        <a:spcBef>
          <a:spcPts val="804"/>
        </a:spcBef>
        <a:spcAft>
          <a:spcPts val="482"/>
        </a:spcAft>
        <a:buClr>
          <a:schemeClr val="accent1"/>
        </a:buClr>
        <a:buFont typeface="Arial" panose="020B0604020202020204" pitchFamily="34" charset="0"/>
        <a:buChar char="•"/>
        <a:defRPr sz="1728" kern="1200">
          <a:solidFill>
            <a:schemeClr val="bg1"/>
          </a:solidFill>
          <a:latin typeface="+mn-lt"/>
          <a:ea typeface="+mn-ea"/>
          <a:cs typeface="+mn-cs"/>
        </a:defRPr>
      </a:lvl1pPr>
      <a:lvl2pPr marL="577899" indent="-367406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1"/>
        </a:buClr>
        <a:buFont typeface="+mj-lt"/>
        <a:buAutoNum type="arabicPeriod"/>
        <a:defRPr sz="1728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866211" indent="-288312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+mj-lt"/>
        <a:buAutoNum type="alphaLcPeriod"/>
        <a:defRPr sz="1728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153246" indent="-28576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bg1"/>
        </a:buClr>
        <a:buFont typeface="IBM Plex Sans" panose="020B0503050203000203" pitchFamily="34" charset="0"/>
        <a:buChar char="–"/>
        <a:defRPr sz="1728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Wingdings" panose="05000000000000000000" pitchFamily="2" charset="2"/>
        <a:buNone/>
        <a:defRPr lang="pl-PL" sz="1728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020733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388138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755544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3122950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40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812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2218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24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703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443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1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9247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>
          <p15:clr>
            <a:srgbClr val="547EBF"/>
          </p15:clr>
        </p15:guide>
        <p15:guide id="2" orient="horz" pos="2688">
          <p15:clr>
            <a:srgbClr val="547EBF"/>
          </p15:clr>
        </p15:guide>
        <p15:guide id="3" pos="288">
          <p15:clr>
            <a:srgbClr val="A4A3A4"/>
          </p15:clr>
        </p15:guide>
        <p15:guide id="4" pos="9269">
          <p15:clr>
            <a:srgbClr val="A4A3A4"/>
          </p15:clr>
        </p15:guide>
        <p15:guide id="5" orient="horz" pos="329">
          <p15:clr>
            <a:srgbClr val="A4A3A4"/>
          </p15:clr>
        </p15:guide>
        <p15:guide id="6" orient="horz" pos="5047">
          <p15:clr>
            <a:srgbClr val="A4A3A4"/>
          </p15:clr>
        </p15:guide>
        <p15:guide id="7" pos="2511">
          <p15:clr>
            <a:srgbClr val="A4A3A4"/>
          </p15:clr>
        </p15:guide>
        <p15:guide id="8" pos="7046">
          <p15:clr>
            <a:srgbClr val="A4A3A4"/>
          </p15:clr>
        </p15:guide>
        <p15:guide id="9" orient="horz" pos="1100">
          <p15:clr>
            <a:srgbClr val="A4A3A4"/>
          </p15:clr>
        </p15:guide>
        <p15:guide id="10" orient="horz" pos="1894">
          <p15:clr>
            <a:srgbClr val="A4A3A4"/>
          </p15:clr>
        </p15:guide>
        <p15:guide id="11" orient="horz" pos="3482">
          <p15:clr>
            <a:srgbClr val="A4A3A4"/>
          </p15:clr>
        </p15:guide>
        <p15:guide id="12" orient="horz" pos="4276">
          <p15:clr>
            <a:srgbClr val="A4A3A4"/>
          </p15:clr>
        </p15:guide>
        <p15:guide id="13" orient="horz" pos="1486">
          <p15:clr>
            <a:srgbClr val="5ACBF0"/>
          </p15:clr>
        </p15:guide>
        <p15:guide id="14" pos="4484">
          <p15:clr>
            <a:srgbClr val="A4A3A4"/>
          </p15:clr>
        </p15:guide>
        <p15:guide id="15" pos="507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2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sv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F0AD0D-D896-46C9-B500-333BB492C0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5400"/>
              <a:t>„Uczelnie Przyszłości – nowe możliwości w zakresie kształcenia”</a:t>
            </a:r>
            <a:endParaRPr lang="pl-PL" sz="5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B49972-0088-4498-97B5-A10DFFE96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Katowice 2023 </a:t>
            </a:r>
          </a:p>
        </p:txBody>
      </p:sp>
    </p:spTree>
    <p:extLst>
      <p:ext uri="{BB962C8B-B14F-4D97-AF65-F5344CB8AC3E}">
        <p14:creationId xmlns:p14="http://schemas.microsoft.com/office/powerpoint/2010/main" val="18889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B11FE4E-1385-01B7-BE28-1B922E6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4561355"/>
            <a:ext cx="11944349" cy="645622"/>
          </a:xfrm>
        </p:spPr>
        <p:txBody>
          <a:bodyPr/>
          <a:lstStyle/>
          <a:p>
            <a:r>
              <a:rPr lang="pl-PL" b="1" dirty="0"/>
              <a:t>Model edukacji spersonalizowanej – w Uczelniach Przyszłości</a:t>
            </a:r>
            <a:endParaRPr lang="en-US" b="1" dirty="0"/>
          </a:p>
        </p:txBody>
      </p:sp>
      <p:pic>
        <p:nvPicPr>
          <p:cNvPr id="5" name="Symbol zastępczy zawartości 4" descr="Obraz zawierający ubrania, osoba, stół, w pomieszczeniu&#10;&#10;Opis wygenerowany automatycznie">
            <a:extLst>
              <a:ext uri="{FF2B5EF4-FFF2-40B4-BE49-F238E27FC236}">
                <a16:creationId xmlns:a16="http://schemas.microsoft.com/office/drawing/2014/main" id="{C8F1F50C-B258-C0DA-B3B7-875369286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r="-1" b="52999"/>
          <a:stretch/>
        </p:blipFill>
        <p:spPr>
          <a:xfrm>
            <a:off x="429658" y="933620"/>
            <a:ext cx="11452085" cy="3520559"/>
          </a:xfrm>
          <a:noFill/>
        </p:spPr>
      </p:pic>
    </p:spTree>
    <p:extLst>
      <p:ext uri="{BB962C8B-B14F-4D97-AF65-F5344CB8AC3E}">
        <p14:creationId xmlns:p14="http://schemas.microsoft.com/office/powerpoint/2010/main" val="15137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BA14BF-C372-DC52-CA27-3F9A8A4E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451" y="157262"/>
            <a:ext cx="3813004" cy="645622"/>
          </a:xfrm>
        </p:spPr>
        <p:txBody>
          <a:bodyPr/>
          <a:lstStyle/>
          <a:p>
            <a:r>
              <a:rPr lang="pl-PL" dirty="0"/>
              <a:t>Projekty studenckie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A3DF6C-9770-70B1-2254-BE20DA957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021" y="1146808"/>
            <a:ext cx="5819722" cy="4245627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Dysleksja a język chiński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Zielone światło dla rozmowy o planecie – edukacja ekologiczna jako integralny element glottodydaktyki polonistycznej.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„(NIE!)pokój” – wystawa narracyjna jako artystyczna podróż po zakątkach umysłu osoby dorosłej z ADHD. </a:t>
            </a:r>
            <a:r>
              <a:rPr lang="pl-P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Finisażowe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warsztaty </a:t>
            </a:r>
            <a:r>
              <a:rPr lang="pl-P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arteterapeutyczne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temacie wystawy.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Opracowanie książki edukacyjnej dla dzieci w wieku 10-12 lat dotyczącej funkcjonowanie układu nerwowego.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Partycypacja w procesie decyzyjnym w miastach Górnośląsko-Zagłębiowskiej Metropolii.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podstawiaj mi nogi – o wyrównywaniu szans.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Kropla życia w morzu potrzeb. Realizacja filmu popularnonaukowego o problemie zanikających zasobów wody na świecie.</a:t>
            </a:r>
          </a:p>
          <a:p>
            <a:endParaRPr lang="pl-PL" sz="14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B2B1F49-B28D-F58E-CD7D-F32C6A9AC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1259" y="1146808"/>
            <a:ext cx="5736865" cy="4245816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CodeSquadron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”- program dla wsparcia nauki programowania w zespole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pl-P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FindMeAJob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platforma do odwrotnej rekrutacji dla osób poszukujących pracę oraz dla przedsiębiorców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FRIENDLY SOLAR, czyli system wykorzystujący sztuczną inteligencję do predykcji nasłonecznienia w danej lokalizacji geograficznej z dokładnością do godziny, a także do optymalizacji zarządzania domową energią celem minimalizowania kosztów energii oraz zużycia paliw kopalnianych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Lepsze AI dla gry rój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kasowo-magazynowy z funkcją kontroli jakości produktów dla małych sklepów spożywczych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Tomografia komputerowa i modelowanie trójwymiarowe skamieniałości małych kręgowców, w odniesieniu do litologii ze </a:t>
            </a:r>
            <a:r>
              <a:rPr lang="pl-P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środkowotriasowych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stanowisk paleontologicznych na Górnym Śląsku, ze szczególnym uwzględnieniem stanowiska w Miedarach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75877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BA14BF-C372-DC52-CA27-3F9A8A4E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451" y="157262"/>
            <a:ext cx="3813004" cy="645622"/>
          </a:xfrm>
        </p:spPr>
        <p:txBody>
          <a:bodyPr/>
          <a:lstStyle/>
          <a:p>
            <a:r>
              <a:rPr lang="pl-PL" dirty="0"/>
              <a:t>Projekty studenckie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A3DF6C-9770-70B1-2254-BE20DA957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876" y="1460844"/>
            <a:ext cx="5819722" cy="4245627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4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Funkcjonalne materiały stosowane w zielonych technologiach – układy </a:t>
            </a:r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donorakceptor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(D-A) oparte na motywie </a:t>
            </a:r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fenotiazyny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4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Właściwości </a:t>
            </a:r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absorpcyjnoemisyjne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pochodnej </a:t>
            </a:r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fenotiazyny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potencjalnym zastosowaniu w produkcji ogniw słonecznych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4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Poszukiwanie technologii umożliwiającej zoptymalizowaną ekstrakcję helu-3 z regolitu księżycowego w celu pozyskiwania czystego źródła energii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4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i wykonanie prostego mikroskopu skaningowego tunelowego</a:t>
            </a:r>
          </a:p>
          <a:p>
            <a:endParaRPr lang="pl-PL" sz="16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B2B1F49-B28D-F58E-CD7D-F32C6A9AC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1259" y="1460655"/>
            <a:ext cx="5736865" cy="4245816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8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Spektrofotometr oparty na technologii </a:t>
            </a:r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Arduino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spektrofotometr poniżej 300 złotych dla osób prywatnych i szkół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8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Badania i obserwacje obiektów o znaczeniu militarnym na linii Kraków-Częstochowa, powstałych przed końcem XVII wieku, a także jaskiń.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8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Zdiagnozowanie skali problemu obecności obcych i inwazyjnych gatunków mszyc w Miejskim Ogrodzie Botanicznym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80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EF482-E8C2-EF85-DA95-70D36562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356" y="941147"/>
            <a:ext cx="7430610" cy="10831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/>
              <a:t>Model edukacji spersonalizowanej</a:t>
            </a:r>
            <a:r>
              <a:rPr lang="pl-PL" sz="1600" dirty="0"/>
              <a:t>, który stworzyliśmy w projekcie „</a:t>
            </a:r>
            <a:r>
              <a:rPr lang="pl-PL" sz="1600" b="1" dirty="0"/>
              <a:t>Uczelnie Przyszłości – nowe możliwości w zakresie kształcenia</a:t>
            </a:r>
            <a:r>
              <a:rPr lang="pl-PL" sz="1600" dirty="0"/>
              <a:t>” był próbą odpowiedzi na następujące wyzwania: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8494EB-080B-6CD8-F241-6BC95AA57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8356" y="2255679"/>
            <a:ext cx="7430610" cy="34621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544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potrzeba indywidualizacji i personalizacji </a:t>
            </a:r>
            <a:r>
              <a:rPr lang="pl-PL" sz="1200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kształceniu na poziomie wyższym i przeciwdziałania zjawisku tzw. drop-out;</a:t>
            </a:r>
            <a:endParaRPr lang="pl-P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544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potrzeba upowszechniania podejścia „</a:t>
            </a:r>
            <a:r>
              <a:rPr lang="pl-PL" sz="1200" b="1" dirty="0" err="1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pl-PL" sz="1200" b="1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b="1" dirty="0" err="1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pl-PL" sz="1200" b="1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learning”</a:t>
            </a:r>
            <a:r>
              <a:rPr lang="pl-PL" sz="1200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nauczania wokół projektów;</a:t>
            </a:r>
            <a:endParaRPr lang="pl-P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544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potrzeba definiowania projektów naukowych w odpowiedzi na problemy społeczno-gospodarcze </a:t>
            </a:r>
            <a:r>
              <a:rPr lang="pl-PL" sz="1200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przez studentów – przyszłych naukowców;</a:t>
            </a:r>
            <a:endParaRPr lang="pl-P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544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potrzeba rozwijania kompetencji przyszłości </a:t>
            </a:r>
            <a:r>
              <a:rPr lang="pl-PL" sz="1200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wśród studentów;</a:t>
            </a:r>
            <a:endParaRPr lang="pl-P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544"/>
              </a:spcBef>
              <a:buFont typeface="Wingdings" panose="05000000000000000000" pitchFamily="2" charset="2"/>
              <a:buChar char="q"/>
            </a:pPr>
            <a:r>
              <a:rPr lang="pl-PL" sz="1200" b="1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potrzeba zbliżania świata nauki i biznesu</a:t>
            </a:r>
            <a:r>
              <a:rPr lang="pl-PL" sz="1200" dirty="0"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także w kontekście budowania kompetencji kadry akademickiej do współpracy z otoczeniem społeczno-gospodarczym uczelni.</a:t>
            </a:r>
            <a:endParaRPr lang="pl-P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36D0DD-A6F0-3664-BA7E-B3D5585253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7" name="Symbol zastępczy obrazu 6" descr="Obraz zawierający w pomieszczeniu, stół, ściana, meble&#10;&#10;Opis wygenerowany automatycznie">
            <a:extLst>
              <a:ext uri="{FF2B5EF4-FFF2-40B4-BE49-F238E27FC236}">
                <a16:creationId xmlns:a16="http://schemas.microsoft.com/office/drawing/2014/main" id="{84473F0F-C023-50FB-B474-3F421AC6C3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17534"/>
          <a:stretch>
            <a:fillRect/>
          </a:stretch>
        </p:blipFill>
        <p:spPr>
          <a:xfrm>
            <a:off x="390134" y="1077669"/>
            <a:ext cx="3919026" cy="4115434"/>
          </a:xfrm>
        </p:spPr>
      </p:pic>
    </p:spTree>
    <p:extLst>
      <p:ext uri="{BB962C8B-B14F-4D97-AF65-F5344CB8AC3E}">
        <p14:creationId xmlns:p14="http://schemas.microsoft.com/office/powerpoint/2010/main" val="426196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336E1-6B99-D07D-0D7C-A1185ACF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43" y="729805"/>
            <a:ext cx="11034942" cy="512890"/>
          </a:xfrm>
        </p:spPr>
        <p:txBody>
          <a:bodyPr/>
          <a:lstStyle/>
          <a:p>
            <a:r>
              <a:rPr lang="pl-PL" sz="1600" b="1" dirty="0"/>
              <a:t>Projekt odpowiadał na te wyzwania realizując następujące cele:</a:t>
            </a:r>
          </a:p>
        </p:txBody>
      </p:sp>
      <p:pic>
        <p:nvPicPr>
          <p:cNvPr id="7" name="Symbol zastępczy zawartości 6" descr="Obraz zawierający tekst, osoba, w pomieszczeniu, media&#10;&#10;Opis wygenerowany automatycznie">
            <a:extLst>
              <a:ext uri="{FF2B5EF4-FFF2-40B4-BE49-F238E27FC236}">
                <a16:creationId xmlns:a16="http://schemas.microsoft.com/office/drawing/2014/main" id="{521F8B0B-FB42-4EBD-68ED-15FB326F8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18009"/>
          <a:stretch/>
        </p:blipFill>
        <p:spPr>
          <a:xfrm>
            <a:off x="7918358" y="1437028"/>
            <a:ext cx="4222139" cy="3658755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EA1FDC-67F9-FA1B-CC8C-83F9D73FA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8" name="Symbol zastępczy zawartości 4">
            <a:extLst>
              <a:ext uri="{FF2B5EF4-FFF2-40B4-BE49-F238E27FC236}">
                <a16:creationId xmlns:a16="http://schemas.microsoft.com/office/drawing/2014/main" id="{BE5DFA91-C19D-ACBD-40C4-CE2EB277E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943" y="1489139"/>
            <a:ext cx="7348436" cy="4310879"/>
          </a:xfrm>
        </p:spPr>
        <p:txBody>
          <a:bodyPr>
            <a:normAutofit lnSpcReduction="10000"/>
          </a:bodyPr>
          <a:lstStyle/>
          <a:p>
            <a:pPr marL="0" indent="0" rtl="0" fontAlgn="base">
              <a:buNone/>
            </a:pPr>
            <a:r>
              <a:rPr lang="pl-PL" sz="1700" b="1" i="0" dirty="0">
                <a:effectLst/>
              </a:rPr>
              <a:t>Ceł główny projektu: </a:t>
            </a:r>
          </a:p>
          <a:p>
            <a:pPr marL="0" indent="0" rtl="0" fontAlgn="base">
              <a:buNone/>
            </a:pPr>
            <a:endParaRPr lang="pl-PL" sz="2400" b="1" i="0" dirty="0">
              <a:effectLst/>
            </a:endParaRPr>
          </a:p>
          <a:p>
            <a:pPr marL="0" indent="0" rtl="0" fontAlgn="base">
              <a:buNone/>
            </a:pPr>
            <a:endParaRPr lang="pl-PL" b="0" i="0" dirty="0">
              <a:effectLst/>
            </a:endParaRPr>
          </a:p>
          <a:p>
            <a:pPr marL="0" indent="0" rtl="0" fontAlgn="base">
              <a:buNone/>
            </a:pPr>
            <a:endParaRPr lang="pl-PL" sz="1700" b="0" i="0" dirty="0">
              <a:effectLst/>
            </a:endParaRPr>
          </a:p>
          <a:p>
            <a:pPr marL="0" indent="0" rtl="0" fontAlgn="base">
              <a:buNone/>
            </a:pPr>
            <a:r>
              <a:rPr lang="pl-PL" sz="1700" b="1" i="0" dirty="0">
                <a:effectLst/>
              </a:rPr>
              <a:t>Cele szczegółowe: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l-PL" sz="1300" dirty="0"/>
              <a:t>r</a:t>
            </a:r>
            <a:r>
              <a:rPr lang="pl-PL" sz="1300" i="0" dirty="0">
                <a:effectLst/>
              </a:rPr>
              <a:t>ozwój potencjału uczelni wyższych </a:t>
            </a:r>
            <a:r>
              <a:rPr lang="pl-PL" sz="1300" b="0" i="0" dirty="0">
                <a:effectLst/>
              </a:rPr>
              <a:t>w zakresie </a:t>
            </a:r>
            <a:r>
              <a:rPr lang="pl-PL" sz="1300" b="1" i="0" dirty="0">
                <a:effectLst/>
              </a:rPr>
              <a:t>kształcenia nowych kompetencji wśród studentów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l-PL" sz="1300" b="1" i="0" dirty="0">
                <a:effectLst/>
              </a:rPr>
              <a:t>poszerzenie oferty edukacyjnej uczelni wyższych </a:t>
            </a:r>
            <a:r>
              <a:rPr lang="pl-PL" sz="1300" b="0" i="0" dirty="0">
                <a:effectLst/>
              </a:rPr>
              <a:t>i jej dostosowanie do potrzeb uzdolnionych studentów o wysokim potencjale tworzenia innowacyjnych rozwiązań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l-PL" sz="1300" b="1" dirty="0"/>
              <a:t>r</a:t>
            </a:r>
            <a:r>
              <a:rPr lang="pl-PL" sz="1300" b="1" i="0" dirty="0">
                <a:effectLst/>
              </a:rPr>
              <a:t>ozwój kompetencji kadry naukowej </a:t>
            </a:r>
            <a:r>
              <a:rPr lang="pl-PL" sz="1300" b="0" i="0" dirty="0">
                <a:effectLst/>
              </a:rPr>
              <a:t>uczelni w zakresie kreowania innowacyjnych rozwiązań technologicznych odpowiadających na bieżące potrzeby gospodarcze i biznesowe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l-PL" sz="1300" b="1" dirty="0"/>
              <a:t>r</a:t>
            </a:r>
            <a:r>
              <a:rPr lang="pl-PL" sz="1300" b="1" i="0" dirty="0">
                <a:effectLst/>
              </a:rPr>
              <a:t>ozwój kompetencji uczelni do współpracy z biznesem</a:t>
            </a:r>
            <a:r>
              <a:rPr lang="pl-PL" sz="1300" b="0" i="0" dirty="0">
                <a:effectLst/>
              </a:rPr>
              <a:t> i realizacji innowacyjnych projektów o wysokim potencjale wdrożeniowym  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9" name="Prostokąt zaokrąglony 2">
            <a:extLst>
              <a:ext uri="{FF2B5EF4-FFF2-40B4-BE49-F238E27FC236}">
                <a16:creationId xmlns:a16="http://schemas.microsoft.com/office/drawing/2014/main" id="{6F328FBF-011D-7D9D-6449-73FA005D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3" y="1934239"/>
            <a:ext cx="7483876" cy="930274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/>
            <a:r>
              <a:rPr lang="pl-PL" sz="1300" b="1" dirty="0">
                <a:solidFill>
                  <a:srgbClr val="124E91"/>
                </a:solidFill>
              </a:rPr>
              <a:t>s</a:t>
            </a:r>
            <a:r>
              <a:rPr lang="pl-PL" sz="1300" b="1" i="0" dirty="0">
                <a:solidFill>
                  <a:srgbClr val="124E91"/>
                </a:solidFill>
                <a:effectLst/>
              </a:rPr>
              <a:t>tworzenie nowoczesnych rozwiązań w systemie kształcenia wyższego, wspierających kreowanie innowacyjnych rozwiązań technologicznych o wysokim potencjale wdrożenia </a:t>
            </a:r>
          </a:p>
        </p:txBody>
      </p:sp>
    </p:spTree>
    <p:extLst>
      <p:ext uri="{BB962C8B-B14F-4D97-AF65-F5344CB8AC3E}">
        <p14:creationId xmlns:p14="http://schemas.microsoft.com/office/powerpoint/2010/main" val="145720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8850-476F-2F14-829E-22842AD1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720" y="220309"/>
            <a:ext cx="2965532" cy="645622"/>
          </a:xfrm>
        </p:spPr>
        <p:txBody>
          <a:bodyPr/>
          <a:lstStyle/>
          <a:p>
            <a:r>
              <a:rPr lang="pl-PL" b="1" dirty="0"/>
              <a:t>Wspólna wizja</a:t>
            </a:r>
          </a:p>
        </p:txBody>
      </p:sp>
      <p:pic>
        <p:nvPicPr>
          <p:cNvPr id="7" name="Symbol zastępczy zawartości 6" descr="Obraz zawierający na wolnym powietrzu, niebo, chmura, budynek&#10;&#10;Opis wygenerowany automatycznie">
            <a:extLst>
              <a:ext uri="{FF2B5EF4-FFF2-40B4-BE49-F238E27FC236}">
                <a16:creationId xmlns:a16="http://schemas.microsoft.com/office/drawing/2014/main" id="{7D4DCF8B-C914-B2D1-707D-601C888E67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2352"/>
          <a:stretch/>
        </p:blipFill>
        <p:spPr>
          <a:xfrm>
            <a:off x="9582643" y="3429000"/>
            <a:ext cx="2455633" cy="1400921"/>
          </a:xfrm>
        </p:spPr>
      </p:pic>
      <p:pic>
        <p:nvPicPr>
          <p:cNvPr id="9" name="Symbol zastępczy zawartości 8" descr="Obraz zawierający budynek, Aglomeracja, Wieżowiec, niebo&#10;&#10;Opis wygenerowany automatycznie">
            <a:extLst>
              <a:ext uri="{FF2B5EF4-FFF2-40B4-BE49-F238E27FC236}">
                <a16:creationId xmlns:a16="http://schemas.microsoft.com/office/drawing/2014/main" id="{46DF5269-F69E-3DEA-A301-FD9884CF10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-14426" r="-184" b="14425"/>
          <a:stretch/>
        </p:blipFill>
        <p:spPr>
          <a:xfrm>
            <a:off x="566523" y="865931"/>
            <a:ext cx="2641620" cy="1761080"/>
          </a:xfr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6F5FC9-91BB-A550-F8FB-4503CECF9F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279862"/>
              </p:ext>
            </p:extLst>
          </p:nvPr>
        </p:nvGraphicFramePr>
        <p:xfrm>
          <a:off x="807867" y="858775"/>
          <a:ext cx="11384133" cy="4893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Grafika 10" descr="Szkoła z wypełnieniem pełnym">
            <a:extLst>
              <a:ext uri="{FF2B5EF4-FFF2-40B4-BE49-F238E27FC236}">
                <a16:creationId xmlns:a16="http://schemas.microsoft.com/office/drawing/2014/main" id="{9E353746-6F56-B6A7-33A0-7C82230029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93594" y="740305"/>
            <a:ext cx="1886706" cy="188670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0C81032-4F18-0088-3E29-FA0CAD1F42C1}"/>
              </a:ext>
            </a:extLst>
          </p:cNvPr>
          <p:cNvSpPr txBox="1"/>
          <p:nvPr/>
        </p:nvSpPr>
        <p:spPr>
          <a:xfrm>
            <a:off x="9431387" y="2589620"/>
            <a:ext cx="261112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 potencjałem  uczelni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865AA9C-6EA7-670C-1C97-815A12D069E2}"/>
              </a:ext>
            </a:extLst>
          </p:cNvPr>
          <p:cNvSpPr txBox="1"/>
          <p:nvPr/>
        </p:nvSpPr>
        <p:spPr>
          <a:xfrm>
            <a:off x="170981" y="3057210"/>
            <a:ext cx="2529840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„przy stole” z BIZNESEM</a:t>
            </a:r>
          </a:p>
        </p:txBody>
      </p:sp>
      <p:pic>
        <p:nvPicPr>
          <p:cNvPr id="14" name="Grafika 13" descr="Zarząd z wypełnieniem pełnym">
            <a:extLst>
              <a:ext uri="{FF2B5EF4-FFF2-40B4-BE49-F238E27FC236}">
                <a16:creationId xmlns:a16="http://schemas.microsoft.com/office/drawing/2014/main" id="{4FCA16D3-930A-8B63-918D-381A9E1DD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67852" y="3529708"/>
            <a:ext cx="1621851" cy="16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Obraz zawierający ubrania, w pomieszczeniu, osoba, stół&#10;&#10;Opis wygenerowany automatycznie">
            <a:extLst>
              <a:ext uri="{FF2B5EF4-FFF2-40B4-BE49-F238E27FC236}">
                <a16:creationId xmlns:a16="http://schemas.microsoft.com/office/drawing/2014/main" id="{06EFD82A-6899-C915-59B7-04E440C169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r="12412"/>
          <a:stretch>
            <a:fillRect/>
          </a:stretch>
        </p:blipFill>
        <p:spPr/>
      </p:pic>
      <p:pic>
        <p:nvPicPr>
          <p:cNvPr id="14" name="Symbol zastępczy obrazu 13" descr="Obraz zawierający ubrania, w pomieszczeniu, osoba, stół&#10;&#10;Opis wygenerowany automatycznie">
            <a:extLst>
              <a:ext uri="{FF2B5EF4-FFF2-40B4-BE49-F238E27FC236}">
                <a16:creationId xmlns:a16="http://schemas.microsoft.com/office/drawing/2014/main" id="{DF9E9475-29D9-7FB0-3562-9CF163FADA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8" b="12588"/>
          <a:stretch>
            <a:fillRect/>
          </a:stretch>
        </p:blipFill>
        <p:spPr/>
      </p:pic>
      <p:pic>
        <p:nvPicPr>
          <p:cNvPr id="18" name="Symbol zastępczy obrazu 17" descr="Obraz zawierający w pomieszczeniu, osoba, meble, ściana&#10;&#10;Opis wygenerowany automatycznie">
            <a:extLst>
              <a:ext uri="{FF2B5EF4-FFF2-40B4-BE49-F238E27FC236}">
                <a16:creationId xmlns:a16="http://schemas.microsoft.com/office/drawing/2014/main" id="{C75E1643-17D3-85B3-D04A-3692BA1CED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r="12412"/>
          <a:stretch>
            <a:fillRect/>
          </a:stretch>
        </p:blipFill>
        <p:spPr/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F1B4032-4CDF-4D78-8D9C-7C1CB1003D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187541"/>
            <a:ext cx="2260392" cy="1698269"/>
          </a:xfrm>
        </p:spPr>
        <p:txBody>
          <a:bodyPr/>
          <a:lstStyle/>
          <a:p>
            <a:r>
              <a:rPr lang="pl-PL" dirty="0"/>
              <a:t>Autorski projekt studencki</a:t>
            </a:r>
          </a:p>
          <a:p>
            <a:r>
              <a:rPr lang="pl-PL" dirty="0"/>
              <a:t>Stworzony wokół zainteresowań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8C3F85A-99F5-219E-5315-0CACFED833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5128" y="4187541"/>
            <a:ext cx="2536054" cy="1698269"/>
          </a:xfrm>
        </p:spPr>
        <p:txBody>
          <a:bodyPr/>
          <a:lstStyle/>
          <a:p>
            <a:r>
              <a:rPr lang="pl-PL" dirty="0"/>
              <a:t>Warsztaty z </a:t>
            </a:r>
            <a:r>
              <a:rPr lang="pl-PL" dirty="0" err="1"/>
              <a:t>mikropoświadczeniami</a:t>
            </a:r>
            <a:endParaRPr lang="pl-PL" dirty="0"/>
          </a:p>
          <a:p>
            <a:r>
              <a:rPr lang="pl-PL" dirty="0"/>
              <a:t>Pigułki konkretnych umiejętności</a:t>
            </a:r>
          </a:p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EB356802-2D42-2622-8581-9E22752ECA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08975" y="4187540"/>
            <a:ext cx="2673534" cy="1698269"/>
          </a:xfrm>
        </p:spPr>
        <p:txBody>
          <a:bodyPr/>
          <a:lstStyle/>
          <a:p>
            <a:r>
              <a:rPr lang="pl-PL" dirty="0"/>
              <a:t>Mentoring</a:t>
            </a:r>
          </a:p>
          <a:p>
            <a:r>
              <a:rPr lang="pl-PL" dirty="0"/>
              <a:t>Indywidualna forma pracy ze studentem nad jego projektem</a:t>
            </a:r>
          </a:p>
        </p:txBody>
      </p:sp>
      <p:pic>
        <p:nvPicPr>
          <p:cNvPr id="16" name="Symbol zastępczy obrazu 15" descr="Obraz zawierający scena, pokój, ściana, w pomieszczeniu&#10;&#10;Opis wygenerowany automatycznie">
            <a:extLst>
              <a:ext uri="{FF2B5EF4-FFF2-40B4-BE49-F238E27FC236}">
                <a16:creationId xmlns:a16="http://schemas.microsoft.com/office/drawing/2014/main" id="{004D544E-B1F7-9F61-EC0F-6AE0C738557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r="17935"/>
          <a:stretch>
            <a:fillRect/>
          </a:stretch>
        </p:blipFill>
        <p:spPr/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262FBE39-271D-FAC9-1CDE-7C7894118F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5750" y="4187540"/>
            <a:ext cx="2260392" cy="1698269"/>
          </a:xfrm>
        </p:spPr>
        <p:txBody>
          <a:bodyPr/>
          <a:lstStyle/>
          <a:p>
            <a:r>
              <a:rPr lang="pl-PL" dirty="0" err="1"/>
              <a:t>Mikrokursy</a:t>
            </a:r>
            <a:endParaRPr lang="pl-PL" dirty="0"/>
          </a:p>
          <a:p>
            <a:r>
              <a:rPr lang="pl-PL" dirty="0"/>
              <a:t>Indywidualna ścieżka edukacyjna</a:t>
            </a: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25B4414F-1BAE-BDC3-8D73-04898873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składało się na model edukacji spersonalizowanej?</a:t>
            </a:r>
          </a:p>
        </p:txBody>
      </p:sp>
    </p:spTree>
    <p:extLst>
      <p:ext uri="{BB962C8B-B14F-4D97-AF65-F5344CB8AC3E}">
        <p14:creationId xmlns:p14="http://schemas.microsoft.com/office/powerpoint/2010/main" val="12350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BR dark PL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C7B80051-803F-4F1D-8FEE-E357EF59BF05}"/>
    </a:ext>
  </a:extLst>
</a:theme>
</file>

<file path=ppt/theme/theme2.xml><?xml version="1.0" encoding="utf-8"?>
<a:theme xmlns:a="http://schemas.openxmlformats.org/drawingml/2006/main" name="Motyw1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33E740BD-495E-45D9-8109-D035F01379F8}" vid="{CD574FAD-F74D-430A-90A3-1AE57F8C0F1B}"/>
    </a:ext>
  </a:extLst>
</a:theme>
</file>

<file path=ppt/theme/theme3.xml><?xml version="1.0" encoding="utf-8"?>
<a:theme xmlns:a="http://schemas.openxmlformats.org/drawingml/2006/main" name="NCBR light ENG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03586B63-0F73-4645-BF8C-DDC53BAE7DCF}"/>
    </a:ext>
  </a:extLst>
</a:theme>
</file>

<file path=ppt/theme/theme4.xml><?xml version="1.0" encoding="utf-8"?>
<a:theme xmlns:a="http://schemas.openxmlformats.org/drawingml/2006/main" name="NCBR dark ENG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6F87D617-E344-4DD0-8F4E-0E7C114F2B2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06a965-3fa3-4b73-a782-ac7016405bb5">
      <Terms xmlns="http://schemas.microsoft.com/office/infopath/2007/PartnerControls"/>
    </lcf76f155ced4ddcb4097134ff3c332f>
    <TaxCatchAll xmlns="4aa80198-a8df-47c5-be3c-42845277740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D188A6C4A47343B9745B4612F4A737" ma:contentTypeVersion="11" ma:contentTypeDescription="Utwórz nowy dokument." ma:contentTypeScope="" ma:versionID="630aa1ac12a3d2eed48935df35817e1e">
  <xsd:schema xmlns:xsd="http://www.w3.org/2001/XMLSchema" xmlns:xs="http://www.w3.org/2001/XMLSchema" xmlns:p="http://schemas.microsoft.com/office/2006/metadata/properties" xmlns:ns2="f906a965-3fa3-4b73-a782-ac7016405bb5" xmlns:ns3="4aa80198-a8df-47c5-be3c-428452777409" targetNamespace="http://schemas.microsoft.com/office/2006/metadata/properties" ma:root="true" ma:fieldsID="60bb392df423aa984668aa898160797a" ns2:_="" ns3:_="">
    <xsd:import namespace="f906a965-3fa3-4b73-a782-ac7016405bb5"/>
    <xsd:import namespace="4aa80198-a8df-47c5-be3c-4284527774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6a965-3fa3-4b73-a782-ac7016405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3b0ad5e2-dd37-4b24-9842-044369a8d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80198-a8df-47c5-be3c-42845277740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d361660-ba4e-46bc-b95e-30e759d819e5}" ma:internalName="TaxCatchAll" ma:showField="CatchAllData" ma:web="4aa80198-a8df-47c5-be3c-4284527774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991A6B-1A20-4971-B91E-9A97BBCB561F}">
  <ds:schemaRefs>
    <ds:schemaRef ds:uri="http://schemas.microsoft.com/office/2006/metadata/properties"/>
    <ds:schemaRef ds:uri="http://schemas.microsoft.com/office/infopath/2007/PartnerControls"/>
    <ds:schemaRef ds:uri="f906a965-3fa3-4b73-a782-ac7016405bb5"/>
    <ds:schemaRef ds:uri="4aa80198-a8df-47c5-be3c-428452777409"/>
  </ds:schemaRefs>
</ds:datastoreItem>
</file>

<file path=customXml/itemProps2.xml><?xml version="1.0" encoding="utf-8"?>
<ds:datastoreItem xmlns:ds="http://schemas.openxmlformats.org/officeDocument/2006/customXml" ds:itemID="{3E473F42-21ED-4EB2-8F2C-B1733288B5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D4FEF4-76A9-4660-B9C4-868A900DCD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06a965-3fa3-4b73-a782-ac7016405bb5"/>
    <ds:schemaRef ds:uri="4aa80198-a8df-47c5-be3c-4284527774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Szablon prezentacji - Uniwersytet Śląski</Template>
  <TotalTime>257</TotalTime>
  <Words>568</Words>
  <Application>Microsoft Office PowerPoint</Application>
  <PresentationFormat>Panoramiczny</PresentationFormat>
  <Paragraphs>62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8</vt:i4>
      </vt:variant>
    </vt:vector>
  </HeadingPairs>
  <TitlesOfParts>
    <vt:vector size="17" baseType="lpstr">
      <vt:lpstr>Arial</vt:lpstr>
      <vt:lpstr>Calibri</vt:lpstr>
      <vt:lpstr>IBM Plex Sans</vt:lpstr>
      <vt:lpstr>Verdana</vt:lpstr>
      <vt:lpstr>Wingdings</vt:lpstr>
      <vt:lpstr>NCBR dark PL</vt:lpstr>
      <vt:lpstr>Motyw1</vt:lpstr>
      <vt:lpstr>NCBR light ENG</vt:lpstr>
      <vt:lpstr>NCBR dark ENG</vt:lpstr>
      <vt:lpstr>„Uczelnie Przyszłości – nowe możliwości w zakresie kształcenia”</vt:lpstr>
      <vt:lpstr>Model edukacji spersonalizowanej – w Uczelniach Przyszłości</vt:lpstr>
      <vt:lpstr>Projekty studenckie</vt:lpstr>
      <vt:lpstr>Projekty studenckie</vt:lpstr>
      <vt:lpstr>Model edukacji spersonalizowanej, który stworzyliśmy w projekcie „Uczelnie Przyszłości – nowe możliwości w zakresie kształcenia” był próbą odpowiedzi na następujące wyzwania:</vt:lpstr>
      <vt:lpstr>Projekt odpowiadał na te wyzwania realizując następujące cele:</vt:lpstr>
      <vt:lpstr>Wspólna wizja</vt:lpstr>
      <vt:lpstr>Co składało się na model edukacji spersonalizowanej?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„Uczelnie Przyszłości – nowe możliwości w zakresie kształcenia”</dc:title>
  <dc:creator>Katarzyna Trynda</dc:creator>
  <cp:lastModifiedBy>Jolanta Klimczak</cp:lastModifiedBy>
  <cp:revision>20</cp:revision>
  <dcterms:created xsi:type="dcterms:W3CDTF">2024-02-26T20:40:52Z</dcterms:created>
  <dcterms:modified xsi:type="dcterms:W3CDTF">2025-01-30T20:53:37Z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b72bd6a-5f70-4f6e-be10-f745206756ad_Enabled">
    <vt:lpwstr>true</vt:lpwstr>
  </property>
  <property fmtid="{D5CDD505-2E9C-101B-9397-08002B2CF9AE}" pid="3" name="MSIP_Label_8b72bd6a-5f70-4f6e-be10-f745206756ad_SetDate">
    <vt:lpwstr>2024-02-27T00:38:15Z</vt:lpwstr>
  </property>
  <property fmtid="{D5CDD505-2E9C-101B-9397-08002B2CF9AE}" pid="4" name="MSIP_Label_8b72bd6a-5f70-4f6e-be10-f745206756ad_Method">
    <vt:lpwstr>Standard</vt:lpwstr>
  </property>
  <property fmtid="{D5CDD505-2E9C-101B-9397-08002B2CF9AE}" pid="5" name="MSIP_Label_8b72bd6a-5f70-4f6e-be10-f745206756ad_Name">
    <vt:lpwstr>K2 - informacja wewnętrzna</vt:lpwstr>
  </property>
  <property fmtid="{D5CDD505-2E9C-101B-9397-08002B2CF9AE}" pid="6" name="MSIP_Label_8b72bd6a-5f70-4f6e-be10-f745206756ad_SiteId">
    <vt:lpwstr>114511be-be5b-44a7-b2ab-a51e832dea9d</vt:lpwstr>
  </property>
  <property fmtid="{D5CDD505-2E9C-101B-9397-08002B2CF9AE}" pid="7" name="MSIP_Label_8b72bd6a-5f70-4f6e-be10-f745206756ad_ActionId">
    <vt:lpwstr>387b8e78-ee3f-4739-b579-af10ddc655bf</vt:lpwstr>
  </property>
  <property fmtid="{D5CDD505-2E9C-101B-9397-08002B2CF9AE}" pid="8" name="MSIP_Label_8b72bd6a-5f70-4f6e-be10-f745206756ad_ContentBits">
    <vt:lpwstr>2</vt:lpwstr>
  </property>
  <property fmtid="{D5CDD505-2E9C-101B-9397-08002B2CF9AE}" pid="9" name="ClassificationContentMarkingFooterLocations">
    <vt:lpwstr>NCBR dark PL:3\Motyw1:3\NCBR light ENG:3\NCBR dark ENG:5</vt:lpwstr>
  </property>
  <property fmtid="{D5CDD505-2E9C-101B-9397-08002B2CF9AE}" pid="10" name="ClassificationContentMarkingFooterText">
    <vt:lpwstr>K2 - Informacja wewnętrzna (Internal)</vt:lpwstr>
  </property>
  <property fmtid="{D5CDD505-2E9C-101B-9397-08002B2CF9AE}" pid="11" name="ContentTypeId">
    <vt:lpwstr>0x0101006AD188A6C4A47343B9745B4612F4A737</vt:lpwstr>
  </property>
</Properties>
</file>