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04" r:id="rId2"/>
    <p:sldId id="419" r:id="rId3"/>
    <p:sldId id="437" r:id="rId4"/>
    <p:sldId id="356" r:id="rId5"/>
    <p:sldId id="359" r:id="rId6"/>
    <p:sldId id="430" r:id="rId7"/>
    <p:sldId id="422" r:id="rId8"/>
    <p:sldId id="436" r:id="rId9"/>
    <p:sldId id="423" r:id="rId10"/>
    <p:sldId id="424" r:id="rId11"/>
    <p:sldId id="421" r:id="rId12"/>
    <p:sldId id="428" r:id="rId13"/>
    <p:sldId id="438" r:id="rId1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672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E2D88-304F-46DB-AEC4-10D8F953764B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2A62E-2410-413D-BDC2-67AB37B639DF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Cyfrowy świat</a:t>
          </a: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Lider:</a:t>
          </a:r>
        </a:p>
        <a:p>
          <a:r>
            <a:rPr lang="pl-PL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prof. dr hab. Michał Baczyński </a:t>
          </a:r>
        </a:p>
        <a:p>
          <a:endParaRPr lang="pl-PL" sz="2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gm:t>
    </dgm:pt>
    <dgm:pt modelId="{48A017C4-6384-4B85-B7E5-3578AD02EEF4}" type="parTrans" cxnId="{954815B9-2629-489D-AB2B-14CC0D447C71}">
      <dgm:prSet/>
      <dgm:spPr/>
      <dgm:t>
        <a:bodyPr/>
        <a:lstStyle/>
        <a:p>
          <a:endParaRPr lang="pl-PL"/>
        </a:p>
      </dgm:t>
    </dgm:pt>
    <dgm:pt modelId="{1350EC2C-F135-4A41-9560-AB692DD53467}" type="sibTrans" cxnId="{954815B9-2629-489D-AB2B-14CC0D447C71}">
      <dgm:prSet/>
      <dgm:spPr/>
      <dgm:t>
        <a:bodyPr/>
        <a:lstStyle/>
        <a:p>
          <a:endParaRPr lang="pl-PL"/>
        </a:p>
      </dgm:t>
    </dgm:pt>
    <dgm:pt modelId="{13655323-934D-4AC1-AD8D-BAC057897E01}">
      <dgm:prSet phldrT="[Tekst]" custT="1"/>
      <dgm:spPr>
        <a:solidFill>
          <a:srgbClr val="002060"/>
        </a:solidFill>
      </dgm:spPr>
      <dgm:t>
        <a:bodyPr/>
        <a:lstStyle/>
        <a:p>
          <a:endParaRPr lang="pl-PL" sz="2000" b="1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Ekspresja twórcza </a:t>
          </a:r>
          <a:b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</a:br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i krytyczne myślenie</a:t>
          </a: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Liderka:</a:t>
          </a:r>
        </a:p>
        <a:p>
          <a:r>
            <a:rPr lang="pl-PL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dr hab. Joanna </a:t>
          </a:r>
          <a:r>
            <a:rPr lang="pl-PL" sz="2000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Wowrzeczka</a:t>
          </a:r>
          <a:r>
            <a:rPr lang="pl-PL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 </a:t>
          </a:r>
        </a:p>
        <a:p>
          <a:endParaRPr lang="pl-PL" sz="2000" dirty="0">
            <a:latin typeface="PT Sans" panose="020B0503020203020204" pitchFamily="34" charset="-18"/>
          </a:endParaRPr>
        </a:p>
      </dgm:t>
    </dgm:pt>
    <dgm:pt modelId="{429B64E6-B382-43F2-B85B-086E392541FC}" type="parTrans" cxnId="{4A985AEC-1DA5-40C1-878C-BA418071F1DC}">
      <dgm:prSet/>
      <dgm:spPr/>
      <dgm:t>
        <a:bodyPr/>
        <a:lstStyle/>
        <a:p>
          <a:endParaRPr lang="pl-PL"/>
        </a:p>
      </dgm:t>
    </dgm:pt>
    <dgm:pt modelId="{4B453C70-ACC4-41C0-A85F-6E69C7BE5134}" type="sibTrans" cxnId="{4A985AEC-1DA5-40C1-878C-BA418071F1DC}">
      <dgm:prSet/>
      <dgm:spPr/>
      <dgm:t>
        <a:bodyPr/>
        <a:lstStyle/>
        <a:p>
          <a:endParaRPr lang="pl-PL"/>
        </a:p>
      </dgm:t>
    </dgm:pt>
    <dgm:pt modelId="{8BA106D8-DEC2-4063-8F5D-8BF46A9E59D7}">
      <dgm:prSet phldrT="[Tekst]" custT="1"/>
      <dgm:spPr/>
      <dgm:t>
        <a:bodyPr/>
        <a:lstStyle/>
        <a:p>
          <a:r>
            <a:rPr lang="pl-PL" sz="1400" b="1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Sztuka krytycznego myślenia</a:t>
          </a:r>
        </a:p>
        <a:p>
          <a:r>
            <a:rPr lang="pl-PL" sz="1400" b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Koordynator:</a:t>
          </a:r>
        </a:p>
        <a:p>
          <a:r>
            <a:rPr lang="pl-PL" sz="1400" b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dr Szymon Makuła (WH)</a:t>
          </a:r>
        </a:p>
      </dgm:t>
    </dgm:pt>
    <dgm:pt modelId="{A3BC610C-45DA-4E4D-B055-9BC7C508836F}" type="parTrans" cxnId="{9C866D19-F897-4404-8EAA-6EFB1A891994}">
      <dgm:prSet/>
      <dgm:spPr/>
      <dgm:t>
        <a:bodyPr/>
        <a:lstStyle/>
        <a:p>
          <a:endParaRPr lang="pl-PL"/>
        </a:p>
      </dgm:t>
    </dgm:pt>
    <dgm:pt modelId="{CB0C67D6-812D-4DDF-A9A0-294824185180}" type="sibTrans" cxnId="{9C866D19-F897-4404-8EAA-6EFB1A891994}">
      <dgm:prSet/>
      <dgm:spPr/>
      <dgm:t>
        <a:bodyPr/>
        <a:lstStyle/>
        <a:p>
          <a:endParaRPr lang="pl-PL"/>
        </a:p>
      </dgm:t>
    </dgm:pt>
    <dgm:pt modelId="{329D116A-89CA-4FB0-9947-B83F11E4DB9B}">
      <dgm:prSet custT="1"/>
      <dgm:spPr>
        <a:solidFill>
          <a:srgbClr val="002060"/>
        </a:solidFill>
      </dgm:spPr>
      <dgm:t>
        <a:bodyPr/>
        <a:lstStyle/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Granice nauki</a:t>
          </a: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Liderka:</a:t>
          </a:r>
        </a:p>
        <a:p>
          <a:r>
            <a:rPr lang="pl-PL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dr Magdalena Wołek </a:t>
          </a:r>
          <a:endParaRPr lang="pl-PL" sz="2000" b="1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gm:t>
    </dgm:pt>
    <dgm:pt modelId="{BE77B7E5-9655-452A-A190-99CC629D4462}" type="parTrans" cxnId="{BFE7349D-10D3-4134-BA50-986306D5BFA0}">
      <dgm:prSet/>
      <dgm:spPr/>
      <dgm:t>
        <a:bodyPr/>
        <a:lstStyle/>
        <a:p>
          <a:endParaRPr lang="pl-PL"/>
        </a:p>
      </dgm:t>
    </dgm:pt>
    <dgm:pt modelId="{A9700D4A-DAA0-4E5E-89AA-1A179FA5940F}" type="sibTrans" cxnId="{BFE7349D-10D3-4134-BA50-986306D5BFA0}">
      <dgm:prSet/>
      <dgm:spPr/>
      <dgm:t>
        <a:bodyPr/>
        <a:lstStyle/>
        <a:p>
          <a:endParaRPr lang="pl-PL"/>
        </a:p>
      </dgm:t>
    </dgm:pt>
    <dgm:pt modelId="{BB6FAA6A-7886-4083-A2E8-518C182B5576}">
      <dgm:prSet custT="1"/>
      <dgm:spPr/>
      <dgm:t>
        <a:bodyPr/>
        <a:lstStyle/>
        <a:p>
          <a:r>
            <a:rPr lang="pl-PL" sz="1400" b="1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Tworzenie cyfrowych światów</a:t>
          </a:r>
        </a:p>
        <a:p>
          <a:r>
            <a:rPr lang="pl-PL" sz="1400" b="0" i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dr hab. Michał Kłosiński, prof. UŚ (WH)</a:t>
          </a:r>
          <a:endParaRPr lang="pl-PL" sz="1400" b="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</a:endParaRPr>
        </a:p>
      </dgm:t>
    </dgm:pt>
    <dgm:pt modelId="{85DF71DD-C5F6-4085-BA84-1EA66EE07EBF}" type="parTrans" cxnId="{CA5CB2DF-648A-458B-B3DC-6D37DCEB3E92}">
      <dgm:prSet/>
      <dgm:spPr/>
      <dgm:t>
        <a:bodyPr/>
        <a:lstStyle/>
        <a:p>
          <a:endParaRPr lang="pl-PL"/>
        </a:p>
      </dgm:t>
    </dgm:pt>
    <dgm:pt modelId="{2541CF3F-4A50-4B99-ADEE-6090970A72D5}" type="sibTrans" cxnId="{CA5CB2DF-648A-458B-B3DC-6D37DCEB3E92}">
      <dgm:prSet/>
      <dgm:spPr/>
      <dgm:t>
        <a:bodyPr/>
        <a:lstStyle/>
        <a:p>
          <a:endParaRPr lang="pl-PL"/>
        </a:p>
      </dgm:t>
    </dgm:pt>
    <dgm:pt modelId="{BC634387-5465-4F02-9E6B-9853AF5011E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1" i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Nauka</a:t>
          </a:r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 i sztuka</a:t>
          </a:r>
        </a:p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Koordynator:</a:t>
          </a:r>
        </a:p>
        <a:p>
          <a:r>
            <a:rPr lang="pl-PL" sz="1400" b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dr Magdalena Wołek (WH)</a:t>
          </a:r>
          <a:endParaRPr lang="pl-PL" sz="1400" b="1" i="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</a:endParaRPr>
        </a:p>
      </dgm:t>
    </dgm:pt>
    <dgm:pt modelId="{FD5F7F9A-C061-4C32-B1CF-9743D5DC1064}" type="parTrans" cxnId="{F4D567DF-4D32-41AF-A13C-25DE7E045292}">
      <dgm:prSet/>
      <dgm:spPr/>
      <dgm:t>
        <a:bodyPr/>
        <a:lstStyle/>
        <a:p>
          <a:endParaRPr lang="pl-PL"/>
        </a:p>
      </dgm:t>
    </dgm:pt>
    <dgm:pt modelId="{66A87D80-453D-4584-A281-E9C789189D00}" type="sibTrans" cxnId="{F4D567DF-4D32-41AF-A13C-25DE7E045292}">
      <dgm:prSet/>
      <dgm:spPr/>
      <dgm:t>
        <a:bodyPr/>
        <a:lstStyle/>
        <a:p>
          <a:endParaRPr lang="pl-PL"/>
        </a:p>
      </dgm:t>
    </dgm:pt>
    <dgm:pt modelId="{5927E37F-6A25-4FF7-B21C-F248664ED371}" type="pres">
      <dgm:prSet presAssocID="{856E2D88-304F-46DB-AEC4-10D8F95376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09CE59-144C-4B95-AABC-C8A112D4C138}" type="pres">
      <dgm:prSet presAssocID="{2092A62E-2410-413D-BDC2-67AB37B639DF}" presName="root" presStyleCnt="0"/>
      <dgm:spPr/>
    </dgm:pt>
    <dgm:pt modelId="{49E9FB66-625E-4C3C-877F-EAEDDE96DB12}" type="pres">
      <dgm:prSet presAssocID="{2092A62E-2410-413D-BDC2-67AB37B639DF}" presName="rootComposite" presStyleCnt="0"/>
      <dgm:spPr/>
    </dgm:pt>
    <dgm:pt modelId="{464F8EB6-CE71-49F6-B952-211151ACE700}" type="pres">
      <dgm:prSet presAssocID="{2092A62E-2410-413D-BDC2-67AB37B639DF}" presName="rootText" presStyleLbl="node1" presStyleIdx="0" presStyleCnt="3" custScaleX="181616" custScaleY="266214" custLinFactNeighborX="2274" custLinFactNeighborY="3964"/>
      <dgm:spPr/>
    </dgm:pt>
    <dgm:pt modelId="{0A44B24C-851B-471E-B9FD-2903B9B12431}" type="pres">
      <dgm:prSet presAssocID="{2092A62E-2410-413D-BDC2-67AB37B639DF}" presName="rootConnector" presStyleLbl="node1" presStyleIdx="0" presStyleCnt="3"/>
      <dgm:spPr/>
    </dgm:pt>
    <dgm:pt modelId="{3F8BA067-C09A-4B80-8D49-8214F68C1C6F}" type="pres">
      <dgm:prSet presAssocID="{2092A62E-2410-413D-BDC2-67AB37B639DF}" presName="childShape" presStyleCnt="0"/>
      <dgm:spPr/>
    </dgm:pt>
    <dgm:pt modelId="{ED82AA33-81CF-4FC7-9FD8-A94C552696B0}" type="pres">
      <dgm:prSet presAssocID="{85DF71DD-C5F6-4085-BA84-1EA66EE07EBF}" presName="Name13" presStyleLbl="parChTrans1D2" presStyleIdx="0" presStyleCnt="3"/>
      <dgm:spPr/>
    </dgm:pt>
    <dgm:pt modelId="{189DF64D-CEA5-461D-BF12-09702F99F97E}" type="pres">
      <dgm:prSet presAssocID="{BB6FAA6A-7886-4083-A2E8-518C182B5576}" presName="childText" presStyleLbl="bgAcc1" presStyleIdx="0" presStyleCnt="3" custScaleX="184766" custScaleY="130209">
        <dgm:presLayoutVars>
          <dgm:bulletEnabled val="1"/>
        </dgm:presLayoutVars>
      </dgm:prSet>
      <dgm:spPr/>
    </dgm:pt>
    <dgm:pt modelId="{E994D5A1-05FC-4EE9-A3D0-29EC25D7F439}" type="pres">
      <dgm:prSet presAssocID="{13655323-934D-4AC1-AD8D-BAC057897E01}" presName="root" presStyleCnt="0"/>
      <dgm:spPr/>
    </dgm:pt>
    <dgm:pt modelId="{3EED26F4-7CF3-48BC-ACC8-C3CF5871F6D9}" type="pres">
      <dgm:prSet presAssocID="{13655323-934D-4AC1-AD8D-BAC057897E01}" presName="rootComposite" presStyleCnt="0"/>
      <dgm:spPr/>
    </dgm:pt>
    <dgm:pt modelId="{65E0A2BB-9494-4940-8AE9-4841911B1A64}" type="pres">
      <dgm:prSet presAssocID="{13655323-934D-4AC1-AD8D-BAC057897E01}" presName="rootText" presStyleLbl="node1" presStyleIdx="1" presStyleCnt="3" custScaleX="171755" custScaleY="276767"/>
      <dgm:spPr/>
    </dgm:pt>
    <dgm:pt modelId="{AFC9398B-6282-4674-9C40-3B04AC51E2C8}" type="pres">
      <dgm:prSet presAssocID="{13655323-934D-4AC1-AD8D-BAC057897E01}" presName="rootConnector" presStyleLbl="node1" presStyleIdx="1" presStyleCnt="3"/>
      <dgm:spPr/>
    </dgm:pt>
    <dgm:pt modelId="{0429B002-D867-4AAF-AFBD-83613BB77E29}" type="pres">
      <dgm:prSet presAssocID="{13655323-934D-4AC1-AD8D-BAC057897E01}" presName="childShape" presStyleCnt="0"/>
      <dgm:spPr/>
    </dgm:pt>
    <dgm:pt modelId="{9136DF2A-B7E9-43FF-9785-7F99CCECF401}" type="pres">
      <dgm:prSet presAssocID="{A3BC610C-45DA-4E4D-B055-9BC7C508836F}" presName="Name13" presStyleLbl="parChTrans1D2" presStyleIdx="1" presStyleCnt="3"/>
      <dgm:spPr/>
    </dgm:pt>
    <dgm:pt modelId="{CE765FA3-B837-40B8-84CF-9D18312FA5D2}" type="pres">
      <dgm:prSet presAssocID="{8BA106D8-DEC2-4063-8F5D-8BF46A9E59D7}" presName="childText" presStyleLbl="bgAcc1" presStyleIdx="1" presStyleCnt="3" custScaleX="198046" custScaleY="144449" custLinFactNeighborX="-3640" custLinFactNeighborY="-6063">
        <dgm:presLayoutVars>
          <dgm:bulletEnabled val="1"/>
        </dgm:presLayoutVars>
      </dgm:prSet>
      <dgm:spPr/>
    </dgm:pt>
    <dgm:pt modelId="{BDC30510-9011-4BDF-8A70-32C6F36FB76E}" type="pres">
      <dgm:prSet presAssocID="{329D116A-89CA-4FB0-9947-B83F11E4DB9B}" presName="root" presStyleCnt="0"/>
      <dgm:spPr/>
    </dgm:pt>
    <dgm:pt modelId="{A9832E4F-EBEE-4E84-B668-5163F489CD69}" type="pres">
      <dgm:prSet presAssocID="{329D116A-89CA-4FB0-9947-B83F11E4DB9B}" presName="rootComposite" presStyleCnt="0"/>
      <dgm:spPr/>
    </dgm:pt>
    <dgm:pt modelId="{C05645EB-D7A7-4C4B-BF4E-9648997F45D0}" type="pres">
      <dgm:prSet presAssocID="{329D116A-89CA-4FB0-9947-B83F11E4DB9B}" presName="rootText" presStyleLbl="node1" presStyleIdx="2" presStyleCnt="3" custScaleX="181582" custScaleY="254695"/>
      <dgm:spPr/>
    </dgm:pt>
    <dgm:pt modelId="{D052F08B-C16D-4136-9257-0F07A67B7CB9}" type="pres">
      <dgm:prSet presAssocID="{329D116A-89CA-4FB0-9947-B83F11E4DB9B}" presName="rootConnector" presStyleLbl="node1" presStyleIdx="2" presStyleCnt="3"/>
      <dgm:spPr/>
    </dgm:pt>
    <dgm:pt modelId="{F0C69836-A433-48C6-8793-6DC0F63F6AD0}" type="pres">
      <dgm:prSet presAssocID="{329D116A-89CA-4FB0-9947-B83F11E4DB9B}" presName="childShape" presStyleCnt="0"/>
      <dgm:spPr/>
    </dgm:pt>
    <dgm:pt modelId="{DB2989EC-D03B-4825-8283-584CA8C85293}" type="pres">
      <dgm:prSet presAssocID="{FD5F7F9A-C061-4C32-B1CF-9743D5DC1064}" presName="Name13" presStyleLbl="parChTrans1D2" presStyleIdx="2" presStyleCnt="3"/>
      <dgm:spPr/>
    </dgm:pt>
    <dgm:pt modelId="{4CDC768D-866E-489C-9C02-7B798463F627}" type="pres">
      <dgm:prSet presAssocID="{BC634387-5465-4F02-9E6B-9853AF5011E5}" presName="childText" presStyleLbl="bgAcc1" presStyleIdx="2" presStyleCnt="3" custScaleX="198729" custScaleY="111814">
        <dgm:presLayoutVars>
          <dgm:bulletEnabled val="1"/>
        </dgm:presLayoutVars>
      </dgm:prSet>
      <dgm:spPr/>
    </dgm:pt>
  </dgm:ptLst>
  <dgm:cxnLst>
    <dgm:cxn modelId="{B3A0F00A-DD0D-44B3-A8B9-A9A096F30E9A}" type="presOf" srcId="{13655323-934D-4AC1-AD8D-BAC057897E01}" destId="{AFC9398B-6282-4674-9C40-3B04AC51E2C8}" srcOrd="1" destOrd="0" presId="urn:microsoft.com/office/officeart/2005/8/layout/hierarchy3"/>
    <dgm:cxn modelId="{9C866D19-F897-4404-8EAA-6EFB1A891994}" srcId="{13655323-934D-4AC1-AD8D-BAC057897E01}" destId="{8BA106D8-DEC2-4063-8F5D-8BF46A9E59D7}" srcOrd="0" destOrd="0" parTransId="{A3BC610C-45DA-4E4D-B055-9BC7C508836F}" sibTransId="{CB0C67D6-812D-4DDF-A9A0-294824185180}"/>
    <dgm:cxn modelId="{68218E36-53A6-4431-A9F7-B7B3AC0DFAA1}" type="presOf" srcId="{2092A62E-2410-413D-BDC2-67AB37B639DF}" destId="{0A44B24C-851B-471E-B9FD-2903B9B12431}" srcOrd="1" destOrd="0" presId="urn:microsoft.com/office/officeart/2005/8/layout/hierarchy3"/>
    <dgm:cxn modelId="{8687D170-39D5-4B6B-BC39-81AF6C6D6B94}" type="presOf" srcId="{8BA106D8-DEC2-4063-8F5D-8BF46A9E59D7}" destId="{CE765FA3-B837-40B8-84CF-9D18312FA5D2}" srcOrd="0" destOrd="0" presId="urn:microsoft.com/office/officeart/2005/8/layout/hierarchy3"/>
    <dgm:cxn modelId="{BBB9C975-F548-4EB5-B2DF-6CB3ADAB8E08}" type="presOf" srcId="{BC634387-5465-4F02-9E6B-9853AF5011E5}" destId="{4CDC768D-866E-489C-9C02-7B798463F627}" srcOrd="0" destOrd="0" presId="urn:microsoft.com/office/officeart/2005/8/layout/hierarchy3"/>
    <dgm:cxn modelId="{1B0DEE55-4FDD-49D1-817E-7D8C828BBD26}" type="presOf" srcId="{329D116A-89CA-4FB0-9947-B83F11E4DB9B}" destId="{C05645EB-D7A7-4C4B-BF4E-9648997F45D0}" srcOrd="0" destOrd="0" presId="urn:microsoft.com/office/officeart/2005/8/layout/hierarchy3"/>
    <dgm:cxn modelId="{D1F54A7E-0C25-45E9-BA4E-9BDBE1C46D60}" type="presOf" srcId="{329D116A-89CA-4FB0-9947-B83F11E4DB9B}" destId="{D052F08B-C16D-4136-9257-0F07A67B7CB9}" srcOrd="1" destOrd="0" presId="urn:microsoft.com/office/officeart/2005/8/layout/hierarchy3"/>
    <dgm:cxn modelId="{BFE7349D-10D3-4134-BA50-986306D5BFA0}" srcId="{856E2D88-304F-46DB-AEC4-10D8F953764B}" destId="{329D116A-89CA-4FB0-9947-B83F11E4DB9B}" srcOrd="2" destOrd="0" parTransId="{BE77B7E5-9655-452A-A190-99CC629D4462}" sibTransId="{A9700D4A-DAA0-4E5E-89AA-1A179FA5940F}"/>
    <dgm:cxn modelId="{954815B9-2629-489D-AB2B-14CC0D447C71}" srcId="{856E2D88-304F-46DB-AEC4-10D8F953764B}" destId="{2092A62E-2410-413D-BDC2-67AB37B639DF}" srcOrd="0" destOrd="0" parTransId="{48A017C4-6384-4B85-B7E5-3578AD02EEF4}" sibTransId="{1350EC2C-F135-4A41-9560-AB692DD53467}"/>
    <dgm:cxn modelId="{AECA18BF-FF9C-4A18-BB11-DC1B8ABD2B81}" type="presOf" srcId="{13655323-934D-4AC1-AD8D-BAC057897E01}" destId="{65E0A2BB-9494-4940-8AE9-4841911B1A64}" srcOrd="0" destOrd="0" presId="urn:microsoft.com/office/officeart/2005/8/layout/hierarchy3"/>
    <dgm:cxn modelId="{FE5A6FC5-165E-4AEA-A250-D20E69ADBEB6}" type="presOf" srcId="{85DF71DD-C5F6-4085-BA84-1EA66EE07EBF}" destId="{ED82AA33-81CF-4FC7-9FD8-A94C552696B0}" srcOrd="0" destOrd="0" presId="urn:microsoft.com/office/officeart/2005/8/layout/hierarchy3"/>
    <dgm:cxn modelId="{9786F4CE-AD36-4AF9-A79B-408A739D8C36}" type="presOf" srcId="{856E2D88-304F-46DB-AEC4-10D8F953764B}" destId="{5927E37F-6A25-4FF7-B21C-F248664ED371}" srcOrd="0" destOrd="0" presId="urn:microsoft.com/office/officeart/2005/8/layout/hierarchy3"/>
    <dgm:cxn modelId="{F4D567DF-4D32-41AF-A13C-25DE7E045292}" srcId="{329D116A-89CA-4FB0-9947-B83F11E4DB9B}" destId="{BC634387-5465-4F02-9E6B-9853AF5011E5}" srcOrd="0" destOrd="0" parTransId="{FD5F7F9A-C061-4C32-B1CF-9743D5DC1064}" sibTransId="{66A87D80-453D-4584-A281-E9C789189D00}"/>
    <dgm:cxn modelId="{CA5CB2DF-648A-458B-B3DC-6D37DCEB3E92}" srcId="{2092A62E-2410-413D-BDC2-67AB37B639DF}" destId="{BB6FAA6A-7886-4083-A2E8-518C182B5576}" srcOrd="0" destOrd="0" parTransId="{85DF71DD-C5F6-4085-BA84-1EA66EE07EBF}" sibTransId="{2541CF3F-4A50-4B99-ADEE-6090970A72D5}"/>
    <dgm:cxn modelId="{5CE35EE3-BC07-44BC-A104-1E842A10D2B4}" type="presOf" srcId="{2092A62E-2410-413D-BDC2-67AB37B639DF}" destId="{464F8EB6-CE71-49F6-B952-211151ACE700}" srcOrd="0" destOrd="0" presId="urn:microsoft.com/office/officeart/2005/8/layout/hierarchy3"/>
    <dgm:cxn modelId="{7F8578E4-DC50-41A9-B50A-419A3E69BAFF}" type="presOf" srcId="{FD5F7F9A-C061-4C32-B1CF-9743D5DC1064}" destId="{DB2989EC-D03B-4825-8283-584CA8C85293}" srcOrd="0" destOrd="0" presId="urn:microsoft.com/office/officeart/2005/8/layout/hierarchy3"/>
    <dgm:cxn modelId="{4A985AEC-1DA5-40C1-878C-BA418071F1DC}" srcId="{856E2D88-304F-46DB-AEC4-10D8F953764B}" destId="{13655323-934D-4AC1-AD8D-BAC057897E01}" srcOrd="1" destOrd="0" parTransId="{429B64E6-B382-43F2-B85B-086E392541FC}" sibTransId="{4B453C70-ACC4-41C0-A85F-6E69C7BE5134}"/>
    <dgm:cxn modelId="{5C5734F1-71A4-4D5C-A16F-D10C5216DE63}" type="presOf" srcId="{BB6FAA6A-7886-4083-A2E8-518C182B5576}" destId="{189DF64D-CEA5-461D-BF12-09702F99F97E}" srcOrd="0" destOrd="0" presId="urn:microsoft.com/office/officeart/2005/8/layout/hierarchy3"/>
    <dgm:cxn modelId="{92FC54F5-AFEE-409E-B539-F5F253F42477}" type="presOf" srcId="{A3BC610C-45DA-4E4D-B055-9BC7C508836F}" destId="{9136DF2A-B7E9-43FF-9785-7F99CCECF401}" srcOrd="0" destOrd="0" presId="urn:microsoft.com/office/officeart/2005/8/layout/hierarchy3"/>
    <dgm:cxn modelId="{CDB76DD3-D969-4889-8F37-18D2DF6A8B2D}" type="presParOf" srcId="{5927E37F-6A25-4FF7-B21C-F248664ED371}" destId="{F209CE59-144C-4B95-AABC-C8A112D4C138}" srcOrd="0" destOrd="0" presId="urn:microsoft.com/office/officeart/2005/8/layout/hierarchy3"/>
    <dgm:cxn modelId="{E702B07A-F878-4A5B-844D-F453C4A8712B}" type="presParOf" srcId="{F209CE59-144C-4B95-AABC-C8A112D4C138}" destId="{49E9FB66-625E-4C3C-877F-EAEDDE96DB12}" srcOrd="0" destOrd="0" presId="urn:microsoft.com/office/officeart/2005/8/layout/hierarchy3"/>
    <dgm:cxn modelId="{605BD91E-AB66-4B3A-B252-69691693C74B}" type="presParOf" srcId="{49E9FB66-625E-4C3C-877F-EAEDDE96DB12}" destId="{464F8EB6-CE71-49F6-B952-211151ACE700}" srcOrd="0" destOrd="0" presId="urn:microsoft.com/office/officeart/2005/8/layout/hierarchy3"/>
    <dgm:cxn modelId="{6D6392DF-AC76-4A81-92CB-8385AAE5B4A6}" type="presParOf" srcId="{49E9FB66-625E-4C3C-877F-EAEDDE96DB12}" destId="{0A44B24C-851B-471E-B9FD-2903B9B12431}" srcOrd="1" destOrd="0" presId="urn:microsoft.com/office/officeart/2005/8/layout/hierarchy3"/>
    <dgm:cxn modelId="{D21EE15A-D54A-42DD-9E86-30AA04AE4D1D}" type="presParOf" srcId="{F209CE59-144C-4B95-AABC-C8A112D4C138}" destId="{3F8BA067-C09A-4B80-8D49-8214F68C1C6F}" srcOrd="1" destOrd="0" presId="urn:microsoft.com/office/officeart/2005/8/layout/hierarchy3"/>
    <dgm:cxn modelId="{B0615CD4-2AE2-41BC-AD07-41824BA74ACC}" type="presParOf" srcId="{3F8BA067-C09A-4B80-8D49-8214F68C1C6F}" destId="{ED82AA33-81CF-4FC7-9FD8-A94C552696B0}" srcOrd="0" destOrd="0" presId="urn:microsoft.com/office/officeart/2005/8/layout/hierarchy3"/>
    <dgm:cxn modelId="{C51C421E-7C40-4182-AAE4-C01682B2A3D5}" type="presParOf" srcId="{3F8BA067-C09A-4B80-8D49-8214F68C1C6F}" destId="{189DF64D-CEA5-461D-BF12-09702F99F97E}" srcOrd="1" destOrd="0" presId="urn:microsoft.com/office/officeart/2005/8/layout/hierarchy3"/>
    <dgm:cxn modelId="{85E763ED-B508-4B58-AA21-468DAA0AE782}" type="presParOf" srcId="{5927E37F-6A25-4FF7-B21C-F248664ED371}" destId="{E994D5A1-05FC-4EE9-A3D0-29EC25D7F439}" srcOrd="1" destOrd="0" presId="urn:microsoft.com/office/officeart/2005/8/layout/hierarchy3"/>
    <dgm:cxn modelId="{E4F10B9F-9F6D-4FE6-97B5-6F7EC52D22C2}" type="presParOf" srcId="{E994D5A1-05FC-4EE9-A3D0-29EC25D7F439}" destId="{3EED26F4-7CF3-48BC-ACC8-C3CF5871F6D9}" srcOrd="0" destOrd="0" presId="urn:microsoft.com/office/officeart/2005/8/layout/hierarchy3"/>
    <dgm:cxn modelId="{DEF4C534-50C1-47FA-95D7-A3A106B6A58F}" type="presParOf" srcId="{3EED26F4-7CF3-48BC-ACC8-C3CF5871F6D9}" destId="{65E0A2BB-9494-4940-8AE9-4841911B1A64}" srcOrd="0" destOrd="0" presId="urn:microsoft.com/office/officeart/2005/8/layout/hierarchy3"/>
    <dgm:cxn modelId="{7567E756-8F64-438A-9CFD-A24562821156}" type="presParOf" srcId="{3EED26F4-7CF3-48BC-ACC8-C3CF5871F6D9}" destId="{AFC9398B-6282-4674-9C40-3B04AC51E2C8}" srcOrd="1" destOrd="0" presId="urn:microsoft.com/office/officeart/2005/8/layout/hierarchy3"/>
    <dgm:cxn modelId="{DD73C49C-CE3C-4192-BF4E-8A14F751976E}" type="presParOf" srcId="{E994D5A1-05FC-4EE9-A3D0-29EC25D7F439}" destId="{0429B002-D867-4AAF-AFBD-83613BB77E29}" srcOrd="1" destOrd="0" presId="urn:microsoft.com/office/officeart/2005/8/layout/hierarchy3"/>
    <dgm:cxn modelId="{5F3FA5C5-3611-4873-98D4-08410FB43592}" type="presParOf" srcId="{0429B002-D867-4AAF-AFBD-83613BB77E29}" destId="{9136DF2A-B7E9-43FF-9785-7F99CCECF401}" srcOrd="0" destOrd="0" presId="urn:microsoft.com/office/officeart/2005/8/layout/hierarchy3"/>
    <dgm:cxn modelId="{D5876384-7423-43C9-AE28-65E02E34291A}" type="presParOf" srcId="{0429B002-D867-4AAF-AFBD-83613BB77E29}" destId="{CE765FA3-B837-40B8-84CF-9D18312FA5D2}" srcOrd="1" destOrd="0" presId="urn:microsoft.com/office/officeart/2005/8/layout/hierarchy3"/>
    <dgm:cxn modelId="{F0BEF77F-C9F9-4F5D-8B2F-29AD55C9C057}" type="presParOf" srcId="{5927E37F-6A25-4FF7-B21C-F248664ED371}" destId="{BDC30510-9011-4BDF-8A70-32C6F36FB76E}" srcOrd="2" destOrd="0" presId="urn:microsoft.com/office/officeart/2005/8/layout/hierarchy3"/>
    <dgm:cxn modelId="{5EC84F66-EDD3-4B0B-AEA8-BB67C23C26AB}" type="presParOf" srcId="{BDC30510-9011-4BDF-8A70-32C6F36FB76E}" destId="{A9832E4F-EBEE-4E84-B668-5163F489CD69}" srcOrd="0" destOrd="0" presId="urn:microsoft.com/office/officeart/2005/8/layout/hierarchy3"/>
    <dgm:cxn modelId="{E16020D2-A50C-4234-B700-8F731064FAAC}" type="presParOf" srcId="{A9832E4F-EBEE-4E84-B668-5163F489CD69}" destId="{C05645EB-D7A7-4C4B-BF4E-9648997F45D0}" srcOrd="0" destOrd="0" presId="urn:microsoft.com/office/officeart/2005/8/layout/hierarchy3"/>
    <dgm:cxn modelId="{9143B0CB-1884-4B09-933D-0A2880DF623B}" type="presParOf" srcId="{A9832E4F-EBEE-4E84-B668-5163F489CD69}" destId="{D052F08B-C16D-4136-9257-0F07A67B7CB9}" srcOrd="1" destOrd="0" presId="urn:microsoft.com/office/officeart/2005/8/layout/hierarchy3"/>
    <dgm:cxn modelId="{751DC7DE-B3CC-4E5C-8642-0E4CF25AD3F7}" type="presParOf" srcId="{BDC30510-9011-4BDF-8A70-32C6F36FB76E}" destId="{F0C69836-A433-48C6-8793-6DC0F63F6AD0}" srcOrd="1" destOrd="0" presId="urn:microsoft.com/office/officeart/2005/8/layout/hierarchy3"/>
    <dgm:cxn modelId="{5877F816-6E50-49ED-AC48-A87E4D0B05EE}" type="presParOf" srcId="{F0C69836-A433-48C6-8793-6DC0F63F6AD0}" destId="{DB2989EC-D03B-4825-8283-584CA8C85293}" srcOrd="0" destOrd="0" presId="urn:microsoft.com/office/officeart/2005/8/layout/hierarchy3"/>
    <dgm:cxn modelId="{0E5D8AAE-6E9F-4F6B-831E-E932C0B894AC}" type="presParOf" srcId="{F0C69836-A433-48C6-8793-6DC0F63F6AD0}" destId="{4CDC768D-866E-489C-9C02-7B798463F627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E2D88-304F-46DB-AEC4-10D8F953764B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2A62E-2410-413D-BDC2-67AB37B639DF}">
      <dgm:prSet phldrT="[Tekst]" custT="1"/>
      <dgm:spPr>
        <a:solidFill>
          <a:srgbClr val="002060"/>
        </a:solidFill>
      </dgm:spPr>
      <dgm:t>
        <a:bodyPr/>
        <a:lstStyle/>
        <a:p>
          <a:endParaRPr lang="pl-PL" sz="2000" b="1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Społeczeństwo obywatelskie </a:t>
          </a:r>
          <a:b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</a:br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i przedsiębiorczość</a:t>
          </a: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Lider:</a:t>
          </a:r>
        </a:p>
        <a:p>
          <a:r>
            <a:rPr lang="pl-PL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dr hab. Mariusz Jagielski prof. UŚ</a:t>
          </a:r>
        </a:p>
        <a:p>
          <a:endParaRPr lang="pl-PL" sz="2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gm:t>
    </dgm:pt>
    <dgm:pt modelId="{48A017C4-6384-4B85-B7E5-3578AD02EEF4}" type="parTrans" cxnId="{954815B9-2629-489D-AB2B-14CC0D447C71}">
      <dgm:prSet/>
      <dgm:spPr/>
      <dgm:t>
        <a:bodyPr/>
        <a:lstStyle/>
        <a:p>
          <a:endParaRPr lang="pl-PL"/>
        </a:p>
      </dgm:t>
    </dgm:pt>
    <dgm:pt modelId="{1350EC2C-F135-4A41-9560-AB692DD53467}" type="sibTrans" cxnId="{954815B9-2629-489D-AB2B-14CC0D447C71}">
      <dgm:prSet/>
      <dgm:spPr/>
      <dgm:t>
        <a:bodyPr/>
        <a:lstStyle/>
        <a:p>
          <a:endParaRPr lang="pl-PL"/>
        </a:p>
      </dgm:t>
    </dgm:pt>
    <dgm:pt modelId="{C8F62891-3AC8-41D2-95F5-021FD2A04F4A}">
      <dgm:prSet phldrT="[Tekst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Przedsiębiorczość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Koordynator: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prof. dr hab. Piotr Pinior (</a:t>
          </a:r>
          <a:r>
            <a:rPr lang="pl-PL" sz="1400" kern="1200" dirty="0" err="1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WPiA</a:t>
          </a: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)</a:t>
          </a:r>
        </a:p>
      </dgm:t>
    </dgm:pt>
    <dgm:pt modelId="{5CD8F58E-A035-4F66-BDD9-9C5354BEE93C}" type="parTrans" cxnId="{A20FED1B-BD47-4E46-9836-58A13F5806EF}">
      <dgm:prSet/>
      <dgm:spPr/>
      <dgm:t>
        <a:bodyPr/>
        <a:lstStyle/>
        <a:p>
          <a:endParaRPr lang="pl-PL"/>
        </a:p>
      </dgm:t>
    </dgm:pt>
    <dgm:pt modelId="{C10E8B25-A52E-405A-BA1F-55C654168F54}" type="sibTrans" cxnId="{A20FED1B-BD47-4E46-9836-58A13F5806EF}">
      <dgm:prSet/>
      <dgm:spPr/>
      <dgm:t>
        <a:bodyPr/>
        <a:lstStyle/>
        <a:p>
          <a:endParaRPr lang="pl-PL"/>
        </a:p>
      </dgm:t>
    </dgm:pt>
    <dgm:pt modelId="{13655323-934D-4AC1-AD8D-BAC057897E01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Środowisko naturalne </a:t>
          </a:r>
          <a:b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</a:br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i technologie</a:t>
          </a: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Liderka:</a:t>
          </a:r>
        </a:p>
        <a:p>
          <a:r>
            <a:rPr lang="pl-PL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prof. dr hab. Zofia Piotrowska-</a:t>
          </a:r>
          <a:r>
            <a:rPr lang="pl-PL" sz="2000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Seget</a:t>
          </a:r>
          <a:endParaRPr lang="pl-PL" sz="2000" b="1" dirty="0">
            <a:ln w="10160">
              <a:solidFill>
                <a:schemeClr val="accent5"/>
              </a:solidFill>
              <a:prstDash val="solid"/>
            </a:ln>
            <a:solidFill>
              <a:schemeClr val="accent2">
                <a:lumMod val="60000"/>
                <a:lumOff val="40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gm:t>
    </dgm:pt>
    <dgm:pt modelId="{429B64E6-B382-43F2-B85B-086E392541FC}" type="parTrans" cxnId="{4A985AEC-1DA5-40C1-878C-BA418071F1DC}">
      <dgm:prSet/>
      <dgm:spPr/>
      <dgm:t>
        <a:bodyPr/>
        <a:lstStyle/>
        <a:p>
          <a:endParaRPr lang="pl-PL"/>
        </a:p>
      </dgm:t>
    </dgm:pt>
    <dgm:pt modelId="{4B453C70-ACC4-41C0-A85F-6E69C7BE5134}" type="sibTrans" cxnId="{4A985AEC-1DA5-40C1-878C-BA418071F1DC}">
      <dgm:prSet/>
      <dgm:spPr/>
      <dgm:t>
        <a:bodyPr/>
        <a:lstStyle/>
        <a:p>
          <a:endParaRPr lang="pl-PL"/>
        </a:p>
      </dgm:t>
    </dgm:pt>
    <dgm:pt modelId="{329D116A-89CA-4FB0-9947-B83F11E4DB9B}">
      <dgm:prSet custT="1"/>
      <dgm:spPr>
        <a:solidFill>
          <a:srgbClr val="002060"/>
        </a:solidFill>
      </dgm:spPr>
      <dgm:t>
        <a:bodyPr/>
        <a:lstStyle/>
        <a:p>
          <a:endParaRPr lang="pl-PL" sz="2000" b="1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Zdrowie </a:t>
          </a:r>
          <a:b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</a:br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i rozwój osobisty</a:t>
          </a: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Liderka:</a:t>
          </a:r>
        </a:p>
        <a:p>
          <a:r>
            <a: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dr hab. Patrycja Szostok-Nowacka, prof. UŚ</a:t>
          </a:r>
        </a:p>
        <a:p>
          <a:endParaRPr lang="pl-PL" sz="2000" b="1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gm:t>
    </dgm:pt>
    <dgm:pt modelId="{BE77B7E5-9655-452A-A190-99CC629D4462}" type="parTrans" cxnId="{BFE7349D-10D3-4134-BA50-986306D5BFA0}">
      <dgm:prSet/>
      <dgm:spPr/>
      <dgm:t>
        <a:bodyPr/>
        <a:lstStyle/>
        <a:p>
          <a:endParaRPr lang="pl-PL"/>
        </a:p>
      </dgm:t>
    </dgm:pt>
    <dgm:pt modelId="{A9700D4A-DAA0-4E5E-89AA-1A179FA5940F}" type="sibTrans" cxnId="{BFE7349D-10D3-4134-BA50-986306D5BFA0}">
      <dgm:prSet/>
      <dgm:spPr/>
      <dgm:t>
        <a:bodyPr/>
        <a:lstStyle/>
        <a:p>
          <a:endParaRPr lang="pl-PL"/>
        </a:p>
      </dgm:t>
    </dgm:pt>
    <dgm:pt modelId="{F5C34D0B-58E5-4CE5-AEE5-FACF763C0B1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400" b="1" i="0" dirty="0">
            <a:solidFill>
              <a:srgbClr val="FF0000"/>
            </a:solidFill>
            <a:latin typeface="PT Sans" panose="020B0503020203020204" pitchFamily="34" charset="-18"/>
          </a:endParaRPr>
        </a:p>
        <a:p>
          <a:pPr>
            <a:buFont typeface="Arial" panose="020B0604020202020204" pitchFamily="34" charset="0"/>
            <a:buChar char="•"/>
          </a:pPr>
          <a:r>
            <a:rPr lang="pl-PL" sz="1400" b="1" i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Zarządzanie sobą</a:t>
          </a:r>
        </a:p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dr hab. Patrycja Szostok-Nowacka, prof. UŚ (WNS) i dr Monika Tarnawska (WNP)</a:t>
          </a:r>
          <a:endParaRPr lang="pl-PL" sz="1400" b="0" i="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</a:endParaRPr>
        </a:p>
        <a:p>
          <a:pPr>
            <a:buFont typeface="Arial" panose="020B0604020202020204" pitchFamily="34" charset="0"/>
            <a:buChar char="•"/>
          </a:pPr>
          <a:endParaRPr lang="pl-PL" sz="1400" b="0" i="0" dirty="0">
            <a:solidFill>
              <a:srgbClr val="FF0000"/>
            </a:solidFill>
            <a:latin typeface="PT Sans" panose="020B0503020203020204" pitchFamily="34" charset="-18"/>
          </a:endParaRPr>
        </a:p>
      </dgm:t>
    </dgm:pt>
    <dgm:pt modelId="{8FDAA98B-ECF2-464D-A037-3A132920D5D7}" type="parTrans" cxnId="{2D357A5B-AEE1-4862-A408-F58F8925A3F5}">
      <dgm:prSet/>
      <dgm:spPr/>
      <dgm:t>
        <a:bodyPr/>
        <a:lstStyle/>
        <a:p>
          <a:endParaRPr lang="pl-PL"/>
        </a:p>
      </dgm:t>
    </dgm:pt>
    <dgm:pt modelId="{1B7F83D2-82C1-4823-B2BE-85B45D90527D}" type="sibTrans" cxnId="{2D357A5B-AEE1-4862-A408-F58F8925A3F5}">
      <dgm:prSet/>
      <dgm:spPr/>
      <dgm:t>
        <a:bodyPr/>
        <a:lstStyle/>
        <a:p>
          <a:endParaRPr lang="pl-PL"/>
        </a:p>
      </dgm:t>
    </dgm:pt>
    <dgm:pt modelId="{79BA3DE0-C8A3-4028-B373-ABFDA41CB7D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1" i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Zrównoważony rozwój </a:t>
          </a:r>
        </a:p>
        <a:p>
          <a:pPr>
            <a:buFont typeface="Arial" panose="020B0604020202020204" pitchFamily="34" charset="0"/>
            <a:buChar char="•"/>
          </a:pPr>
          <a:r>
            <a:rPr lang="pl-PL" sz="1400" b="0" i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prof. dr hab. Zofia Piotrowska-</a:t>
          </a:r>
          <a:r>
            <a:rPr lang="pl-PL" sz="1400" b="0" i="0" dirty="0" err="1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Seget</a:t>
          </a:r>
          <a:r>
            <a:rPr lang="pl-PL" sz="1400" b="0" i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 (WNP)</a:t>
          </a:r>
        </a:p>
      </dgm:t>
    </dgm:pt>
    <dgm:pt modelId="{D7942959-32AC-405A-B784-F56D9E88A577}" type="parTrans" cxnId="{D1D4682C-EA98-4B31-84C7-AF72245A83AF}">
      <dgm:prSet/>
      <dgm:spPr/>
      <dgm:t>
        <a:bodyPr/>
        <a:lstStyle/>
        <a:p>
          <a:endParaRPr lang="pl-PL"/>
        </a:p>
      </dgm:t>
    </dgm:pt>
    <dgm:pt modelId="{46456597-8FD0-49B5-92AE-E62B5A8BBCD8}" type="sibTrans" cxnId="{D1D4682C-EA98-4B31-84C7-AF72245A83AF}">
      <dgm:prSet/>
      <dgm:spPr/>
      <dgm:t>
        <a:bodyPr/>
        <a:lstStyle/>
        <a:p>
          <a:endParaRPr lang="pl-PL"/>
        </a:p>
      </dgm:t>
    </dgm:pt>
    <dgm:pt modelId="{D425D15C-9533-4D91-A4FE-9F0EC1BAB39E}">
      <dgm:prSet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Styl życia </a:t>
          </a:r>
          <a:b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</a:br>
          <a: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a zdrowie człowieka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Koordynator: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dr Monika Tarnawska (WNP)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  <a:ea typeface="+mn-ea"/>
            <a:cs typeface="+mn-cs"/>
          </a:endParaRPr>
        </a:p>
      </dgm:t>
    </dgm:pt>
    <dgm:pt modelId="{C3D2173C-01A4-4D5E-9D4B-C3103D3F1D5A}" type="sibTrans" cxnId="{48B8F6F1-6841-4599-BD19-FC0A5E2CCEC2}">
      <dgm:prSet/>
      <dgm:spPr/>
      <dgm:t>
        <a:bodyPr/>
        <a:lstStyle/>
        <a:p>
          <a:endParaRPr lang="pl-PL"/>
        </a:p>
      </dgm:t>
    </dgm:pt>
    <dgm:pt modelId="{3FFF1807-05D3-4597-BEF7-A3A02FF81A2A}" type="parTrans" cxnId="{48B8F6F1-6841-4599-BD19-FC0A5E2CCEC2}">
      <dgm:prSet/>
      <dgm:spPr/>
      <dgm:t>
        <a:bodyPr/>
        <a:lstStyle/>
        <a:p>
          <a:endParaRPr lang="pl-PL"/>
        </a:p>
      </dgm:t>
    </dgm:pt>
    <dgm:pt modelId="{5927E37F-6A25-4FF7-B21C-F248664ED371}" type="pres">
      <dgm:prSet presAssocID="{856E2D88-304F-46DB-AEC4-10D8F95376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09CE59-144C-4B95-AABC-C8A112D4C138}" type="pres">
      <dgm:prSet presAssocID="{2092A62E-2410-413D-BDC2-67AB37B639DF}" presName="root" presStyleCnt="0"/>
      <dgm:spPr/>
    </dgm:pt>
    <dgm:pt modelId="{49E9FB66-625E-4C3C-877F-EAEDDE96DB12}" type="pres">
      <dgm:prSet presAssocID="{2092A62E-2410-413D-BDC2-67AB37B639DF}" presName="rootComposite" presStyleCnt="0"/>
      <dgm:spPr/>
    </dgm:pt>
    <dgm:pt modelId="{464F8EB6-CE71-49F6-B952-211151ACE700}" type="pres">
      <dgm:prSet presAssocID="{2092A62E-2410-413D-BDC2-67AB37B639DF}" presName="rootText" presStyleLbl="node1" presStyleIdx="0" presStyleCnt="3" custScaleX="150656" custScaleY="168120" custLinFactNeighborX="1127" custLinFactNeighborY="-2892"/>
      <dgm:spPr/>
    </dgm:pt>
    <dgm:pt modelId="{0A44B24C-851B-471E-B9FD-2903B9B12431}" type="pres">
      <dgm:prSet presAssocID="{2092A62E-2410-413D-BDC2-67AB37B639DF}" presName="rootConnector" presStyleLbl="node1" presStyleIdx="0" presStyleCnt="3"/>
      <dgm:spPr/>
    </dgm:pt>
    <dgm:pt modelId="{3F8BA067-C09A-4B80-8D49-8214F68C1C6F}" type="pres">
      <dgm:prSet presAssocID="{2092A62E-2410-413D-BDC2-67AB37B639DF}" presName="childShape" presStyleCnt="0"/>
      <dgm:spPr/>
    </dgm:pt>
    <dgm:pt modelId="{352A9547-4B3F-4345-A2C5-C7FA8D66FBBA}" type="pres">
      <dgm:prSet presAssocID="{5CD8F58E-A035-4F66-BDD9-9C5354BEE93C}" presName="Name13" presStyleLbl="parChTrans1D2" presStyleIdx="0" presStyleCnt="4"/>
      <dgm:spPr/>
    </dgm:pt>
    <dgm:pt modelId="{B13F3792-651A-4AC0-90D3-76D0AC50F6F0}" type="pres">
      <dgm:prSet presAssocID="{C8F62891-3AC8-41D2-95F5-021FD2A04F4A}" presName="childText" presStyleLbl="bgAcc1" presStyleIdx="0" presStyleCnt="4">
        <dgm:presLayoutVars>
          <dgm:bulletEnabled val="1"/>
        </dgm:presLayoutVars>
      </dgm:prSet>
      <dgm:spPr/>
    </dgm:pt>
    <dgm:pt modelId="{E994D5A1-05FC-4EE9-A3D0-29EC25D7F439}" type="pres">
      <dgm:prSet presAssocID="{13655323-934D-4AC1-AD8D-BAC057897E01}" presName="root" presStyleCnt="0"/>
      <dgm:spPr/>
    </dgm:pt>
    <dgm:pt modelId="{3EED26F4-7CF3-48BC-ACC8-C3CF5871F6D9}" type="pres">
      <dgm:prSet presAssocID="{13655323-934D-4AC1-AD8D-BAC057897E01}" presName="rootComposite" presStyleCnt="0"/>
      <dgm:spPr/>
    </dgm:pt>
    <dgm:pt modelId="{65E0A2BB-9494-4940-8AE9-4841911B1A64}" type="pres">
      <dgm:prSet presAssocID="{13655323-934D-4AC1-AD8D-BAC057897E01}" presName="rootText" presStyleLbl="node1" presStyleIdx="1" presStyleCnt="3" custScaleX="152975" custScaleY="171282"/>
      <dgm:spPr/>
    </dgm:pt>
    <dgm:pt modelId="{AFC9398B-6282-4674-9C40-3B04AC51E2C8}" type="pres">
      <dgm:prSet presAssocID="{13655323-934D-4AC1-AD8D-BAC057897E01}" presName="rootConnector" presStyleLbl="node1" presStyleIdx="1" presStyleCnt="3"/>
      <dgm:spPr/>
    </dgm:pt>
    <dgm:pt modelId="{0429B002-D867-4AAF-AFBD-83613BB77E29}" type="pres">
      <dgm:prSet presAssocID="{13655323-934D-4AC1-AD8D-BAC057897E01}" presName="childShape" presStyleCnt="0"/>
      <dgm:spPr/>
    </dgm:pt>
    <dgm:pt modelId="{A019CE84-BDD1-4455-B65E-E7218EBDE347}" type="pres">
      <dgm:prSet presAssocID="{D7942959-32AC-405A-B784-F56D9E88A577}" presName="Name13" presStyleLbl="parChTrans1D2" presStyleIdx="1" presStyleCnt="4"/>
      <dgm:spPr/>
    </dgm:pt>
    <dgm:pt modelId="{C94D875C-AF15-460F-AC44-C682090761FF}" type="pres">
      <dgm:prSet presAssocID="{79BA3DE0-C8A3-4028-B373-ABFDA41CB7DA}" presName="childText" presStyleLbl="bgAcc1" presStyleIdx="1" presStyleCnt="4">
        <dgm:presLayoutVars>
          <dgm:bulletEnabled val="1"/>
        </dgm:presLayoutVars>
      </dgm:prSet>
      <dgm:spPr/>
    </dgm:pt>
    <dgm:pt modelId="{BDC30510-9011-4BDF-8A70-32C6F36FB76E}" type="pres">
      <dgm:prSet presAssocID="{329D116A-89CA-4FB0-9947-B83F11E4DB9B}" presName="root" presStyleCnt="0"/>
      <dgm:spPr/>
    </dgm:pt>
    <dgm:pt modelId="{A9832E4F-EBEE-4E84-B668-5163F489CD69}" type="pres">
      <dgm:prSet presAssocID="{329D116A-89CA-4FB0-9947-B83F11E4DB9B}" presName="rootComposite" presStyleCnt="0"/>
      <dgm:spPr/>
    </dgm:pt>
    <dgm:pt modelId="{C05645EB-D7A7-4C4B-BF4E-9648997F45D0}" type="pres">
      <dgm:prSet presAssocID="{329D116A-89CA-4FB0-9947-B83F11E4DB9B}" presName="rootText" presStyleLbl="node1" presStyleIdx="2" presStyleCnt="3" custScaleX="139197" custScaleY="171034"/>
      <dgm:spPr/>
    </dgm:pt>
    <dgm:pt modelId="{D052F08B-C16D-4136-9257-0F07A67B7CB9}" type="pres">
      <dgm:prSet presAssocID="{329D116A-89CA-4FB0-9947-B83F11E4DB9B}" presName="rootConnector" presStyleLbl="node1" presStyleIdx="2" presStyleCnt="3"/>
      <dgm:spPr/>
    </dgm:pt>
    <dgm:pt modelId="{F0C69836-A433-48C6-8793-6DC0F63F6AD0}" type="pres">
      <dgm:prSet presAssocID="{329D116A-89CA-4FB0-9947-B83F11E4DB9B}" presName="childShape" presStyleCnt="0"/>
      <dgm:spPr/>
    </dgm:pt>
    <dgm:pt modelId="{41188988-D449-4902-B91C-EBF8CF6AF605}" type="pres">
      <dgm:prSet presAssocID="{3FFF1807-05D3-4597-BEF7-A3A02FF81A2A}" presName="Name13" presStyleLbl="parChTrans1D2" presStyleIdx="2" presStyleCnt="4"/>
      <dgm:spPr/>
    </dgm:pt>
    <dgm:pt modelId="{5FCA12A7-396F-4CF7-B00E-C9644013C559}" type="pres">
      <dgm:prSet presAssocID="{D425D15C-9533-4D91-A4FE-9F0EC1BAB39E}" presName="childText" presStyleLbl="bgAcc1" presStyleIdx="2" presStyleCnt="4" custScaleX="113532">
        <dgm:presLayoutVars>
          <dgm:bulletEnabled val="1"/>
        </dgm:presLayoutVars>
      </dgm:prSet>
      <dgm:spPr/>
    </dgm:pt>
    <dgm:pt modelId="{19B7139E-148D-4D8F-85DF-AF3FDBD13113}" type="pres">
      <dgm:prSet presAssocID="{8FDAA98B-ECF2-464D-A037-3A132920D5D7}" presName="Name13" presStyleLbl="parChTrans1D2" presStyleIdx="3" presStyleCnt="4"/>
      <dgm:spPr/>
    </dgm:pt>
    <dgm:pt modelId="{266C2FF4-A52F-48F9-B832-293BCC10C103}" type="pres">
      <dgm:prSet presAssocID="{F5C34D0B-58E5-4CE5-AEE5-FACF763C0B1C}" presName="childText" presStyleLbl="bgAcc1" presStyleIdx="3" presStyleCnt="4" custScaleX="114616" custScaleY="106660">
        <dgm:presLayoutVars>
          <dgm:bulletEnabled val="1"/>
        </dgm:presLayoutVars>
      </dgm:prSet>
      <dgm:spPr/>
    </dgm:pt>
  </dgm:ptLst>
  <dgm:cxnLst>
    <dgm:cxn modelId="{BE57D913-B4C4-4B15-A107-C9730CD9B020}" type="presOf" srcId="{329D116A-89CA-4FB0-9947-B83F11E4DB9B}" destId="{C05645EB-D7A7-4C4B-BF4E-9648997F45D0}" srcOrd="0" destOrd="0" presId="urn:microsoft.com/office/officeart/2005/8/layout/hierarchy3"/>
    <dgm:cxn modelId="{3F8F791B-0EB5-484E-B5A5-FC213183F83F}" type="presOf" srcId="{C8F62891-3AC8-41D2-95F5-021FD2A04F4A}" destId="{B13F3792-651A-4AC0-90D3-76D0AC50F6F0}" srcOrd="0" destOrd="0" presId="urn:microsoft.com/office/officeart/2005/8/layout/hierarchy3"/>
    <dgm:cxn modelId="{A20FED1B-BD47-4E46-9836-58A13F5806EF}" srcId="{2092A62E-2410-413D-BDC2-67AB37B639DF}" destId="{C8F62891-3AC8-41D2-95F5-021FD2A04F4A}" srcOrd="0" destOrd="0" parTransId="{5CD8F58E-A035-4F66-BDD9-9C5354BEE93C}" sibTransId="{C10E8B25-A52E-405A-BA1F-55C654168F54}"/>
    <dgm:cxn modelId="{D1D4682C-EA98-4B31-84C7-AF72245A83AF}" srcId="{13655323-934D-4AC1-AD8D-BAC057897E01}" destId="{79BA3DE0-C8A3-4028-B373-ABFDA41CB7DA}" srcOrd="0" destOrd="0" parTransId="{D7942959-32AC-405A-B784-F56D9E88A577}" sibTransId="{46456597-8FD0-49B5-92AE-E62B5A8BBCD8}"/>
    <dgm:cxn modelId="{A7E3512C-C10C-40E5-8BB3-3E82961A768E}" type="presOf" srcId="{8FDAA98B-ECF2-464D-A037-3A132920D5D7}" destId="{19B7139E-148D-4D8F-85DF-AF3FDBD13113}" srcOrd="0" destOrd="0" presId="urn:microsoft.com/office/officeart/2005/8/layout/hierarchy3"/>
    <dgm:cxn modelId="{6E63702F-F2ED-4A9F-8433-81B8BDD92D57}" type="presOf" srcId="{3FFF1807-05D3-4597-BEF7-A3A02FF81A2A}" destId="{41188988-D449-4902-B91C-EBF8CF6AF605}" srcOrd="0" destOrd="0" presId="urn:microsoft.com/office/officeart/2005/8/layout/hierarchy3"/>
    <dgm:cxn modelId="{274FBC30-F45D-4173-A8BB-95EA4673CB15}" type="presOf" srcId="{13655323-934D-4AC1-AD8D-BAC057897E01}" destId="{65E0A2BB-9494-4940-8AE9-4841911B1A64}" srcOrd="0" destOrd="0" presId="urn:microsoft.com/office/officeart/2005/8/layout/hierarchy3"/>
    <dgm:cxn modelId="{7DCCAD35-EB4A-46DF-97C7-B31F7D4F7E60}" type="presOf" srcId="{13655323-934D-4AC1-AD8D-BAC057897E01}" destId="{AFC9398B-6282-4674-9C40-3B04AC51E2C8}" srcOrd="1" destOrd="0" presId="urn:microsoft.com/office/officeart/2005/8/layout/hierarchy3"/>
    <dgm:cxn modelId="{23A3E53D-13D8-4D75-A2B5-D97C961AB055}" type="presOf" srcId="{2092A62E-2410-413D-BDC2-67AB37B639DF}" destId="{464F8EB6-CE71-49F6-B952-211151ACE700}" srcOrd="0" destOrd="0" presId="urn:microsoft.com/office/officeart/2005/8/layout/hierarchy3"/>
    <dgm:cxn modelId="{2D357A5B-AEE1-4862-A408-F58F8925A3F5}" srcId="{329D116A-89CA-4FB0-9947-B83F11E4DB9B}" destId="{F5C34D0B-58E5-4CE5-AEE5-FACF763C0B1C}" srcOrd="1" destOrd="0" parTransId="{8FDAA98B-ECF2-464D-A037-3A132920D5D7}" sibTransId="{1B7F83D2-82C1-4823-B2BE-85B45D90527D}"/>
    <dgm:cxn modelId="{CF38D55E-15A4-45BE-B782-C1010E2A4C7D}" type="presOf" srcId="{856E2D88-304F-46DB-AEC4-10D8F953764B}" destId="{5927E37F-6A25-4FF7-B21C-F248664ED371}" srcOrd="0" destOrd="0" presId="urn:microsoft.com/office/officeart/2005/8/layout/hierarchy3"/>
    <dgm:cxn modelId="{8F4B4371-AC4C-49CC-833F-13D6AEACCC0F}" type="presOf" srcId="{329D116A-89CA-4FB0-9947-B83F11E4DB9B}" destId="{D052F08B-C16D-4136-9257-0F07A67B7CB9}" srcOrd="1" destOrd="0" presId="urn:microsoft.com/office/officeart/2005/8/layout/hierarchy3"/>
    <dgm:cxn modelId="{E6A44E54-5410-4307-BA76-C417E9309324}" type="presOf" srcId="{D7942959-32AC-405A-B784-F56D9E88A577}" destId="{A019CE84-BDD1-4455-B65E-E7218EBDE347}" srcOrd="0" destOrd="0" presId="urn:microsoft.com/office/officeart/2005/8/layout/hierarchy3"/>
    <dgm:cxn modelId="{89C2D255-32B2-45C0-B575-A525F14612D9}" type="presOf" srcId="{2092A62E-2410-413D-BDC2-67AB37B639DF}" destId="{0A44B24C-851B-471E-B9FD-2903B9B12431}" srcOrd="1" destOrd="0" presId="urn:microsoft.com/office/officeart/2005/8/layout/hierarchy3"/>
    <dgm:cxn modelId="{CD024E99-F5F5-43EC-B1C8-6EC6260C6808}" type="presOf" srcId="{F5C34D0B-58E5-4CE5-AEE5-FACF763C0B1C}" destId="{266C2FF4-A52F-48F9-B832-293BCC10C103}" srcOrd="0" destOrd="0" presId="urn:microsoft.com/office/officeart/2005/8/layout/hierarchy3"/>
    <dgm:cxn modelId="{BFE7349D-10D3-4134-BA50-986306D5BFA0}" srcId="{856E2D88-304F-46DB-AEC4-10D8F953764B}" destId="{329D116A-89CA-4FB0-9947-B83F11E4DB9B}" srcOrd="2" destOrd="0" parTransId="{BE77B7E5-9655-452A-A190-99CC629D4462}" sibTransId="{A9700D4A-DAA0-4E5E-89AA-1A179FA5940F}"/>
    <dgm:cxn modelId="{954815B9-2629-489D-AB2B-14CC0D447C71}" srcId="{856E2D88-304F-46DB-AEC4-10D8F953764B}" destId="{2092A62E-2410-413D-BDC2-67AB37B639DF}" srcOrd="0" destOrd="0" parTransId="{48A017C4-6384-4B85-B7E5-3578AD02EEF4}" sibTransId="{1350EC2C-F135-4A41-9560-AB692DD53467}"/>
    <dgm:cxn modelId="{44F036C1-DC66-4E96-9CE4-DA31203A24A4}" type="presOf" srcId="{5CD8F58E-A035-4F66-BDD9-9C5354BEE93C}" destId="{352A9547-4B3F-4345-A2C5-C7FA8D66FBBA}" srcOrd="0" destOrd="0" presId="urn:microsoft.com/office/officeart/2005/8/layout/hierarchy3"/>
    <dgm:cxn modelId="{67C3A7C3-0706-457D-8B25-B165BAC82F3F}" type="presOf" srcId="{79BA3DE0-C8A3-4028-B373-ABFDA41CB7DA}" destId="{C94D875C-AF15-460F-AC44-C682090761FF}" srcOrd="0" destOrd="0" presId="urn:microsoft.com/office/officeart/2005/8/layout/hierarchy3"/>
    <dgm:cxn modelId="{B69E9BE5-72BD-417A-B84B-DEFEB21F3DA5}" type="presOf" srcId="{D425D15C-9533-4D91-A4FE-9F0EC1BAB39E}" destId="{5FCA12A7-396F-4CF7-B00E-C9644013C559}" srcOrd="0" destOrd="0" presId="urn:microsoft.com/office/officeart/2005/8/layout/hierarchy3"/>
    <dgm:cxn modelId="{4A985AEC-1DA5-40C1-878C-BA418071F1DC}" srcId="{856E2D88-304F-46DB-AEC4-10D8F953764B}" destId="{13655323-934D-4AC1-AD8D-BAC057897E01}" srcOrd="1" destOrd="0" parTransId="{429B64E6-B382-43F2-B85B-086E392541FC}" sibTransId="{4B453C70-ACC4-41C0-A85F-6E69C7BE5134}"/>
    <dgm:cxn modelId="{48B8F6F1-6841-4599-BD19-FC0A5E2CCEC2}" srcId="{329D116A-89CA-4FB0-9947-B83F11E4DB9B}" destId="{D425D15C-9533-4D91-A4FE-9F0EC1BAB39E}" srcOrd="0" destOrd="0" parTransId="{3FFF1807-05D3-4597-BEF7-A3A02FF81A2A}" sibTransId="{C3D2173C-01A4-4D5E-9D4B-C3103D3F1D5A}"/>
    <dgm:cxn modelId="{F298AB13-7E30-41E7-A5C5-0412FE94EB96}" type="presParOf" srcId="{5927E37F-6A25-4FF7-B21C-F248664ED371}" destId="{F209CE59-144C-4B95-AABC-C8A112D4C138}" srcOrd="0" destOrd="0" presId="urn:microsoft.com/office/officeart/2005/8/layout/hierarchy3"/>
    <dgm:cxn modelId="{67F1DA4B-B40F-412C-AD3A-AEEF31F936B5}" type="presParOf" srcId="{F209CE59-144C-4B95-AABC-C8A112D4C138}" destId="{49E9FB66-625E-4C3C-877F-EAEDDE96DB12}" srcOrd="0" destOrd="0" presId="urn:microsoft.com/office/officeart/2005/8/layout/hierarchy3"/>
    <dgm:cxn modelId="{28A41567-3A76-457A-9C41-7B4C5F2825EA}" type="presParOf" srcId="{49E9FB66-625E-4C3C-877F-EAEDDE96DB12}" destId="{464F8EB6-CE71-49F6-B952-211151ACE700}" srcOrd="0" destOrd="0" presId="urn:microsoft.com/office/officeart/2005/8/layout/hierarchy3"/>
    <dgm:cxn modelId="{41C2B012-1C34-44D0-8015-6D6C1FB85B66}" type="presParOf" srcId="{49E9FB66-625E-4C3C-877F-EAEDDE96DB12}" destId="{0A44B24C-851B-471E-B9FD-2903B9B12431}" srcOrd="1" destOrd="0" presId="urn:microsoft.com/office/officeart/2005/8/layout/hierarchy3"/>
    <dgm:cxn modelId="{76DED56F-E48D-4A5E-B82C-5EA70EE15EA8}" type="presParOf" srcId="{F209CE59-144C-4B95-AABC-C8A112D4C138}" destId="{3F8BA067-C09A-4B80-8D49-8214F68C1C6F}" srcOrd="1" destOrd="0" presId="urn:microsoft.com/office/officeart/2005/8/layout/hierarchy3"/>
    <dgm:cxn modelId="{66684D8D-6F8F-48C7-BECB-2B0BC7D21556}" type="presParOf" srcId="{3F8BA067-C09A-4B80-8D49-8214F68C1C6F}" destId="{352A9547-4B3F-4345-A2C5-C7FA8D66FBBA}" srcOrd="0" destOrd="0" presId="urn:microsoft.com/office/officeart/2005/8/layout/hierarchy3"/>
    <dgm:cxn modelId="{B970BC9F-F694-4859-8E83-6C8416970B61}" type="presParOf" srcId="{3F8BA067-C09A-4B80-8D49-8214F68C1C6F}" destId="{B13F3792-651A-4AC0-90D3-76D0AC50F6F0}" srcOrd="1" destOrd="0" presId="urn:microsoft.com/office/officeart/2005/8/layout/hierarchy3"/>
    <dgm:cxn modelId="{7EB57115-5726-4DF4-93B6-B31726F63F42}" type="presParOf" srcId="{5927E37F-6A25-4FF7-B21C-F248664ED371}" destId="{E994D5A1-05FC-4EE9-A3D0-29EC25D7F439}" srcOrd="1" destOrd="0" presId="urn:microsoft.com/office/officeart/2005/8/layout/hierarchy3"/>
    <dgm:cxn modelId="{32D0B3A8-8489-4485-921B-490907448E7D}" type="presParOf" srcId="{E994D5A1-05FC-4EE9-A3D0-29EC25D7F439}" destId="{3EED26F4-7CF3-48BC-ACC8-C3CF5871F6D9}" srcOrd="0" destOrd="0" presId="urn:microsoft.com/office/officeart/2005/8/layout/hierarchy3"/>
    <dgm:cxn modelId="{A202F8CA-A510-479F-A290-3A20C9C6D166}" type="presParOf" srcId="{3EED26F4-7CF3-48BC-ACC8-C3CF5871F6D9}" destId="{65E0A2BB-9494-4940-8AE9-4841911B1A64}" srcOrd="0" destOrd="0" presId="urn:microsoft.com/office/officeart/2005/8/layout/hierarchy3"/>
    <dgm:cxn modelId="{D6CF5293-2DD3-4A6A-9C3B-E8631C50A6A5}" type="presParOf" srcId="{3EED26F4-7CF3-48BC-ACC8-C3CF5871F6D9}" destId="{AFC9398B-6282-4674-9C40-3B04AC51E2C8}" srcOrd="1" destOrd="0" presId="urn:microsoft.com/office/officeart/2005/8/layout/hierarchy3"/>
    <dgm:cxn modelId="{E76BBD07-DF8C-44D4-A30F-4B06E459ABC1}" type="presParOf" srcId="{E994D5A1-05FC-4EE9-A3D0-29EC25D7F439}" destId="{0429B002-D867-4AAF-AFBD-83613BB77E29}" srcOrd="1" destOrd="0" presId="urn:microsoft.com/office/officeart/2005/8/layout/hierarchy3"/>
    <dgm:cxn modelId="{62A748B7-EC01-4583-8061-B48F23DC6801}" type="presParOf" srcId="{0429B002-D867-4AAF-AFBD-83613BB77E29}" destId="{A019CE84-BDD1-4455-B65E-E7218EBDE347}" srcOrd="0" destOrd="0" presId="urn:microsoft.com/office/officeart/2005/8/layout/hierarchy3"/>
    <dgm:cxn modelId="{AF1CF07B-AF9F-47A0-9713-7B8C4E5A347C}" type="presParOf" srcId="{0429B002-D867-4AAF-AFBD-83613BB77E29}" destId="{C94D875C-AF15-460F-AC44-C682090761FF}" srcOrd="1" destOrd="0" presId="urn:microsoft.com/office/officeart/2005/8/layout/hierarchy3"/>
    <dgm:cxn modelId="{E1CC0581-BD28-484F-8E8E-372A73664230}" type="presParOf" srcId="{5927E37F-6A25-4FF7-B21C-F248664ED371}" destId="{BDC30510-9011-4BDF-8A70-32C6F36FB76E}" srcOrd="2" destOrd="0" presId="urn:microsoft.com/office/officeart/2005/8/layout/hierarchy3"/>
    <dgm:cxn modelId="{B3BE258D-3551-40C2-B2AB-33571D23A1ED}" type="presParOf" srcId="{BDC30510-9011-4BDF-8A70-32C6F36FB76E}" destId="{A9832E4F-EBEE-4E84-B668-5163F489CD69}" srcOrd="0" destOrd="0" presId="urn:microsoft.com/office/officeart/2005/8/layout/hierarchy3"/>
    <dgm:cxn modelId="{AC05D508-08C9-4EB1-BB61-CC2F156B4C99}" type="presParOf" srcId="{A9832E4F-EBEE-4E84-B668-5163F489CD69}" destId="{C05645EB-D7A7-4C4B-BF4E-9648997F45D0}" srcOrd="0" destOrd="0" presId="urn:microsoft.com/office/officeart/2005/8/layout/hierarchy3"/>
    <dgm:cxn modelId="{027CF57B-E840-4A3B-9D66-54ABDEDBA966}" type="presParOf" srcId="{A9832E4F-EBEE-4E84-B668-5163F489CD69}" destId="{D052F08B-C16D-4136-9257-0F07A67B7CB9}" srcOrd="1" destOrd="0" presId="urn:microsoft.com/office/officeart/2005/8/layout/hierarchy3"/>
    <dgm:cxn modelId="{683D3063-4FBD-4EBE-ADB4-96C9C313653F}" type="presParOf" srcId="{BDC30510-9011-4BDF-8A70-32C6F36FB76E}" destId="{F0C69836-A433-48C6-8793-6DC0F63F6AD0}" srcOrd="1" destOrd="0" presId="urn:microsoft.com/office/officeart/2005/8/layout/hierarchy3"/>
    <dgm:cxn modelId="{EDC5A95C-BAEC-4099-8F36-701D2145672E}" type="presParOf" srcId="{F0C69836-A433-48C6-8793-6DC0F63F6AD0}" destId="{41188988-D449-4902-B91C-EBF8CF6AF605}" srcOrd="0" destOrd="0" presId="urn:microsoft.com/office/officeart/2005/8/layout/hierarchy3"/>
    <dgm:cxn modelId="{C0569B13-20D7-4187-930C-E394B3AD9C63}" type="presParOf" srcId="{F0C69836-A433-48C6-8793-6DC0F63F6AD0}" destId="{5FCA12A7-396F-4CF7-B00E-C9644013C559}" srcOrd="1" destOrd="0" presId="urn:microsoft.com/office/officeart/2005/8/layout/hierarchy3"/>
    <dgm:cxn modelId="{73C7BB4F-5FF1-47DE-91C3-D8112DFA02CE}" type="presParOf" srcId="{F0C69836-A433-48C6-8793-6DC0F63F6AD0}" destId="{19B7139E-148D-4D8F-85DF-AF3FDBD13113}" srcOrd="2" destOrd="0" presId="urn:microsoft.com/office/officeart/2005/8/layout/hierarchy3"/>
    <dgm:cxn modelId="{5982420D-A865-45FE-BFD6-E89BDF4126B0}" type="presParOf" srcId="{F0C69836-A433-48C6-8793-6DC0F63F6AD0}" destId="{266C2FF4-A52F-48F9-B832-293BCC10C103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8EB6-CE71-49F6-B952-211151ACE700}">
      <dsp:nvSpPr>
        <dsp:cNvPr id="0" name=""/>
        <dsp:cNvSpPr/>
      </dsp:nvSpPr>
      <dsp:spPr>
        <a:xfrm>
          <a:off x="50112" y="854910"/>
          <a:ext cx="3866403" cy="28337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Cyfrowy świat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prof. dr hab. Michał Baczyński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sp:txBody>
      <dsp:txXfrm>
        <a:off x="133108" y="937906"/>
        <a:ext cx="3700411" cy="2667708"/>
      </dsp:txXfrm>
    </dsp:sp>
    <dsp:sp modelId="{ED82AA33-81CF-4FC7-9FD8-A94C552696B0}">
      <dsp:nvSpPr>
        <dsp:cNvPr id="0" name=""/>
        <dsp:cNvSpPr/>
      </dsp:nvSpPr>
      <dsp:spPr>
        <a:xfrm>
          <a:off x="436752" y="3688611"/>
          <a:ext cx="338229" cy="91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917"/>
              </a:lnTo>
              <a:lnTo>
                <a:pt x="338229" y="916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64D-CEA5-461D-BF12-09702F99F97E}">
      <dsp:nvSpPr>
        <dsp:cNvPr id="0" name=""/>
        <dsp:cNvSpPr/>
      </dsp:nvSpPr>
      <dsp:spPr>
        <a:xfrm>
          <a:off x="774981" y="3912527"/>
          <a:ext cx="3146771" cy="1386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Tworzenie cyfrowych światów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dr hab. Michał Kłosiński, prof. UŚ (WH)</a:t>
          </a:r>
          <a:endParaRPr lang="pl-PL" sz="1400" b="0" kern="120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</a:endParaRPr>
        </a:p>
      </dsp:txBody>
      <dsp:txXfrm>
        <a:off x="815576" y="3953122"/>
        <a:ext cx="3065581" cy="1304812"/>
      </dsp:txXfrm>
    </dsp:sp>
    <dsp:sp modelId="{65E0A2BB-9494-4940-8AE9-4841911B1A64}">
      <dsp:nvSpPr>
        <dsp:cNvPr id="0" name=""/>
        <dsp:cNvSpPr/>
      </dsp:nvSpPr>
      <dsp:spPr>
        <a:xfrm>
          <a:off x="4400327" y="812715"/>
          <a:ext cx="3656473" cy="294603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Ekspresja twórcza </a:t>
          </a:r>
          <a:b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</a:b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i krytyczne myślenie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Liderka: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dr hab. Joanna </a:t>
          </a:r>
          <a:r>
            <a:rPr lang="pl-PL" sz="20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Wowrzeczka</a:t>
          </a:r>
          <a:r>
            <a:rPr lang="pl-PL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PT Sans" panose="020B0503020203020204" pitchFamily="34" charset="-18"/>
          </a:endParaRPr>
        </a:p>
      </dsp:txBody>
      <dsp:txXfrm>
        <a:off x="4486613" y="899001"/>
        <a:ext cx="3483901" cy="2773459"/>
      </dsp:txXfrm>
    </dsp:sp>
    <dsp:sp modelId="{9136DF2A-B7E9-43FF-9785-7F99CCECF401}">
      <dsp:nvSpPr>
        <dsp:cNvPr id="0" name=""/>
        <dsp:cNvSpPr/>
      </dsp:nvSpPr>
      <dsp:spPr>
        <a:xfrm>
          <a:off x="4765974" y="3758747"/>
          <a:ext cx="303654" cy="97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363"/>
              </a:lnTo>
              <a:lnTo>
                <a:pt x="303654" y="9703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65FA3-B837-40B8-84CF-9D18312FA5D2}">
      <dsp:nvSpPr>
        <dsp:cNvPr id="0" name=""/>
        <dsp:cNvSpPr/>
      </dsp:nvSpPr>
      <dsp:spPr>
        <a:xfrm>
          <a:off x="5069628" y="3960321"/>
          <a:ext cx="3372944" cy="1537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Sztuka krytycznego myślenia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Koordynator: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dr Szymon Makuła (WH)</a:t>
          </a:r>
        </a:p>
      </dsp:txBody>
      <dsp:txXfrm>
        <a:off x="5114662" y="4005355"/>
        <a:ext cx="3282876" cy="1447511"/>
      </dsp:txXfrm>
    </dsp:sp>
    <dsp:sp modelId="{C05645EB-D7A7-4C4B-BF4E-9648997F45D0}">
      <dsp:nvSpPr>
        <dsp:cNvPr id="0" name=""/>
        <dsp:cNvSpPr/>
      </dsp:nvSpPr>
      <dsp:spPr>
        <a:xfrm>
          <a:off x="8589023" y="812715"/>
          <a:ext cx="3865679" cy="271108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Granice nauki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Liderka: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dr Magdalena Wołek </a:t>
          </a:r>
          <a:endParaRPr lang="pl-PL" sz="2000" b="1" kern="120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sp:txBody>
      <dsp:txXfrm>
        <a:off x="8668428" y="892120"/>
        <a:ext cx="3706869" cy="2552277"/>
      </dsp:txXfrm>
    </dsp:sp>
    <dsp:sp modelId="{DB2989EC-D03B-4825-8283-584CA8C85293}">
      <dsp:nvSpPr>
        <dsp:cNvPr id="0" name=""/>
        <dsp:cNvSpPr/>
      </dsp:nvSpPr>
      <dsp:spPr>
        <a:xfrm>
          <a:off x="8975591" y="3523803"/>
          <a:ext cx="386567" cy="861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210"/>
              </a:lnTo>
              <a:lnTo>
                <a:pt x="386567" y="8612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C768D-866E-489C-9C02-7B798463F627}">
      <dsp:nvSpPr>
        <dsp:cNvPr id="0" name=""/>
        <dsp:cNvSpPr/>
      </dsp:nvSpPr>
      <dsp:spPr>
        <a:xfrm>
          <a:off x="9362159" y="3789914"/>
          <a:ext cx="3384576" cy="1190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1" i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Nauka</a:t>
          </a: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 i sztuka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Koordynator: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dr Magdalena Wołek (WH)</a:t>
          </a:r>
          <a:endParaRPr lang="pl-PL" sz="1400" b="1" i="0" kern="120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</a:endParaRPr>
        </a:p>
      </dsp:txBody>
      <dsp:txXfrm>
        <a:off x="9397019" y="3824774"/>
        <a:ext cx="3314856" cy="1120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8EB6-CE71-49F6-B952-211151ACE700}">
      <dsp:nvSpPr>
        <dsp:cNvPr id="0" name=""/>
        <dsp:cNvSpPr/>
      </dsp:nvSpPr>
      <dsp:spPr>
        <a:xfrm>
          <a:off x="31963" y="344464"/>
          <a:ext cx="4140327" cy="231013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Społeczeństwo obywatelskie </a:t>
          </a:r>
          <a:b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</a:b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i przedsiębiorczość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dr hab. Mariusz Jagielski prof. UŚ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sp:txBody>
      <dsp:txXfrm>
        <a:off x="99625" y="412126"/>
        <a:ext cx="4005003" cy="2174812"/>
      </dsp:txXfrm>
    </dsp:sp>
    <dsp:sp modelId="{352A9547-4B3F-4345-A2C5-C7FA8D66FBBA}">
      <dsp:nvSpPr>
        <dsp:cNvPr id="0" name=""/>
        <dsp:cNvSpPr/>
      </dsp:nvSpPr>
      <dsp:spPr>
        <a:xfrm>
          <a:off x="445995" y="2654600"/>
          <a:ext cx="383060" cy="107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313"/>
              </a:lnTo>
              <a:lnTo>
                <a:pt x="383060" y="10703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F3792-651A-4AC0-90D3-76D0AC50F6F0}">
      <dsp:nvSpPr>
        <dsp:cNvPr id="0" name=""/>
        <dsp:cNvSpPr/>
      </dsp:nvSpPr>
      <dsp:spPr>
        <a:xfrm>
          <a:off x="829056" y="3037864"/>
          <a:ext cx="2198559" cy="1374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Przedsiębiorczość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Koordynator: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prof. dr hab. Piotr Pinior (</a:t>
          </a:r>
          <a:r>
            <a:rPr lang="pl-PL" sz="1400" kern="1200" dirty="0" err="1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WPiA</a:t>
          </a: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)</a:t>
          </a:r>
        </a:p>
      </dsp:txBody>
      <dsp:txXfrm>
        <a:off x="869302" y="3078110"/>
        <a:ext cx="2118067" cy="1293607"/>
      </dsp:txXfrm>
    </dsp:sp>
    <dsp:sp modelId="{65E0A2BB-9494-4940-8AE9-4841911B1A64}">
      <dsp:nvSpPr>
        <dsp:cNvPr id="0" name=""/>
        <dsp:cNvSpPr/>
      </dsp:nvSpPr>
      <dsp:spPr>
        <a:xfrm>
          <a:off x="4828368" y="384203"/>
          <a:ext cx="4204058" cy="235358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Środowisko naturalne </a:t>
          </a:r>
          <a:b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</a:b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i technologie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Liderka: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prof. dr hab. Zofia Piotrowska-</a:t>
          </a:r>
          <a:r>
            <a:rPr lang="pl-PL" sz="20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Seget</a:t>
          </a:r>
          <a:endParaRPr lang="pl-PL" sz="2000" b="1" kern="1200" dirty="0">
            <a:ln w="10160">
              <a:solidFill>
                <a:schemeClr val="accent5"/>
              </a:solidFill>
              <a:prstDash val="solid"/>
            </a:ln>
            <a:solidFill>
              <a:schemeClr val="accent2">
                <a:lumMod val="60000"/>
                <a:lumOff val="40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sp:txBody>
      <dsp:txXfrm>
        <a:off x="4897302" y="453137"/>
        <a:ext cx="4066190" cy="2215717"/>
      </dsp:txXfrm>
    </dsp:sp>
    <dsp:sp modelId="{A019CE84-BDD1-4455-B65E-E7218EBDE347}">
      <dsp:nvSpPr>
        <dsp:cNvPr id="0" name=""/>
        <dsp:cNvSpPr/>
      </dsp:nvSpPr>
      <dsp:spPr>
        <a:xfrm>
          <a:off x="5248774" y="2737788"/>
          <a:ext cx="420405" cy="1030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74"/>
              </a:lnTo>
              <a:lnTo>
                <a:pt x="420405" y="1030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D875C-AF15-460F-AC44-C682090761FF}">
      <dsp:nvSpPr>
        <dsp:cNvPr id="0" name=""/>
        <dsp:cNvSpPr/>
      </dsp:nvSpPr>
      <dsp:spPr>
        <a:xfrm>
          <a:off x="5669180" y="3081313"/>
          <a:ext cx="2198559" cy="1374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1" i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Zrównoważony rozwój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0" i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prof. dr hab. Zofia Piotrowska-</a:t>
          </a:r>
          <a:r>
            <a:rPr lang="pl-PL" sz="1400" b="0" i="0" kern="1200" dirty="0" err="1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Seget</a:t>
          </a:r>
          <a:r>
            <a:rPr lang="pl-PL" sz="1400" b="0" i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 (WNP)</a:t>
          </a:r>
        </a:p>
      </dsp:txBody>
      <dsp:txXfrm>
        <a:off x="5709426" y="3121559"/>
        <a:ext cx="2118067" cy="1293607"/>
      </dsp:txXfrm>
    </dsp:sp>
    <dsp:sp modelId="{C05645EB-D7A7-4C4B-BF4E-9648997F45D0}">
      <dsp:nvSpPr>
        <dsp:cNvPr id="0" name=""/>
        <dsp:cNvSpPr/>
      </dsp:nvSpPr>
      <dsp:spPr>
        <a:xfrm>
          <a:off x="9719476" y="384203"/>
          <a:ext cx="3825411" cy="235017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Zdrowie </a:t>
          </a:r>
          <a:b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</a:b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i rozwój osobisty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Liderka: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Sans" panose="020B0503020203020204" pitchFamily="34" charset="-18"/>
            </a:rPr>
            <a:t>dr hab. Patrycja Szostok-Nowacka, prof. UŚ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PT Sans" panose="020B0503020203020204" pitchFamily="34" charset="-18"/>
          </a:endParaRPr>
        </a:p>
      </dsp:txBody>
      <dsp:txXfrm>
        <a:off x="9788310" y="453037"/>
        <a:ext cx="3687743" cy="2212509"/>
      </dsp:txXfrm>
    </dsp:sp>
    <dsp:sp modelId="{41188988-D449-4902-B91C-EBF8CF6AF605}">
      <dsp:nvSpPr>
        <dsp:cNvPr id="0" name=""/>
        <dsp:cNvSpPr/>
      </dsp:nvSpPr>
      <dsp:spPr>
        <a:xfrm>
          <a:off x="10102017" y="2734381"/>
          <a:ext cx="382541" cy="1030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74"/>
              </a:lnTo>
              <a:lnTo>
                <a:pt x="382541" y="1030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A12A7-396F-4CF7-B00E-C9644013C559}">
      <dsp:nvSpPr>
        <dsp:cNvPr id="0" name=""/>
        <dsp:cNvSpPr/>
      </dsp:nvSpPr>
      <dsp:spPr>
        <a:xfrm>
          <a:off x="10484558" y="3077906"/>
          <a:ext cx="2496068" cy="1374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Styl życia </a:t>
          </a:r>
          <a:b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</a:br>
          <a:r>
            <a:rPr lang="pl-PL" sz="1400" b="1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a zdrowie człowieka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Koordynator: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dr Monika Tarnawska (WNP)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  <a:ea typeface="+mn-ea"/>
            <a:cs typeface="+mn-cs"/>
          </a:endParaRPr>
        </a:p>
      </dsp:txBody>
      <dsp:txXfrm>
        <a:off x="10524804" y="3118152"/>
        <a:ext cx="2415576" cy="1293607"/>
      </dsp:txXfrm>
    </dsp:sp>
    <dsp:sp modelId="{19B7139E-148D-4D8F-85DF-AF3FDBD13113}">
      <dsp:nvSpPr>
        <dsp:cNvPr id="0" name=""/>
        <dsp:cNvSpPr/>
      </dsp:nvSpPr>
      <dsp:spPr>
        <a:xfrm>
          <a:off x="10102017" y="2734381"/>
          <a:ext cx="382541" cy="2793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3957"/>
              </a:lnTo>
              <a:lnTo>
                <a:pt x="382541" y="2793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C2FF4-A52F-48F9-B832-293BCC10C103}">
      <dsp:nvSpPr>
        <dsp:cNvPr id="0" name=""/>
        <dsp:cNvSpPr/>
      </dsp:nvSpPr>
      <dsp:spPr>
        <a:xfrm>
          <a:off x="10484558" y="4795530"/>
          <a:ext cx="2519901" cy="1465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l-PL" sz="1400" b="1" i="0" kern="1200" dirty="0">
            <a:solidFill>
              <a:srgbClr val="FF0000"/>
            </a:solidFill>
            <a:latin typeface="PT Sans" panose="020B0503020203020204" pitchFamily="34" charset="-1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1" i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rPr>
            <a:t>Zarządzanie sobą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0" kern="1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  <a:ea typeface="+mn-ea"/>
              <a:cs typeface="+mn-cs"/>
            </a:rPr>
            <a:t>dr hab. Patrycja Szostok-Nowacka, prof. UŚ (WNS) i dr Monika Tarnawska (WNP)</a:t>
          </a:r>
          <a:endParaRPr lang="pl-PL" sz="1400" b="0" i="0" kern="1200" dirty="0">
            <a:solidFill>
              <a:schemeClr val="accent1">
                <a:lumMod val="50000"/>
              </a:schemeClr>
            </a:solidFill>
            <a:latin typeface="PT Sans" panose="020B0503020203020204" pitchFamily="34" charset="-1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l-PL" sz="1400" b="0" i="0" kern="1200" dirty="0">
            <a:solidFill>
              <a:srgbClr val="FF0000"/>
            </a:solidFill>
            <a:latin typeface="PT Sans" panose="020B0503020203020204" pitchFamily="34" charset="-18"/>
          </a:endParaRPr>
        </a:p>
      </dsp:txBody>
      <dsp:txXfrm>
        <a:off x="10527484" y="4838456"/>
        <a:ext cx="2434049" cy="137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18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57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025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757CFCC-845E-E0BB-2CCE-772F6820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06E3-232D-459A-8AC6-F336F8A78635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1DB6EBA-ABF2-7971-7045-2DD2FBEB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2E35AD-B433-1DBD-E0DD-C168BCC9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F471-28DD-413D-A953-31BE4BA32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85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33AE82-1985-8C92-426A-FF2983A15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F6062D-185E-095E-2DB5-E83832AF6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FD2743-2F95-FFF7-0767-0BD7FF5B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06E3-232D-459A-8AC6-F336F8A78635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B185B8-47F9-0C07-F0AB-A071B98E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B0AE28-7A89-FD71-884A-0F74C26B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F471-28DD-413D-A953-31BE4BA32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08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AAB-A251-45B0-B6C3-CCDAA89CEC50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8202-B78F-47F4-8307-7C4015FB66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do@us.edu.p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s.edu.pl/kolegium/kdo/ksztalcenie-obszarowe/harmonogramy-semestr-zimowy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1154B3C-478B-CD8D-9084-DB9279E2F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47" y="7253410"/>
            <a:ext cx="4923653" cy="89236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346273B-3539-9F51-7693-2C009D9B3F20}"/>
              </a:ext>
            </a:extLst>
          </p:cNvPr>
          <p:cNvSpPr txBox="1"/>
          <p:nvPr/>
        </p:nvSpPr>
        <p:spPr>
          <a:xfrm>
            <a:off x="5812288" y="3591924"/>
            <a:ext cx="1068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Kolegium Dydaktyki Ogólnouniwersyteckiej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50CDB23-3659-4F2F-BEC4-800FADCC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79" y="2960033"/>
            <a:ext cx="6929609" cy="461973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C7DAD39-EAD0-46B0-9F8E-44FA1C375BE5}"/>
              </a:ext>
            </a:extLst>
          </p:cNvPr>
          <p:cNvSpPr txBox="1"/>
          <p:nvPr/>
        </p:nvSpPr>
        <p:spPr>
          <a:xfrm>
            <a:off x="7955279" y="4183379"/>
            <a:ext cx="6817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dr Katarzyna Sujkowska prof. UŚ</a:t>
            </a:r>
          </a:p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dr hab. Aleksandra Nadgórska-Socha prof. UŚ</a:t>
            </a:r>
          </a:p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dr Julia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</a:rPr>
              <a:t>Legomska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prof. UŚ</a:t>
            </a:r>
          </a:p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dr hab. Jolanta Skutnik prof. UŚ </a:t>
            </a:r>
          </a:p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dr Anna Szczerba-Zubek prof. UŚ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8E4B4E4-D6F5-4746-A12D-54D16C838C00}"/>
              </a:ext>
            </a:extLst>
          </p:cNvPr>
          <p:cNvSpPr txBox="1"/>
          <p:nvPr/>
        </p:nvSpPr>
        <p:spPr>
          <a:xfrm>
            <a:off x="1975040" y="1067547"/>
            <a:ext cx="10680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accent1">
                    <a:lumMod val="50000"/>
                  </a:schemeClr>
                </a:solidFill>
              </a:rPr>
              <a:t>Kształcenie Ogólnouniwersyteckie</a:t>
            </a:r>
          </a:p>
        </p:txBody>
      </p:sp>
    </p:spTree>
    <p:extLst>
      <p:ext uri="{BB962C8B-B14F-4D97-AF65-F5344CB8AC3E}">
        <p14:creationId xmlns:p14="http://schemas.microsoft.com/office/powerpoint/2010/main" val="407934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329F089-2CC1-650E-0345-233623E9C033}"/>
              </a:ext>
            </a:extLst>
          </p:cNvPr>
          <p:cNvSpPr txBox="1"/>
          <p:nvPr/>
        </p:nvSpPr>
        <p:spPr>
          <a:xfrm>
            <a:off x="353569" y="402833"/>
            <a:ext cx="137160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endParaRPr>
          </a:p>
          <a:p>
            <a:r>
              <a:rPr lang="pl-PL" sz="3200" b="1" dirty="0">
                <a:ln w="0"/>
                <a:solidFill>
                  <a:srgbClr val="EF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18"/>
                <a:ea typeface="+mj-ea"/>
                <a:cs typeface="+mj-cs"/>
              </a:rPr>
              <a:t>Najczęściej zadawane pytania przez osoby studiujące: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endParaRPr>
          </a:p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W której sali mam zajęcia z przedmiotu…?</a:t>
            </a:r>
          </a:p>
          <a:p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Wystarczy spojrzeć na harmonogram zajęć, który opublikowany jest na stronie Kolegium Dydaktyki Ogólnouniwersyteckiej (kdo.us.edu.pl).</a:t>
            </a: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endParaRPr>
          </a:p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Czy mogę przenieść się z grupy X do…?</a:t>
            </a:r>
          </a:p>
          <a:p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Prośbę swoją piszę w mailu (kdo@us.edu.pl) i czekam na rozpatrzenie ze strony KDO.</a:t>
            </a: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endParaRPr>
          </a:p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Jaki jest kod do zespołu na </a:t>
            </a:r>
            <a:r>
              <a:rPr lang="pl-PL" sz="32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Teams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?</a:t>
            </a:r>
          </a:p>
          <a:p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Piszę  na mail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  <a:hlinkClick r:id="rId2"/>
              </a:rPr>
              <a:t>kdo@us.edu.pl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, lub pytam kolegów. Wszystkie Osoby studenckie otrzymują kody do zespołów poprzez </a:t>
            </a:r>
            <a:r>
              <a:rPr lang="pl-PL" sz="3200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usosmail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</a:rPr>
              <a:t>, po rejestracji do modułów kształcenia obszarowego.</a:t>
            </a: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endParaRP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  <a:latin typeface="PT Sans" panose="020B0503020203020204" pitchFamily="34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ED37018-41FD-48AA-A9A7-1526D43AA2D9}"/>
              </a:ext>
            </a:extLst>
          </p:cNvPr>
          <p:cNvSpPr txBox="1"/>
          <p:nvPr/>
        </p:nvSpPr>
        <p:spPr>
          <a:xfrm>
            <a:off x="8570977" y="174735"/>
            <a:ext cx="5876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  <a:ea typeface="Calibri" panose="020F0502020204030204" pitchFamily="34" charset="0"/>
                <a:cs typeface="Arial" panose="020B0604020202020204" pitchFamily="34" charset="0"/>
              </a:rPr>
              <a:t>Kształcenie obszarowe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6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C8082F-883B-8D83-1D3F-28E9A027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488559"/>
            <a:ext cx="13237535" cy="6192402"/>
          </a:xfrm>
        </p:spPr>
        <p:txBody>
          <a:bodyPr vert="horz" lIns="109728" tIns="54864" rIns="109728" bIns="54864" rtlCol="0" anchor="t">
            <a:normAutofit/>
          </a:bodyPr>
          <a:lstStyle/>
          <a:p>
            <a:pPr marL="0" indent="0">
              <a:buNone/>
            </a:pPr>
            <a:endParaRPr lang="pl-PL" sz="2400" b="1" dirty="0">
              <a:ln w="0"/>
              <a:solidFill>
                <a:srgbClr val="EF7D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anose="020B0503020203020204" pitchFamily="34" charset="-18"/>
              <a:ea typeface="+mj-ea"/>
              <a:cs typeface="+mj-cs"/>
            </a:endParaRPr>
          </a:p>
          <a:p>
            <a:pPr marL="0" indent="0">
              <a:buNone/>
            </a:pPr>
            <a:r>
              <a:rPr lang="pl-PL" sz="2400" b="1" dirty="0">
                <a:ln w="0"/>
                <a:solidFill>
                  <a:srgbClr val="EF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18"/>
                <a:ea typeface="+mj-ea"/>
                <a:cs typeface="+mj-cs"/>
              </a:rPr>
              <a:t>OMU to przedmioty, w ramach których w jednej grupie spotykają się studiujący na różnych kierunkach.</a:t>
            </a:r>
          </a:p>
          <a:p>
            <a:pPr marL="0" indent="0">
              <a:buNone/>
            </a:pPr>
            <a:r>
              <a:rPr lang="pl-PL" sz="2400" b="1" dirty="0">
                <a:ln w="0"/>
                <a:solidFill>
                  <a:srgbClr val="EF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18"/>
                <a:ea typeface="+mj-ea"/>
                <a:cs typeface="+mj-cs"/>
              </a:rPr>
              <a:t>Realizowane są od 4 semestru, w różnym układzie w zależności od kierunku.</a:t>
            </a:r>
          </a:p>
          <a:p>
            <a:pPr marL="0" indent="0">
              <a:buNone/>
            </a:pPr>
            <a:endParaRPr lang="pl-PL" sz="2400" b="1" dirty="0">
              <a:ln w="0"/>
              <a:solidFill>
                <a:srgbClr val="EF7D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anose="020B0503020203020204" pitchFamily="34" charset="-18"/>
              <a:ea typeface="+mj-ea"/>
              <a:cs typeface="+mj-cs"/>
            </a:endParaRPr>
          </a:p>
          <a:p>
            <a:pPr marL="0" indent="0">
              <a:buNone/>
            </a:pPr>
            <a:r>
              <a:rPr lang="pl-PL" sz="2400" b="1" dirty="0">
                <a:latin typeface="PT Sans" panose="020B0503020203020204"/>
              </a:rPr>
              <a:t>1. Skąd mam wiedzieć, że mam, kiedy mam i ile razy mam </a:t>
            </a:r>
            <a:r>
              <a:rPr lang="pl-PL" sz="2400" b="1" dirty="0">
                <a:solidFill>
                  <a:srgbClr val="00B0F0"/>
                </a:solidFill>
                <a:latin typeface="PT Sans" panose="020B0503020203020204"/>
              </a:rPr>
              <a:t>OMU</a:t>
            </a:r>
            <a:r>
              <a:rPr lang="pl-PL" sz="2400" b="1" dirty="0">
                <a:latin typeface="PT Sans" panose="020B0503020203020204"/>
              </a:rPr>
              <a:t> w trakcie studiów na moim kierunku? </a:t>
            </a:r>
          </a:p>
          <a:p>
            <a:pPr marL="0" indent="0">
              <a:buNone/>
            </a:pPr>
            <a:r>
              <a:rPr lang="pl-PL" sz="2400" u="sng" dirty="0">
                <a:latin typeface="PT Sans" panose="020B0503020203020204"/>
              </a:rPr>
              <a:t>ODPOWIEDŹ</a:t>
            </a:r>
            <a:r>
              <a:rPr lang="pl-PL" sz="2400" dirty="0">
                <a:latin typeface="PT Sans" panose="020B0503020203020204"/>
              </a:rPr>
              <a:t>: Te informacje są w Programie studiów dostępnym </a:t>
            </a:r>
            <a:r>
              <a:rPr lang="pl-PL" sz="2400" dirty="0">
                <a:solidFill>
                  <a:srgbClr val="FF0000"/>
                </a:solidFill>
                <a:latin typeface="PT Sans" panose="020B0503020203020204"/>
              </a:rPr>
              <a:t>w Karcie </a:t>
            </a:r>
            <a:r>
              <a:rPr lang="pl-PL" sz="2400" dirty="0" err="1">
                <a:solidFill>
                  <a:srgbClr val="FF0000"/>
                </a:solidFill>
                <a:latin typeface="PT Sans" panose="020B0503020203020204"/>
              </a:rPr>
              <a:t>Kierunku&amp;Informatorze</a:t>
            </a:r>
            <a:r>
              <a:rPr lang="pl-PL" sz="2400" dirty="0">
                <a:solidFill>
                  <a:srgbClr val="FF0000"/>
                </a:solidFill>
                <a:latin typeface="PT Sans" panose="020B0503020203020204"/>
              </a:rPr>
              <a:t> ECTS</a:t>
            </a:r>
            <a:r>
              <a:rPr lang="pl-PL" sz="2400" dirty="0">
                <a:latin typeface="PT Sans" panose="020B0503020203020204"/>
              </a:rPr>
              <a:t> –&gt; proszę szukać w grupie „Moduły ogólnodostępne” modułu o nazwie „Otwarty Moduł Uniwersytecki”; najwcześniej w 4. semestrze, najprawdopodobniej też w 5. i 6.; zapewne po jednym module do zrealizowania w jednym semestrze, ale mogą być dwa (różne kierunki mają pod tym względem różne wymagania).</a:t>
            </a:r>
          </a:p>
          <a:p>
            <a:pPr marL="0" indent="0">
              <a:buNone/>
            </a:pPr>
            <a:endParaRPr lang="pl-PL" sz="2400" dirty="0">
              <a:latin typeface="PT Sans" panose="020B0503020203020204"/>
            </a:endParaRPr>
          </a:p>
          <a:p>
            <a:pPr marL="0" indent="0">
              <a:buNone/>
            </a:pPr>
            <a:endParaRPr lang="pl-PL" sz="2400" dirty="0">
              <a:latin typeface="PT Sans" panose="020B0503020203020204"/>
            </a:endParaRPr>
          </a:p>
          <a:p>
            <a:pPr marL="0" indent="0">
              <a:buNone/>
            </a:pPr>
            <a:endParaRPr lang="pl-PL" sz="2400" dirty="0">
              <a:latin typeface="PT Sans" panose="020B0503020203020204"/>
            </a:endParaRPr>
          </a:p>
          <a:p>
            <a:pPr marL="0" indent="0">
              <a:buFont typeface="Arial" pitchFamily="34" charset="0"/>
              <a:buNone/>
            </a:pPr>
            <a:endParaRPr lang="pl-PL" sz="2400" dirty="0">
              <a:latin typeface="PT Sans" panose="020B0503020203020204"/>
            </a:endParaRPr>
          </a:p>
          <a:p>
            <a:pPr marL="0" indent="0">
              <a:buNone/>
            </a:pPr>
            <a:endParaRPr lang="pl-PL" sz="2400" dirty="0">
              <a:latin typeface="PT Sans" panose="020B0503020203020204"/>
            </a:endParaRPr>
          </a:p>
          <a:p>
            <a:pPr marL="0" indent="0">
              <a:buNone/>
            </a:pPr>
            <a:endParaRPr lang="pl-PL" sz="2400" i="1" dirty="0">
              <a:solidFill>
                <a:srgbClr val="7030A0"/>
              </a:solidFill>
              <a:latin typeface="PT Sans" panose="020B0503020203020204"/>
            </a:endParaRPr>
          </a:p>
          <a:p>
            <a:pPr marL="0" indent="0">
              <a:buNone/>
            </a:pPr>
            <a:endParaRPr lang="pl-PL" sz="2400" i="1" dirty="0">
              <a:solidFill>
                <a:srgbClr val="7030A0"/>
              </a:solidFill>
              <a:latin typeface="PT Sans" panose="020B0503020203020204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334906C-B58D-4306-AC5F-8EBB0F6A6626}"/>
              </a:ext>
            </a:extLst>
          </p:cNvPr>
          <p:cNvSpPr txBox="1">
            <a:spLocks/>
          </p:cNvSpPr>
          <p:nvPr/>
        </p:nvSpPr>
        <p:spPr>
          <a:xfrm>
            <a:off x="5998464" y="548640"/>
            <a:ext cx="7504885" cy="117043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00B0F0"/>
                </a:solidFill>
                <a:latin typeface="PT Sans" panose="020B0503020203020204"/>
              </a:rPr>
              <a:t>Otwarte Moduły Uniwersyteckie (OMU)</a:t>
            </a:r>
            <a:endParaRPr lang="pl-PL" sz="3600" b="1" dirty="0">
              <a:solidFill>
                <a:srgbClr val="00B050"/>
              </a:solidFill>
              <a:latin typeface="PT Sans" panose="020B0503020203020204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9B30C1-55F5-4419-BB47-BB8F6CFB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684" y="7566494"/>
            <a:ext cx="3834716" cy="69500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7AD5323-812E-775F-17A9-84B87FC869F7}"/>
              </a:ext>
            </a:extLst>
          </p:cNvPr>
          <p:cNvSpPr txBox="1"/>
          <p:nvPr/>
        </p:nvSpPr>
        <p:spPr>
          <a:xfrm>
            <a:off x="262890" y="288230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Otwarte Moduły Uniwersyteckie (OMU)</a:t>
            </a:r>
            <a:r>
              <a:rPr lang="pl-PL" sz="1200" b="1" dirty="0">
                <a:ln w="0"/>
                <a:solidFill>
                  <a:srgbClr val="EF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18"/>
                <a:ea typeface="+mj-ea"/>
                <a:cs typeface="+mj-cs"/>
              </a:rPr>
              <a:t> </a:t>
            </a:r>
            <a:r>
              <a:rPr lang="pl-PL" sz="1200" dirty="0"/>
              <a:t>w ramach studiów pierwszego stopnia</a:t>
            </a:r>
            <a:br>
              <a:rPr lang="pl-PL" sz="1200" dirty="0"/>
            </a:br>
            <a:r>
              <a:rPr lang="pl-PL" sz="1200" dirty="0"/>
              <a:t>i jednolitych studiów magisterskich (zgodnych z NKS)*</a:t>
            </a:r>
          </a:p>
        </p:txBody>
      </p:sp>
    </p:spTree>
    <p:extLst>
      <p:ext uri="{BB962C8B-B14F-4D97-AF65-F5344CB8AC3E}">
        <p14:creationId xmlns:p14="http://schemas.microsoft.com/office/powerpoint/2010/main" val="167248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C8082F-883B-8D83-1D3F-28E9A027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1" y="1188720"/>
            <a:ext cx="13366986" cy="6492241"/>
          </a:xfrm>
        </p:spPr>
        <p:txBody>
          <a:bodyPr vert="horz" lIns="109728" tIns="54864" rIns="109728" bIns="54864" rtlCol="0" anchor="t">
            <a:normAutofit/>
          </a:bodyPr>
          <a:lstStyle/>
          <a:p>
            <a:pPr marL="0" indent="0">
              <a:buNone/>
            </a:pPr>
            <a:endParaRPr lang="pl-PL" sz="2400" b="1" dirty="0">
              <a:latin typeface="PT Sans"/>
            </a:endParaRPr>
          </a:p>
          <a:p>
            <a:pPr marL="0" indent="0">
              <a:buNone/>
            </a:pPr>
            <a:endParaRPr lang="pl-PL" sz="2400" b="1" dirty="0">
              <a:latin typeface="PT Sans"/>
            </a:endParaRPr>
          </a:p>
          <a:p>
            <a:pPr marL="0" indent="0">
              <a:buNone/>
            </a:pPr>
            <a:endParaRPr lang="pl-PL" sz="2400" b="1" dirty="0">
              <a:latin typeface="PT Sans"/>
            </a:endParaRPr>
          </a:p>
          <a:p>
            <a:pPr marL="0" indent="0">
              <a:buNone/>
            </a:pPr>
            <a:r>
              <a:rPr lang="pl-PL" sz="2400" b="1" dirty="0">
                <a:latin typeface="PT Sans"/>
              </a:rPr>
              <a:t>2. Kiedy mam się rejestrować na </a:t>
            </a:r>
            <a:r>
              <a:rPr lang="pl-PL" sz="2400" b="1" dirty="0">
                <a:solidFill>
                  <a:srgbClr val="00B0F0"/>
                </a:solidFill>
                <a:latin typeface="PT Sans"/>
              </a:rPr>
              <a:t>OMU</a:t>
            </a:r>
            <a:r>
              <a:rPr lang="pl-PL" sz="2400" b="1" dirty="0">
                <a:latin typeface="PT Sans"/>
              </a:rPr>
              <a:t>? Gdzie szukać informacji z tym związanych?</a:t>
            </a:r>
          </a:p>
          <a:p>
            <a:pPr marL="0" indent="0">
              <a:buNone/>
            </a:pPr>
            <a:r>
              <a:rPr lang="pl-PL" sz="2400" u="sng" dirty="0">
                <a:latin typeface="PT Sans"/>
              </a:rPr>
              <a:t>ODPOWIEDŹ</a:t>
            </a:r>
            <a:r>
              <a:rPr lang="pl-PL" sz="2400" dirty="0">
                <a:latin typeface="PT Sans" panose="020B0503020203020204"/>
              </a:rPr>
              <a:t> : Informacji szukać nie trzeba, </a:t>
            </a:r>
            <a:r>
              <a:rPr lang="pl-PL" sz="2400" dirty="0">
                <a:solidFill>
                  <a:srgbClr val="FF0000"/>
                </a:solidFill>
                <a:latin typeface="PT Sans" panose="020B0503020203020204"/>
              </a:rPr>
              <a:t>wystarczy śledzić pocztę mailową</a:t>
            </a:r>
            <a:r>
              <a:rPr lang="pl-PL" sz="2400" dirty="0">
                <a:latin typeface="PT Sans" panose="020B0503020203020204"/>
              </a:rPr>
              <a:t>.</a:t>
            </a: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O zbliżającej się rejestracji na najbliższy semestr, oraz o kolejnych rejestracjach, będziemy pisać do Państwa na Państwa adresy mailowe widoczne w </a:t>
            </a:r>
            <a:r>
              <a:rPr lang="pl-PL" sz="2400" dirty="0" err="1">
                <a:latin typeface="PT Sans" panose="020B0503020203020204"/>
              </a:rPr>
              <a:t>USOSie</a:t>
            </a:r>
            <a:r>
              <a:rPr lang="pl-PL" sz="2400" dirty="0">
                <a:latin typeface="PT Sans" panose="020B0503020203020204"/>
              </a:rPr>
              <a:t>.</a:t>
            </a:r>
          </a:p>
          <a:p>
            <a:pPr marL="0" indent="0">
              <a:buNone/>
            </a:pPr>
            <a:endParaRPr lang="pl-PL" sz="2400" dirty="0">
              <a:latin typeface="PT Sans" panose="020B0503020203020204"/>
            </a:endParaRP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Rejestracje na OMU na semestr letni 2024/2025 będą w 2. poł. lutego 2025 r.</a:t>
            </a: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Informacji związanych z rejestracją na </a:t>
            </a:r>
            <a:r>
              <a:rPr lang="pl-PL" sz="2400" dirty="0" err="1">
                <a:latin typeface="PT Sans" panose="020B0503020203020204"/>
              </a:rPr>
              <a:t>sem</a:t>
            </a:r>
            <a:r>
              <a:rPr lang="pl-PL" sz="2400" dirty="0">
                <a:latin typeface="PT Sans" panose="020B0503020203020204"/>
              </a:rPr>
              <a:t>. letni 2024/2025 można wyglądać </a:t>
            </a:r>
            <a:r>
              <a:rPr lang="pl-PL" sz="2400" dirty="0">
                <a:solidFill>
                  <a:srgbClr val="FF0000"/>
                </a:solidFill>
                <a:latin typeface="PT Sans" panose="020B0503020203020204"/>
              </a:rPr>
              <a:t>w poł. lutego 2025 r.</a:t>
            </a:r>
            <a:r>
              <a:rPr lang="pl-PL" sz="2400" dirty="0">
                <a:latin typeface="PT Sans" panose="020B0503020203020204"/>
              </a:rPr>
              <a:t>.</a:t>
            </a: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Rejestracje na OMU realizowane w obu semestrach roku </a:t>
            </a:r>
            <a:r>
              <a:rPr lang="pl-PL" sz="2400" dirty="0" err="1">
                <a:latin typeface="PT Sans" panose="020B0503020203020204"/>
              </a:rPr>
              <a:t>akad</a:t>
            </a:r>
            <a:r>
              <a:rPr lang="pl-PL" sz="2400" dirty="0">
                <a:latin typeface="PT Sans" panose="020B0503020203020204"/>
              </a:rPr>
              <a:t>. 2025/2026 odbędą się, najprawdopodobniej, wiosną 2025 r., a na OMU realizowane w roku </a:t>
            </a:r>
            <a:r>
              <a:rPr lang="pl-PL" sz="2400" dirty="0" err="1">
                <a:latin typeface="PT Sans" panose="020B0503020203020204"/>
              </a:rPr>
              <a:t>akad</a:t>
            </a:r>
            <a:r>
              <a:rPr lang="pl-PL" sz="2400" dirty="0">
                <a:latin typeface="PT Sans" panose="020B0503020203020204"/>
              </a:rPr>
              <a:t>. 2026/2027 odbędą się, najprawdopodobniej, wiosną 2026 r.</a:t>
            </a: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Informacji związanych z rejestracją na rok </a:t>
            </a:r>
            <a:r>
              <a:rPr lang="pl-PL" sz="2400" dirty="0" err="1">
                <a:latin typeface="PT Sans" panose="020B0503020203020204"/>
              </a:rPr>
              <a:t>akad</a:t>
            </a:r>
            <a:r>
              <a:rPr lang="pl-PL" sz="2400" dirty="0">
                <a:latin typeface="PT Sans" panose="020B0503020203020204"/>
              </a:rPr>
              <a:t>. 2025/2026 można wyglądać</a:t>
            </a:r>
            <a:br>
              <a:rPr lang="pl-PL" sz="2400" dirty="0">
                <a:latin typeface="PT Sans" panose="020B0503020203020204"/>
              </a:rPr>
            </a:br>
            <a:r>
              <a:rPr lang="pl-PL" sz="2400" dirty="0">
                <a:solidFill>
                  <a:srgbClr val="FF0000"/>
                </a:solidFill>
                <a:latin typeface="PT Sans" panose="020B0503020203020204"/>
              </a:rPr>
              <a:t>w okolicach czerwca 2025 r.</a:t>
            </a:r>
            <a:r>
              <a:rPr lang="pl-PL" sz="2400" dirty="0">
                <a:latin typeface="PT Sans" panose="020B0503020203020204"/>
              </a:rPr>
              <a:t> </a:t>
            </a:r>
            <a:endParaRPr lang="pl-PL" sz="2400" b="1" dirty="0">
              <a:latin typeface="PT Sans"/>
            </a:endParaRPr>
          </a:p>
          <a:p>
            <a:pPr marL="0" indent="0">
              <a:buFont typeface="Arial" pitchFamily="34" charset="0"/>
              <a:buNone/>
            </a:pPr>
            <a:endParaRPr lang="pl-PL" sz="2400" dirty="0">
              <a:latin typeface="PT Sans" panose="020B0503020203020204"/>
            </a:endParaRPr>
          </a:p>
          <a:p>
            <a:pPr marL="0" indent="0">
              <a:buNone/>
            </a:pPr>
            <a:endParaRPr lang="pl-PL" sz="2400" b="1" dirty="0">
              <a:latin typeface="PT Sans"/>
            </a:endParaRPr>
          </a:p>
          <a:p>
            <a:pPr marL="0" indent="0">
              <a:buNone/>
            </a:pPr>
            <a:endParaRPr lang="pl-PL" sz="2400" dirty="0">
              <a:latin typeface="PT Sans"/>
            </a:endParaRPr>
          </a:p>
          <a:p>
            <a:pPr marL="0" indent="0">
              <a:buNone/>
            </a:pPr>
            <a:endParaRPr lang="pl-PL" sz="2400" dirty="0">
              <a:latin typeface="PT San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334906C-B58D-4306-AC5F-8EBB0F6A6626}"/>
              </a:ext>
            </a:extLst>
          </p:cNvPr>
          <p:cNvSpPr txBox="1">
            <a:spLocks/>
          </p:cNvSpPr>
          <p:nvPr/>
        </p:nvSpPr>
        <p:spPr>
          <a:xfrm>
            <a:off x="6602819" y="548640"/>
            <a:ext cx="6900529" cy="1255776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00B0F0"/>
                </a:solidFill>
                <a:latin typeface="PT Sans"/>
              </a:rPr>
              <a:t>Otwarte Moduły Uniwersyteckie (OMU)</a:t>
            </a:r>
            <a:endParaRPr lang="pl-PL" sz="3600" b="1" dirty="0">
              <a:solidFill>
                <a:srgbClr val="00B050"/>
              </a:solidFill>
              <a:latin typeface="PT Sans" panose="020B0503020203020204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4E36FC-5EFC-4594-98A6-3F9BC365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684" y="7566494"/>
            <a:ext cx="383471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1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C8082F-883B-8D83-1D3F-28E9A027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1" y="1188720"/>
            <a:ext cx="13366986" cy="6492241"/>
          </a:xfrm>
        </p:spPr>
        <p:txBody>
          <a:bodyPr vert="horz" lIns="109728" tIns="54864" rIns="109728" bIns="54864" rtlCol="0" anchor="t">
            <a:normAutofit/>
          </a:bodyPr>
          <a:lstStyle/>
          <a:p>
            <a:pPr marL="0" indent="0">
              <a:buNone/>
            </a:pPr>
            <a:endParaRPr lang="pl-PL" sz="2400" b="1" dirty="0">
              <a:latin typeface="PT Sans"/>
            </a:endParaRPr>
          </a:p>
          <a:p>
            <a:pPr marL="0" indent="0">
              <a:buNone/>
            </a:pPr>
            <a:endParaRPr lang="pl-PL" sz="2400" b="1" dirty="0">
              <a:latin typeface="PT Sans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pl-PL" sz="2400" b="1" dirty="0">
                <a:latin typeface="PT Sans"/>
              </a:rPr>
              <a:t>3. Kiedy przedmioty</a:t>
            </a:r>
            <a:r>
              <a:rPr lang="pl-PL" sz="3900" b="1" dirty="0">
                <a:solidFill>
                  <a:srgbClr val="00B0F0"/>
                </a:solidFill>
                <a:latin typeface="PT Sans" panose="020B0503020203020204"/>
                <a:ea typeface="+mj-ea"/>
                <a:cs typeface="+mj-cs"/>
              </a:rPr>
              <a:t> </a:t>
            </a:r>
            <a:r>
              <a:rPr lang="pl-PL" sz="2400" b="1" dirty="0">
                <a:solidFill>
                  <a:srgbClr val="00B0F0"/>
                </a:solidFill>
                <a:latin typeface="PT Sans" panose="020B0503020203020204"/>
                <a:ea typeface="+mj-ea"/>
                <a:cs typeface="+mj-cs"/>
              </a:rPr>
              <a:t>OMU</a:t>
            </a:r>
            <a:r>
              <a:rPr lang="pl-PL" sz="2400" b="1" dirty="0">
                <a:latin typeface="PT Sans"/>
              </a:rPr>
              <a:t> się odbywają? Skąd mam wiedzieć?</a:t>
            </a:r>
          </a:p>
          <a:p>
            <a:pPr marL="0" indent="0">
              <a:buFont typeface="Arial" pitchFamily="34" charset="0"/>
              <a:buNone/>
            </a:pPr>
            <a:r>
              <a:rPr lang="pl-PL" sz="2400" dirty="0">
                <a:latin typeface="PT Sans" panose="020B0503020203020204"/>
              </a:rPr>
              <a:t>Przedmioty w ramach OMU odbywają się zdalnie. Każdy przedmiot to 14 godzin. </a:t>
            </a: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Zajęcia w </a:t>
            </a:r>
            <a:r>
              <a:rPr lang="pl-PL" sz="2400" dirty="0" err="1">
                <a:latin typeface="PT Sans" panose="020B0503020203020204"/>
              </a:rPr>
              <a:t>sem</a:t>
            </a:r>
            <a:r>
              <a:rPr lang="pl-PL" sz="2400" dirty="0">
                <a:latin typeface="PT Sans" panose="020B0503020203020204"/>
              </a:rPr>
              <a:t>. letnim 2024/2025 odbywać będą się w trzech wyznaczonych zjazdach w układzie:</a:t>
            </a: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5 godzin (</a:t>
            </a:r>
            <a:r>
              <a:rPr lang="pl-PL" sz="2400" dirty="0">
                <a:solidFill>
                  <a:srgbClr val="FF0000"/>
                </a:solidFill>
                <a:latin typeface="PT Sans" panose="020B0503020203020204"/>
              </a:rPr>
              <a:t>15 marca 2025: 8.00-12.00</a:t>
            </a:r>
            <a:r>
              <a:rPr lang="pl-PL" sz="2400" dirty="0">
                <a:latin typeface="PT Sans" panose="020B0503020203020204"/>
              </a:rPr>
              <a:t>)</a:t>
            </a: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+ 5 godzin (</a:t>
            </a:r>
            <a:r>
              <a:rPr lang="pl-PL" sz="2400" dirty="0">
                <a:solidFill>
                  <a:srgbClr val="FF0000"/>
                </a:solidFill>
                <a:latin typeface="PT Sans" panose="020B0503020203020204"/>
              </a:rPr>
              <a:t>29 marca 2025 : 8.00-12.00</a:t>
            </a:r>
            <a:r>
              <a:rPr lang="pl-PL" sz="2400" dirty="0">
                <a:latin typeface="PT Sans" panose="020B0503020203020204"/>
              </a:rPr>
              <a:t>)</a:t>
            </a: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+ 4 godziny (</a:t>
            </a:r>
            <a:r>
              <a:rPr lang="pl-PL" sz="2400" dirty="0">
                <a:solidFill>
                  <a:srgbClr val="FF0000"/>
                </a:solidFill>
                <a:latin typeface="PT Sans" panose="020B0503020203020204"/>
              </a:rPr>
              <a:t>31 maja 2025: 8.00-12.00</a:t>
            </a:r>
            <a:r>
              <a:rPr lang="pl-PL" sz="2400" dirty="0">
                <a:latin typeface="PT Sans" panose="020B0503020203020204"/>
              </a:rPr>
              <a:t>).</a:t>
            </a:r>
          </a:p>
          <a:p>
            <a:pPr marL="0" indent="0">
              <a:buNone/>
            </a:pPr>
            <a:r>
              <a:rPr lang="pl-PL" sz="2400" dirty="0">
                <a:latin typeface="PT Sans" panose="020B0503020203020204"/>
              </a:rPr>
              <a:t>Najprawdopodobniej podobnie będzie w kolejnych latach akademickich.</a:t>
            </a:r>
          </a:p>
          <a:p>
            <a:pPr marL="0" indent="0">
              <a:buFont typeface="Arial" pitchFamily="34" charset="0"/>
              <a:buNone/>
            </a:pPr>
            <a:endParaRPr lang="pl-PL" sz="2400" dirty="0">
              <a:latin typeface="PT Sans" panose="020B0503020203020204"/>
            </a:endParaRPr>
          </a:p>
          <a:p>
            <a:pPr marL="0" indent="0">
              <a:buFont typeface="Arial" pitchFamily="34" charset="0"/>
              <a:buNone/>
            </a:pPr>
            <a:r>
              <a:rPr lang="pl-PL" sz="2400" dirty="0">
                <a:latin typeface="PT Sans" panose="020B0503020203020204"/>
              </a:rPr>
              <a:t>Szczegółowe informacje o datach i godzinach odbywania się przedmiotów OMU będą zawsze podane w czasie rejestracji. Będą też znajdować się w sylabusach tychże przedmiotów w </a:t>
            </a:r>
            <a:r>
              <a:rPr lang="pl-PL" sz="2400" dirty="0" err="1">
                <a:latin typeface="PT Sans" panose="020B0503020203020204"/>
              </a:rPr>
              <a:t>USOSie</a:t>
            </a:r>
            <a:r>
              <a:rPr lang="pl-PL" sz="2400" dirty="0">
                <a:latin typeface="PT Sans" panose="020B0503020203020204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pl-PL" sz="2400" dirty="0">
              <a:latin typeface="PT Sans" panose="020B0503020203020204"/>
            </a:endParaRPr>
          </a:p>
          <a:p>
            <a:pPr marL="0" indent="0">
              <a:buNone/>
            </a:pPr>
            <a:endParaRPr lang="pl-PL" sz="2400" b="1" dirty="0">
              <a:latin typeface="PT Sans"/>
            </a:endParaRPr>
          </a:p>
          <a:p>
            <a:pPr marL="0" indent="0">
              <a:buNone/>
            </a:pPr>
            <a:endParaRPr lang="pl-PL" sz="2400" dirty="0">
              <a:latin typeface="PT Sans"/>
            </a:endParaRPr>
          </a:p>
          <a:p>
            <a:pPr marL="0" indent="0">
              <a:buNone/>
            </a:pPr>
            <a:endParaRPr lang="pl-PL" sz="2400" dirty="0">
              <a:latin typeface="PT San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334906C-B58D-4306-AC5F-8EBB0F6A6626}"/>
              </a:ext>
            </a:extLst>
          </p:cNvPr>
          <p:cNvSpPr txBox="1">
            <a:spLocks/>
          </p:cNvSpPr>
          <p:nvPr/>
        </p:nvSpPr>
        <p:spPr>
          <a:xfrm>
            <a:off x="6602819" y="548640"/>
            <a:ext cx="6900529" cy="1341120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00B0F0"/>
                </a:solidFill>
                <a:latin typeface="PT Sans"/>
              </a:rPr>
              <a:t>Otwarte Moduły Uniwersyteckie (OMU)</a:t>
            </a:r>
            <a:endParaRPr lang="pl-PL" sz="3600" b="1" dirty="0">
              <a:solidFill>
                <a:srgbClr val="00B050"/>
              </a:solidFill>
              <a:latin typeface="PT Sans" panose="020B0503020203020204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4E36FC-5EFC-4594-98A6-3F9BC365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684" y="7566494"/>
            <a:ext cx="383471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9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750BAC4-F364-4579-86D1-2F270F21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279" y="7338060"/>
            <a:ext cx="4919111" cy="89154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A18040E-38C2-431C-8FCF-7EE9476911E3}"/>
              </a:ext>
            </a:extLst>
          </p:cNvPr>
          <p:cNvSpPr txBox="1"/>
          <p:nvPr/>
        </p:nvSpPr>
        <p:spPr>
          <a:xfrm>
            <a:off x="654879" y="860260"/>
            <a:ext cx="13088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  <a:ea typeface="Calibri" panose="020F0502020204030204" pitchFamily="34" charset="0"/>
                <a:cs typeface="Arial" panose="020B0604020202020204" pitchFamily="34" charset="0"/>
              </a:rPr>
              <a:t>Plan wystąpienia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12C489F-1673-442B-B1E1-ED994FE69B89}"/>
              </a:ext>
            </a:extLst>
          </p:cNvPr>
          <p:cNvSpPr txBox="1"/>
          <p:nvPr/>
        </p:nvSpPr>
        <p:spPr>
          <a:xfrm>
            <a:off x="1331502" y="2581846"/>
            <a:ext cx="86354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dirty="0">
                <a:latin typeface="PT Sans" panose="020B0503020203020204" pitchFamily="34" charset="-18"/>
                <a:ea typeface="Calibri" panose="020F0502020204030204"/>
                <a:cs typeface="Calibri" panose="020F0502020204030204"/>
              </a:rPr>
              <a:t>Kształcenie ogólnouniwersyteckie – kształcenie obszarowe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latin typeface="PT Sans" panose="020B0503020203020204" pitchFamily="34" charset="-18"/>
              </a:rPr>
              <a:t>Organizacja kształcenia ogólnouniwersyteckiego w roku akademicki 2024/2025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latin typeface="PT Sans" panose="020B0503020203020204" pitchFamily="34" charset="-18"/>
              </a:rPr>
              <a:t>Otwarte Moduły Ogólnouniwersyteckie (OMU) oraz Otwarta Oferta Dydaktyczna (OOD)</a:t>
            </a:r>
          </a:p>
        </p:txBody>
      </p:sp>
    </p:spTree>
    <p:extLst>
      <p:ext uri="{BB962C8B-B14F-4D97-AF65-F5344CB8AC3E}">
        <p14:creationId xmlns:p14="http://schemas.microsoft.com/office/powerpoint/2010/main" val="195927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85FFA5E-4BF3-9910-A7BF-9F2DB303D39C}"/>
              </a:ext>
            </a:extLst>
          </p:cNvPr>
          <p:cNvSpPr txBox="1"/>
          <p:nvPr/>
        </p:nvSpPr>
        <p:spPr>
          <a:xfrm>
            <a:off x="318975" y="1847641"/>
            <a:ext cx="13152475" cy="5207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 ZAJĘĆ W SEMESTRZE ZIMOWYM 2024/2025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zespołach na platformie MS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Teams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odpowiednich zespołach znajdują się zdeponowane dla Państwa zajęcia zdalne asynchroniczne o charakterze wykładowym. Przypominamy, że </a:t>
            </a:r>
            <a:r>
              <a:rPr lang="pl-PL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stycznia i 1 lutego 2025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odbędą się dla Państwa ćwiczenia stacjonarnie. Proszę sprawdzić wszystko  w harmonogramie (</a:t>
            </a:r>
            <a:r>
              <a:rPr lang="pl-P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https://us.edu.pl/kolegium/kdo/ksztalcenie-obszarowe/harmonogramy-semestr-zimowy/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ZALICZENIE SEMESTRU ZIMOWEGO  2024/2025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informujemy, że </a:t>
            </a:r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zaliczeniowy dla osób studiujących na studiach </a:t>
            </a:r>
            <a:r>
              <a:rPr lang="pl-PL" sz="1800" b="1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niestacjonarnych </a:t>
            </a:r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odbędzie się</a:t>
            </a:r>
            <a:r>
              <a:rPr lang="pl-PL" sz="1800" b="1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i 8 lutego 2025</a:t>
            </a:r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Test będzie dostępny na platformie  </a:t>
            </a:r>
            <a:r>
              <a:rPr lang="pl-PL" sz="1800" kern="1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 będzie składać się z 20 pytań (osoby studiujące realizujące Analizę danych: metody, narzędzia nie przystępują do testu, bowiem ich sylabusy przewidują inny sposób weryfikacji efektów uczenia się). 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Planujemy, udostępnić Państwu możliwość rozwiązania testu 7 i 8 lutego 2025 r. od </a:t>
            </a:r>
            <a:r>
              <a:rPr lang="pl-PL" sz="1800" b="1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9.00-21.00</a:t>
            </a:r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Po rozpoczęciu, będzie mieli 25 minut na jego zakończenie.</a:t>
            </a:r>
          </a:p>
          <a:p>
            <a:endParaRPr lang="pl-PL" sz="18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kern="1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 SEMESTRU ZIMOWEGO  2024/2025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Drogą mailową i poprzez Zespoły MS </a:t>
            </a:r>
            <a:r>
              <a:rPr lang="pl-PL" sz="1800" kern="1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Teams</a:t>
            </a:r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otrzymaliście Państwo linki do kwestionariusza ewaluacyjnego dla Waszych zajęć. </a:t>
            </a:r>
            <a:r>
              <a:rPr lang="pl-PL" kern="1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pl-PL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ormularze będą aktywne do 31 stycznia 2025 roku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24468C9-050A-0E3C-C0B7-48CFFE3CB3C5}"/>
              </a:ext>
            </a:extLst>
          </p:cNvPr>
          <p:cNvSpPr txBox="1"/>
          <p:nvPr/>
        </p:nvSpPr>
        <p:spPr>
          <a:xfrm>
            <a:off x="318975" y="318978"/>
            <a:ext cx="14045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Podsumowanie kształcenia obszarowego w semestrze zimowym dla II roku studiów niestacjonarnych</a:t>
            </a:r>
          </a:p>
        </p:txBody>
      </p:sp>
    </p:spTree>
    <p:extLst>
      <p:ext uri="{BB962C8B-B14F-4D97-AF65-F5344CB8AC3E}">
        <p14:creationId xmlns:p14="http://schemas.microsoft.com/office/powerpoint/2010/main" val="156504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0470C9D-ECBA-404A-4E22-67FD65519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71" y="1375202"/>
            <a:ext cx="14516100" cy="52528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pl-PL" sz="2600" b="1" dirty="0">
                <a:ln w="0"/>
                <a:solidFill>
                  <a:srgbClr val="EF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18"/>
              </a:rPr>
              <a:t>Kształcenie obszarowe – moduły planowane do realizacji w semestrze letnim 2024/2025 – studia niestacjonarne</a:t>
            </a:r>
            <a:endParaRPr lang="pl-PL" sz="26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anose="020B0503020203020204" pitchFamily="34" charset="-1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084709C-CFFC-4072-A269-D004D51FF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604933"/>
              </p:ext>
            </p:extLst>
          </p:nvPr>
        </p:nvGraphicFramePr>
        <p:xfrm>
          <a:off x="935664" y="1499191"/>
          <a:ext cx="12748437" cy="637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9AF12F97-1162-3303-68D5-6C6751900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5684" y="7526843"/>
            <a:ext cx="383471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1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B0AFCB-FFEE-47A4-B318-5B36372E5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711450"/>
              </p:ext>
            </p:extLst>
          </p:nvPr>
        </p:nvGraphicFramePr>
        <p:xfrm>
          <a:off x="74428" y="712381"/>
          <a:ext cx="13545879" cy="664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68E10DB-B1C9-3B82-3A16-D32D23169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684" y="7534596"/>
            <a:ext cx="3834716" cy="69500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90A93071-E495-4DB9-A42C-0A52A635CA99}"/>
              </a:ext>
            </a:extLst>
          </p:cNvPr>
          <p:cNvSpPr txBox="1">
            <a:spLocks/>
          </p:cNvSpPr>
          <p:nvPr/>
        </p:nvSpPr>
        <p:spPr>
          <a:xfrm>
            <a:off x="199360" y="279027"/>
            <a:ext cx="14516100" cy="525289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pl-PL" sz="2600" b="1" dirty="0">
                <a:ln w="0"/>
                <a:solidFill>
                  <a:srgbClr val="EF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18"/>
              </a:rPr>
              <a:t>Kształcenie obszarowe – moduły planowane do realizacji w semestrze letnim 2024/2025 studia niestacjonarne</a:t>
            </a:r>
          </a:p>
        </p:txBody>
      </p:sp>
    </p:spTree>
    <p:extLst>
      <p:ext uri="{BB962C8B-B14F-4D97-AF65-F5344CB8AC3E}">
        <p14:creationId xmlns:p14="http://schemas.microsoft.com/office/powerpoint/2010/main" val="181356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17979DA-35FE-DDBF-A7AC-2CE428E1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684" y="7534596"/>
            <a:ext cx="3834716" cy="6950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0631388-1D22-72C7-EBDB-2DC60623A7AF}"/>
              </a:ext>
            </a:extLst>
          </p:cNvPr>
          <p:cNvSpPr txBox="1"/>
          <p:nvPr/>
        </p:nvSpPr>
        <p:spPr>
          <a:xfrm>
            <a:off x="816864" y="1636836"/>
            <a:ext cx="12728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n w="0"/>
                <a:solidFill>
                  <a:srgbClr val="EF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18"/>
                <a:ea typeface="+mj-ea"/>
                <a:cs typeface="+mj-cs"/>
              </a:rPr>
              <a:t>REJESTRACJA NA MODUŁY KSZTAŁCENIA OBSZAROWEGO: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572A32-2492-4838-803C-D7A877C42A62}"/>
              </a:ext>
            </a:extLst>
          </p:cNvPr>
          <p:cNvSpPr txBox="1"/>
          <p:nvPr/>
        </p:nvSpPr>
        <p:spPr>
          <a:xfrm>
            <a:off x="8570977" y="174735"/>
            <a:ext cx="5876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  <a:ea typeface="Calibri" panose="020F0502020204030204" pitchFamily="34" charset="0"/>
                <a:cs typeface="Arial" panose="020B0604020202020204" pitchFamily="34" charset="0"/>
              </a:rPr>
              <a:t>Kształcenie obszarowe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27D05B9-218D-4F2B-AE8A-5E4783BC5DA0}"/>
              </a:ext>
            </a:extLst>
          </p:cNvPr>
          <p:cNvSpPr txBox="1"/>
          <p:nvPr/>
        </p:nvSpPr>
        <p:spPr>
          <a:xfrm>
            <a:off x="816864" y="3243072"/>
            <a:ext cx="10631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I TERMIN: 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23 stycznia - 2 lutego 2025 roku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II TERMIN: 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27 lutego -  9 marca 2025 roku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9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9FF7B18-7D39-E68F-0D21-3726731EF1C5}"/>
              </a:ext>
            </a:extLst>
          </p:cNvPr>
          <p:cNvSpPr txBox="1"/>
          <p:nvPr/>
        </p:nvSpPr>
        <p:spPr>
          <a:xfrm>
            <a:off x="191386" y="450249"/>
            <a:ext cx="731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PT Sans" panose="020B0503020203020204" pitchFamily="34" charset="-18"/>
                <a:ea typeface="Verdana" panose="020B0604030504040204" pitchFamily="34" charset="0"/>
              </a:rPr>
              <a:t>Z</a:t>
            </a:r>
            <a:r>
              <a:rPr lang="pl-PL" sz="1800" dirty="0">
                <a:latin typeface="PT Sans" panose="020B0503020203020204" pitchFamily="34" charset="-18"/>
                <a:ea typeface="Verdana" panose="020B0604030504040204" pitchFamily="34" charset="0"/>
              </a:rPr>
              <a:t>ajęcia w semestrze letnim  realizujemy następująco: wykłady (pakiety wiedzy – </a:t>
            </a:r>
            <a:r>
              <a:rPr lang="pl-PL" sz="1800" b="1" dirty="0">
                <a:latin typeface="PT Sans" panose="020B0503020203020204" pitchFamily="34" charset="-18"/>
                <a:ea typeface="Verdana" panose="020B0604030504040204" pitchFamily="34" charset="0"/>
              </a:rPr>
              <a:t>10h</a:t>
            </a:r>
            <a:r>
              <a:rPr lang="pl-PL" sz="1800" dirty="0">
                <a:latin typeface="PT Sans" panose="020B0503020203020204" pitchFamily="34" charset="-18"/>
                <a:ea typeface="Verdana" panose="020B0604030504040204" pitchFamily="34" charset="0"/>
              </a:rPr>
              <a:t> ) realizowane będą asynchronicznie w formule zdalnej (dostępne w stosownych zespołach na platformie MS </a:t>
            </a:r>
            <a:r>
              <a:rPr lang="pl-PL" sz="1800" dirty="0" err="1">
                <a:latin typeface="PT Sans" panose="020B0503020203020204" pitchFamily="34" charset="-18"/>
                <a:ea typeface="Verdana" panose="020B0604030504040204" pitchFamily="34" charset="0"/>
              </a:rPr>
              <a:t>Teams</a:t>
            </a:r>
            <a:r>
              <a:rPr lang="pl-PL" sz="1800" dirty="0">
                <a:latin typeface="PT Sans" panose="020B0503020203020204" pitchFamily="34" charset="-18"/>
                <a:ea typeface="Verdana" panose="020B0604030504040204" pitchFamily="34" charset="0"/>
              </a:rPr>
              <a:t>). </a:t>
            </a:r>
            <a:endParaRPr lang="pl-PL" sz="1800" b="1" dirty="0">
              <a:latin typeface="PT Sans" panose="020B0503020203020204" pitchFamily="34" charset="-18"/>
              <a:ea typeface="Verdan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164797-B718-4F79-1C8E-C5AFD9238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7" y="1378869"/>
            <a:ext cx="6020640" cy="41630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BE5803C-7663-74ED-74A0-DE23767C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36" y="5443039"/>
            <a:ext cx="2989342" cy="27402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8C830AF-1E29-96E3-E9DA-56D815031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86" y="5518193"/>
            <a:ext cx="2767251" cy="266507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A672706-1369-88E5-DD95-31026DAD7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073" y="4114800"/>
            <a:ext cx="2818253" cy="38935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CCD54B0-C9FB-84B5-8AAE-66E81C04A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459" y="450249"/>
            <a:ext cx="7327229" cy="318575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20D1349-3E85-E926-4DE9-9FC0CF363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684" y="7534596"/>
            <a:ext cx="383471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5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17979DA-35FE-DDBF-A7AC-2CE428E1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684" y="7534596"/>
            <a:ext cx="3834716" cy="6950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0631388-1D22-72C7-EBDB-2DC60623A7AF}"/>
              </a:ext>
            </a:extLst>
          </p:cNvPr>
          <p:cNvSpPr txBox="1"/>
          <p:nvPr/>
        </p:nvSpPr>
        <p:spPr>
          <a:xfrm>
            <a:off x="816864" y="1072896"/>
            <a:ext cx="12728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n w="0"/>
                <a:solidFill>
                  <a:srgbClr val="EF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18"/>
                <a:ea typeface="+mj-ea"/>
                <a:cs typeface="+mj-cs"/>
              </a:rPr>
              <a:t>TYDZIEŃ PROJEKTOWY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572A32-2492-4838-803C-D7A877C42A62}"/>
              </a:ext>
            </a:extLst>
          </p:cNvPr>
          <p:cNvSpPr txBox="1"/>
          <p:nvPr/>
        </p:nvSpPr>
        <p:spPr>
          <a:xfrm>
            <a:off x="8570977" y="174735"/>
            <a:ext cx="5876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  <a:ea typeface="Calibri" panose="020F0502020204030204" pitchFamily="34" charset="0"/>
                <a:cs typeface="Arial" panose="020B0604020202020204" pitchFamily="34" charset="0"/>
              </a:rPr>
              <a:t>Kształcenie obszarowe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5776FE-9ACE-C795-EC84-7131E79A13D7}"/>
              </a:ext>
            </a:extLst>
          </p:cNvPr>
          <p:cNvSpPr txBox="1"/>
          <p:nvPr/>
        </p:nvSpPr>
        <p:spPr>
          <a:xfrm>
            <a:off x="5482772" y="914169"/>
            <a:ext cx="86437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dla studiów niestacjonarnych w dniach </a:t>
            </a:r>
            <a:r>
              <a:rPr lang="pl-PL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10 i 17 maja</a:t>
            </a:r>
          </a:p>
          <a:p>
            <a:pPr algn="l"/>
            <a:r>
              <a:rPr lang="pl-PL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Każdy student i każda studentka realizujący/-a kształcenie obszarowe weźmie udział </a:t>
            </a:r>
            <a:r>
              <a:rPr lang="pl-PL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 8 godzinach </a:t>
            </a:r>
            <a:r>
              <a:rPr lang="pl-PL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zajęć warsztatowych lub projektowych w ramach wybranego przez siebie wcześniej modułu</a:t>
            </a:r>
            <a:endParaRPr lang="pl-PL" sz="1400" b="1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1E49F430-552B-1A34-D55E-E3F5F1DEE962}"/>
              </a:ext>
            </a:extLst>
          </p:cNvPr>
          <p:cNvSpPr/>
          <p:nvPr/>
        </p:nvSpPr>
        <p:spPr>
          <a:xfrm>
            <a:off x="447041" y="3459479"/>
            <a:ext cx="1971040" cy="1066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6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5E9754BD-45E8-3782-D379-4DAE8A62E6EC}"/>
              </a:ext>
            </a:extLst>
          </p:cNvPr>
          <p:cNvSpPr/>
          <p:nvPr/>
        </p:nvSpPr>
        <p:spPr>
          <a:xfrm>
            <a:off x="3037840" y="3469638"/>
            <a:ext cx="1971040" cy="1066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6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22FC57A3-C195-CEAD-3AD0-D76E88BB9A50}"/>
              </a:ext>
            </a:extLst>
          </p:cNvPr>
          <p:cNvSpPr/>
          <p:nvPr/>
        </p:nvSpPr>
        <p:spPr>
          <a:xfrm>
            <a:off x="447041" y="4831080"/>
            <a:ext cx="1971040" cy="1066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60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15ED79C0-DF0F-A35B-921C-FDBF2F687360}"/>
              </a:ext>
            </a:extLst>
          </p:cNvPr>
          <p:cNvSpPr/>
          <p:nvPr/>
        </p:nvSpPr>
        <p:spPr>
          <a:xfrm>
            <a:off x="3037840" y="4841239"/>
            <a:ext cx="1971040" cy="1066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6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DEEED75-3A8B-DC7A-F90E-6BDE9D25BDD6}"/>
              </a:ext>
            </a:extLst>
          </p:cNvPr>
          <p:cNvSpPr txBox="1"/>
          <p:nvPr/>
        </p:nvSpPr>
        <p:spPr>
          <a:xfrm>
            <a:off x="447040" y="2217343"/>
            <a:ext cx="899160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60" dirty="0"/>
              <a:t>Blok poranny </a:t>
            </a:r>
            <a:r>
              <a:rPr lang="pl-PL" sz="1800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8.00 do 11.15</a:t>
            </a:r>
            <a:endParaRPr lang="pl-PL" sz="216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2B5E2F2-92E6-A6D2-EDDB-C7A0B0B6C131}"/>
              </a:ext>
            </a:extLst>
          </p:cNvPr>
          <p:cNvSpPr txBox="1"/>
          <p:nvPr/>
        </p:nvSpPr>
        <p:spPr>
          <a:xfrm>
            <a:off x="609599" y="6305923"/>
            <a:ext cx="83961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60" dirty="0"/>
              <a:t>Blok popołudniowy </a:t>
            </a:r>
            <a:r>
              <a:rPr lang="pl-PL" sz="1800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12.00 do 15.15</a:t>
            </a:r>
            <a:endParaRPr lang="pl-PL" sz="216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4BBB2B8-28D5-0A4E-F641-203478C2A053}"/>
              </a:ext>
            </a:extLst>
          </p:cNvPr>
          <p:cNvSpPr txBox="1"/>
          <p:nvPr/>
        </p:nvSpPr>
        <p:spPr>
          <a:xfrm>
            <a:off x="523243" y="2850081"/>
            <a:ext cx="19710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60" dirty="0"/>
              <a:t>Sobota 10 maja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F07F0C1-AABD-06D5-125A-3197A5129366}"/>
              </a:ext>
            </a:extLst>
          </p:cNvPr>
          <p:cNvSpPr txBox="1"/>
          <p:nvPr/>
        </p:nvSpPr>
        <p:spPr>
          <a:xfrm>
            <a:off x="3220722" y="2850155"/>
            <a:ext cx="19710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60" dirty="0"/>
              <a:t>Sobota 17 maja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D75C192-1845-8CD0-87FA-EF9DE5BCCBA9}"/>
              </a:ext>
            </a:extLst>
          </p:cNvPr>
          <p:cNvSpPr txBox="1"/>
          <p:nvPr/>
        </p:nvSpPr>
        <p:spPr>
          <a:xfrm>
            <a:off x="5008880" y="4316071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 Przerwa</a:t>
            </a:r>
          </a:p>
          <a:p>
            <a:r>
              <a:rPr lang="pl-PL" sz="1800" dirty="0"/>
              <a:t>11. 15-12.00</a:t>
            </a:r>
            <a:endParaRPr lang="pl-PL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50A7C54-865A-F9B7-31EF-A77CC55ECD45}"/>
              </a:ext>
            </a:extLst>
          </p:cNvPr>
          <p:cNvSpPr txBox="1"/>
          <p:nvPr/>
        </p:nvSpPr>
        <p:spPr>
          <a:xfrm>
            <a:off x="808810" y="3784877"/>
            <a:ext cx="139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4 godziny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3B0E56B-4EB0-1E08-FB6E-3C6C0343D352}"/>
              </a:ext>
            </a:extLst>
          </p:cNvPr>
          <p:cNvSpPr txBox="1"/>
          <p:nvPr/>
        </p:nvSpPr>
        <p:spPr>
          <a:xfrm>
            <a:off x="808810" y="5145130"/>
            <a:ext cx="139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4 godziny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BB21D65-7B87-174D-F6C1-A190FF9FBB9C}"/>
              </a:ext>
            </a:extLst>
          </p:cNvPr>
          <p:cNvSpPr txBox="1"/>
          <p:nvPr/>
        </p:nvSpPr>
        <p:spPr>
          <a:xfrm>
            <a:off x="3485242" y="5145130"/>
            <a:ext cx="139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4 godziny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D581B30-336E-9657-3D63-3270440D5711}"/>
              </a:ext>
            </a:extLst>
          </p:cNvPr>
          <p:cNvSpPr txBox="1"/>
          <p:nvPr/>
        </p:nvSpPr>
        <p:spPr>
          <a:xfrm>
            <a:off x="3485241" y="3808213"/>
            <a:ext cx="139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4 godziny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5F231F16-8813-BF63-F34B-210173F48769}"/>
              </a:ext>
            </a:extLst>
          </p:cNvPr>
          <p:cNvSpPr txBox="1"/>
          <p:nvPr/>
        </p:nvSpPr>
        <p:spPr>
          <a:xfrm>
            <a:off x="8955313" y="5145130"/>
            <a:ext cx="139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3 godziny</a:t>
            </a:r>
          </a:p>
        </p:txBody>
      </p:sp>
    </p:spTree>
    <p:extLst>
      <p:ext uri="{BB962C8B-B14F-4D97-AF65-F5344CB8AC3E}">
        <p14:creationId xmlns:p14="http://schemas.microsoft.com/office/powerpoint/2010/main" val="134881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17979DA-35FE-DDBF-A7AC-2CE428E1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684" y="7534596"/>
            <a:ext cx="3834716" cy="6950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0631388-1D22-72C7-EBDB-2DC60623A7AF}"/>
              </a:ext>
            </a:extLst>
          </p:cNvPr>
          <p:cNvSpPr txBox="1"/>
          <p:nvPr/>
        </p:nvSpPr>
        <p:spPr>
          <a:xfrm>
            <a:off x="816864" y="1072896"/>
            <a:ext cx="127284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n w="0"/>
                <a:solidFill>
                  <a:srgbClr val="EF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18"/>
                <a:ea typeface="+mj-ea"/>
                <a:cs typeface="+mj-cs"/>
              </a:rPr>
              <a:t>Najczęściej zadawane pytania przez osoby studiujące: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Z kim prowadzone są zajęcia z konkretnego przedmiotu?</a:t>
            </a:r>
          </a:p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Szczegółowe informacje znajdują się w USOSIE, przy każdej grupie mamy nazwiska Prowadzących.</a:t>
            </a:r>
          </a:p>
          <a:p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Nie zaliczyłem/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</a:rPr>
              <a:t>am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 testu, gdzie mogę uzyskać informację o jego poprawie?</a:t>
            </a:r>
          </a:p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Wysyłam maila do Koordynatora przedmiotu z zapytaniem o możliwość poprawy.</a:t>
            </a:r>
          </a:p>
          <a:p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Czy może mi pani podać oceny, które uzyskałem z przedmiotu?</a:t>
            </a:r>
          </a:p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Wysyłam maila do Koordynatora przedmiotu z zapytaniem.</a:t>
            </a:r>
          </a:p>
          <a:p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Dlaczego nie mam oceny w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</a:rPr>
              <a:t>Usosie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Wysyłam maila do koordynatora przedmiotu z zapytaniem.</a:t>
            </a:r>
          </a:p>
          <a:p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572A32-2492-4838-803C-D7A877C42A62}"/>
              </a:ext>
            </a:extLst>
          </p:cNvPr>
          <p:cNvSpPr txBox="1"/>
          <p:nvPr/>
        </p:nvSpPr>
        <p:spPr>
          <a:xfrm>
            <a:off x="8570977" y="174735"/>
            <a:ext cx="5876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18"/>
                <a:ea typeface="Calibri" panose="020F0502020204030204" pitchFamily="34" charset="0"/>
                <a:cs typeface="Arial" panose="020B0604020202020204" pitchFamily="34" charset="0"/>
              </a:rPr>
              <a:t>Kształcenie obszarowe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9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1212</Words>
  <Application>Microsoft Office PowerPoint</Application>
  <PresentationFormat>Niestandardowy</PresentationFormat>
  <Paragraphs>153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PT Sans</vt:lpstr>
      <vt:lpstr>Verdana</vt:lpstr>
      <vt:lpstr>Office Theme</vt:lpstr>
      <vt:lpstr>Prezentacja programu PowerPoint</vt:lpstr>
      <vt:lpstr>Prezentacja programu PowerPoint</vt:lpstr>
      <vt:lpstr>Prezentacja programu PowerPoint</vt:lpstr>
      <vt:lpstr>Kształcenie obszarowe – moduły planowane do realizacji w semestrze letnim 2024/2025 – studia niestacjonarne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Aleksandra Nadgórska-Socha</cp:lastModifiedBy>
  <cp:revision>106</cp:revision>
  <dcterms:created xsi:type="dcterms:W3CDTF">2024-05-26T09:17:57Z</dcterms:created>
  <dcterms:modified xsi:type="dcterms:W3CDTF">2025-01-24T17:54:23Z</dcterms:modified>
</cp:coreProperties>
</file>