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29" autoAdjust="0"/>
  </p:normalViewPr>
  <p:slideViewPr>
    <p:cSldViewPr snapToGrid="0">
      <p:cViewPr varScale="1">
        <p:scale>
          <a:sx n="65" d="100"/>
          <a:sy n="65" d="100"/>
        </p:scale>
        <p:origin x="40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FBB27-DE45-4ED8-9CED-2AAA2C8B0B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3DC3B-F2F9-4D5D-AB70-ADBB542BBB4A}">
      <dgm:prSet/>
      <dgm:spPr/>
      <dgm:t>
        <a:bodyPr/>
        <a:lstStyle/>
        <a:p>
          <a:r>
            <a:rPr lang="pl-PL" b="1"/>
            <a:t>Czym jest  partycypacja społeczna i jej narzędzia? </a:t>
          </a:r>
          <a:endParaRPr lang="en-US"/>
        </a:p>
      </dgm:t>
    </dgm:pt>
    <dgm:pt modelId="{4EB0ACD9-3D9F-4EA7-BD96-36A073AFEA4E}" type="parTrans" cxnId="{407EDE94-DCE7-48BE-A422-4B3D9185DE3B}">
      <dgm:prSet/>
      <dgm:spPr/>
      <dgm:t>
        <a:bodyPr/>
        <a:lstStyle/>
        <a:p>
          <a:endParaRPr lang="en-US"/>
        </a:p>
      </dgm:t>
    </dgm:pt>
    <dgm:pt modelId="{185C45FF-9919-4B2C-8910-F910983D90C8}" type="sibTrans" cxnId="{407EDE94-DCE7-48BE-A422-4B3D9185DE3B}">
      <dgm:prSet/>
      <dgm:spPr/>
      <dgm:t>
        <a:bodyPr/>
        <a:lstStyle/>
        <a:p>
          <a:endParaRPr lang="en-US"/>
        </a:p>
      </dgm:t>
    </dgm:pt>
    <dgm:pt modelId="{49CF4C14-008A-4C71-BB01-76896F3E124D}">
      <dgm:prSet/>
      <dgm:spPr/>
      <dgm:t>
        <a:bodyPr/>
        <a:lstStyle/>
        <a:p>
          <a:r>
            <a:rPr lang="pl-PL" b="1"/>
            <a:t>Czym jest rzecznictwo i dlaczego jest ważne? </a:t>
          </a:r>
          <a:endParaRPr lang="en-US"/>
        </a:p>
      </dgm:t>
    </dgm:pt>
    <dgm:pt modelId="{477CA978-791D-48A6-A4FE-0D50C0800114}" type="parTrans" cxnId="{407DA830-5A61-4224-A8A1-599969CE7B6A}">
      <dgm:prSet/>
      <dgm:spPr/>
      <dgm:t>
        <a:bodyPr/>
        <a:lstStyle/>
        <a:p>
          <a:endParaRPr lang="en-US"/>
        </a:p>
      </dgm:t>
    </dgm:pt>
    <dgm:pt modelId="{0BF97A2E-AFA3-4131-A08A-A723597CF53F}" type="sibTrans" cxnId="{407DA830-5A61-4224-A8A1-599969CE7B6A}">
      <dgm:prSet/>
      <dgm:spPr/>
      <dgm:t>
        <a:bodyPr/>
        <a:lstStyle/>
        <a:p>
          <a:endParaRPr lang="en-US"/>
        </a:p>
      </dgm:t>
    </dgm:pt>
    <dgm:pt modelId="{BFB214C0-297E-46B2-AF01-0D2C3FAE4D8E}">
      <dgm:prSet/>
      <dgm:spPr/>
      <dgm:t>
        <a:bodyPr/>
        <a:lstStyle/>
        <a:p>
          <a:r>
            <a:rPr lang="pl-PL" b="1"/>
            <a:t>Jak założyć organizację pozarządową? </a:t>
          </a:r>
          <a:endParaRPr lang="en-US"/>
        </a:p>
      </dgm:t>
    </dgm:pt>
    <dgm:pt modelId="{0B73FDC0-B20C-49DC-B188-79B93A8F20D3}" type="parTrans" cxnId="{9664E115-4C60-457C-A97C-7C08E5248743}">
      <dgm:prSet/>
      <dgm:spPr/>
      <dgm:t>
        <a:bodyPr/>
        <a:lstStyle/>
        <a:p>
          <a:endParaRPr lang="en-US"/>
        </a:p>
      </dgm:t>
    </dgm:pt>
    <dgm:pt modelId="{7E7BEC3A-4437-4064-8C58-E3A604FE1273}" type="sibTrans" cxnId="{9664E115-4C60-457C-A97C-7C08E5248743}">
      <dgm:prSet/>
      <dgm:spPr/>
      <dgm:t>
        <a:bodyPr/>
        <a:lstStyle/>
        <a:p>
          <a:endParaRPr lang="en-US"/>
        </a:p>
      </dgm:t>
    </dgm:pt>
    <dgm:pt modelId="{4608CB0E-10AA-4E63-91F0-76C2BD09A416}">
      <dgm:prSet/>
      <dgm:spPr/>
      <dgm:t>
        <a:bodyPr/>
        <a:lstStyle/>
        <a:p>
          <a:r>
            <a:rPr lang="pl-PL" b="1"/>
            <a:t>Czym jest działalność pożytku publicznego i wolontariat? </a:t>
          </a:r>
          <a:endParaRPr lang="en-US"/>
        </a:p>
      </dgm:t>
    </dgm:pt>
    <dgm:pt modelId="{C71FEC56-5F76-4165-BE70-BC3C49F9061F}" type="parTrans" cxnId="{4A026F1B-0136-428D-BE58-21CE3D03E052}">
      <dgm:prSet/>
      <dgm:spPr/>
      <dgm:t>
        <a:bodyPr/>
        <a:lstStyle/>
        <a:p>
          <a:endParaRPr lang="en-US"/>
        </a:p>
      </dgm:t>
    </dgm:pt>
    <dgm:pt modelId="{C93FC27D-F7D2-4253-9558-A949FD6E1295}" type="sibTrans" cxnId="{4A026F1B-0136-428D-BE58-21CE3D03E052}">
      <dgm:prSet/>
      <dgm:spPr/>
      <dgm:t>
        <a:bodyPr/>
        <a:lstStyle/>
        <a:p>
          <a:endParaRPr lang="en-US"/>
        </a:p>
      </dgm:t>
    </dgm:pt>
    <dgm:pt modelId="{8575182F-2F38-4932-9C2C-D23FD9F0A577}">
      <dgm:prSet/>
      <dgm:spPr/>
      <dgm:t>
        <a:bodyPr/>
        <a:lstStyle/>
        <a:p>
          <a:r>
            <a:rPr lang="pl-PL" b="1"/>
            <a:t>Jak pozyskiwać fundusze na działalność aktywistyczną? </a:t>
          </a:r>
          <a:endParaRPr lang="en-US"/>
        </a:p>
      </dgm:t>
    </dgm:pt>
    <dgm:pt modelId="{621EBE91-6D55-47DF-B770-16AA67381280}" type="parTrans" cxnId="{FEA39033-E5EE-433E-B22E-84FE7DE36039}">
      <dgm:prSet/>
      <dgm:spPr/>
      <dgm:t>
        <a:bodyPr/>
        <a:lstStyle/>
        <a:p>
          <a:endParaRPr lang="en-US"/>
        </a:p>
      </dgm:t>
    </dgm:pt>
    <dgm:pt modelId="{CB51596F-6B24-45C6-A86E-0B574E8F4850}" type="sibTrans" cxnId="{FEA39033-E5EE-433E-B22E-84FE7DE36039}">
      <dgm:prSet/>
      <dgm:spPr/>
      <dgm:t>
        <a:bodyPr/>
        <a:lstStyle/>
        <a:p>
          <a:endParaRPr lang="en-US"/>
        </a:p>
      </dgm:t>
    </dgm:pt>
    <dgm:pt modelId="{8AE89BCC-8C7B-431E-9C35-DDFED817B2C6}">
      <dgm:prSet/>
      <dgm:spPr/>
      <dgm:t>
        <a:bodyPr/>
        <a:lstStyle/>
        <a:p>
          <a:r>
            <a:rPr lang="pl-PL" b="1"/>
            <a:t>Jak napisać dobry projekt?</a:t>
          </a:r>
          <a:endParaRPr lang="en-US"/>
        </a:p>
      </dgm:t>
    </dgm:pt>
    <dgm:pt modelId="{5976F15A-6647-4BFA-BE53-B75746256E92}" type="parTrans" cxnId="{65DFF0E6-4BC5-4B94-8ED0-3C6FEA8E892D}">
      <dgm:prSet/>
      <dgm:spPr/>
      <dgm:t>
        <a:bodyPr/>
        <a:lstStyle/>
        <a:p>
          <a:endParaRPr lang="en-US"/>
        </a:p>
      </dgm:t>
    </dgm:pt>
    <dgm:pt modelId="{6F2AE9D7-DB02-42BD-9B7B-4BE4DD162487}" type="sibTrans" cxnId="{65DFF0E6-4BC5-4B94-8ED0-3C6FEA8E892D}">
      <dgm:prSet/>
      <dgm:spPr/>
      <dgm:t>
        <a:bodyPr/>
        <a:lstStyle/>
        <a:p>
          <a:endParaRPr lang="en-US"/>
        </a:p>
      </dgm:t>
    </dgm:pt>
    <dgm:pt modelId="{1C26D2D3-9A9F-4194-9778-4F671804333E}" type="pres">
      <dgm:prSet presAssocID="{7D1FBB27-DE45-4ED8-9CED-2AAA2C8B0B32}" presName="linear" presStyleCnt="0">
        <dgm:presLayoutVars>
          <dgm:animLvl val="lvl"/>
          <dgm:resizeHandles val="exact"/>
        </dgm:presLayoutVars>
      </dgm:prSet>
      <dgm:spPr/>
    </dgm:pt>
    <dgm:pt modelId="{F007C361-175E-4644-87DE-ABA811A62504}" type="pres">
      <dgm:prSet presAssocID="{BC43DC3B-F2F9-4D5D-AB70-ADBB542BBB4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1266854-391F-4958-B369-2C08A327D2BC}" type="pres">
      <dgm:prSet presAssocID="{185C45FF-9919-4B2C-8910-F910983D90C8}" presName="spacer" presStyleCnt="0"/>
      <dgm:spPr/>
    </dgm:pt>
    <dgm:pt modelId="{631AA664-4D60-4B86-984A-229300847BAF}" type="pres">
      <dgm:prSet presAssocID="{49CF4C14-008A-4C71-BB01-76896F3E124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BB06541-692B-4A6E-A030-0BBD921C2419}" type="pres">
      <dgm:prSet presAssocID="{0BF97A2E-AFA3-4131-A08A-A723597CF53F}" presName="spacer" presStyleCnt="0"/>
      <dgm:spPr/>
    </dgm:pt>
    <dgm:pt modelId="{6B69FAB0-C5FD-491A-AC5C-762B396CA1DD}" type="pres">
      <dgm:prSet presAssocID="{BFB214C0-297E-46B2-AF01-0D2C3FAE4D8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06BC588-1566-416D-AF87-DB240BC7076E}" type="pres">
      <dgm:prSet presAssocID="{7E7BEC3A-4437-4064-8C58-E3A604FE1273}" presName="spacer" presStyleCnt="0"/>
      <dgm:spPr/>
    </dgm:pt>
    <dgm:pt modelId="{6001917D-C2BC-46F3-99C8-6B3C0EDE0A5C}" type="pres">
      <dgm:prSet presAssocID="{4608CB0E-10AA-4E63-91F0-76C2BD09A41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67C5AB6-576C-49FB-9AB8-24D5EC86B12B}" type="pres">
      <dgm:prSet presAssocID="{C93FC27D-F7D2-4253-9558-A949FD6E1295}" presName="spacer" presStyleCnt="0"/>
      <dgm:spPr/>
    </dgm:pt>
    <dgm:pt modelId="{FB6C9C9E-53AC-40CD-AFB0-9ECE367A0459}" type="pres">
      <dgm:prSet presAssocID="{8575182F-2F38-4932-9C2C-D23FD9F0A57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DA24F55-38DB-4C5E-AB5D-BE8480652106}" type="pres">
      <dgm:prSet presAssocID="{CB51596F-6B24-45C6-A86E-0B574E8F4850}" presName="spacer" presStyleCnt="0"/>
      <dgm:spPr/>
    </dgm:pt>
    <dgm:pt modelId="{1119FCD4-2684-4B3B-B1FA-4A4907629C46}" type="pres">
      <dgm:prSet presAssocID="{8AE89BCC-8C7B-431E-9C35-DDFED817B2C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664E115-4C60-457C-A97C-7C08E5248743}" srcId="{7D1FBB27-DE45-4ED8-9CED-2AAA2C8B0B32}" destId="{BFB214C0-297E-46B2-AF01-0D2C3FAE4D8E}" srcOrd="2" destOrd="0" parTransId="{0B73FDC0-B20C-49DC-B188-79B93A8F20D3}" sibTransId="{7E7BEC3A-4437-4064-8C58-E3A604FE1273}"/>
    <dgm:cxn modelId="{E8497318-977C-480D-AAE2-CA88F2E5A816}" type="presOf" srcId="{7D1FBB27-DE45-4ED8-9CED-2AAA2C8B0B32}" destId="{1C26D2D3-9A9F-4194-9778-4F671804333E}" srcOrd="0" destOrd="0" presId="urn:microsoft.com/office/officeart/2005/8/layout/vList2"/>
    <dgm:cxn modelId="{4A026F1B-0136-428D-BE58-21CE3D03E052}" srcId="{7D1FBB27-DE45-4ED8-9CED-2AAA2C8B0B32}" destId="{4608CB0E-10AA-4E63-91F0-76C2BD09A416}" srcOrd="3" destOrd="0" parTransId="{C71FEC56-5F76-4165-BE70-BC3C49F9061F}" sibTransId="{C93FC27D-F7D2-4253-9558-A949FD6E1295}"/>
    <dgm:cxn modelId="{58A01E21-D92A-48B2-90C1-A7C89248269C}" type="presOf" srcId="{4608CB0E-10AA-4E63-91F0-76C2BD09A416}" destId="{6001917D-C2BC-46F3-99C8-6B3C0EDE0A5C}" srcOrd="0" destOrd="0" presId="urn:microsoft.com/office/officeart/2005/8/layout/vList2"/>
    <dgm:cxn modelId="{407DA830-5A61-4224-A8A1-599969CE7B6A}" srcId="{7D1FBB27-DE45-4ED8-9CED-2AAA2C8B0B32}" destId="{49CF4C14-008A-4C71-BB01-76896F3E124D}" srcOrd="1" destOrd="0" parTransId="{477CA978-791D-48A6-A4FE-0D50C0800114}" sibTransId="{0BF97A2E-AFA3-4131-A08A-A723597CF53F}"/>
    <dgm:cxn modelId="{FEA39033-E5EE-433E-B22E-84FE7DE36039}" srcId="{7D1FBB27-DE45-4ED8-9CED-2AAA2C8B0B32}" destId="{8575182F-2F38-4932-9C2C-D23FD9F0A577}" srcOrd="4" destOrd="0" parTransId="{621EBE91-6D55-47DF-B770-16AA67381280}" sibTransId="{CB51596F-6B24-45C6-A86E-0B574E8F4850}"/>
    <dgm:cxn modelId="{C14A4935-1AC2-4F8A-B68F-0262855FEA49}" type="presOf" srcId="{8AE89BCC-8C7B-431E-9C35-DDFED817B2C6}" destId="{1119FCD4-2684-4B3B-B1FA-4A4907629C46}" srcOrd="0" destOrd="0" presId="urn:microsoft.com/office/officeart/2005/8/layout/vList2"/>
    <dgm:cxn modelId="{A64DE640-1894-45EF-997F-F7C352571AE9}" type="presOf" srcId="{BC43DC3B-F2F9-4D5D-AB70-ADBB542BBB4A}" destId="{F007C361-175E-4644-87DE-ABA811A62504}" srcOrd="0" destOrd="0" presId="urn:microsoft.com/office/officeart/2005/8/layout/vList2"/>
    <dgm:cxn modelId="{BBBAA767-3B5A-4BA6-B32F-C86035089338}" type="presOf" srcId="{49CF4C14-008A-4C71-BB01-76896F3E124D}" destId="{631AA664-4D60-4B86-984A-229300847BAF}" srcOrd="0" destOrd="0" presId="urn:microsoft.com/office/officeart/2005/8/layout/vList2"/>
    <dgm:cxn modelId="{407EDE94-DCE7-48BE-A422-4B3D9185DE3B}" srcId="{7D1FBB27-DE45-4ED8-9CED-2AAA2C8B0B32}" destId="{BC43DC3B-F2F9-4D5D-AB70-ADBB542BBB4A}" srcOrd="0" destOrd="0" parTransId="{4EB0ACD9-3D9F-4EA7-BD96-36A073AFEA4E}" sibTransId="{185C45FF-9919-4B2C-8910-F910983D90C8}"/>
    <dgm:cxn modelId="{C726A8BE-29FC-4020-B735-36E6DCCC94A9}" type="presOf" srcId="{BFB214C0-297E-46B2-AF01-0D2C3FAE4D8E}" destId="{6B69FAB0-C5FD-491A-AC5C-762B396CA1DD}" srcOrd="0" destOrd="0" presId="urn:microsoft.com/office/officeart/2005/8/layout/vList2"/>
    <dgm:cxn modelId="{CC204AD0-8E50-429E-8A23-ACCF1036081D}" type="presOf" srcId="{8575182F-2F38-4932-9C2C-D23FD9F0A577}" destId="{FB6C9C9E-53AC-40CD-AFB0-9ECE367A0459}" srcOrd="0" destOrd="0" presId="urn:microsoft.com/office/officeart/2005/8/layout/vList2"/>
    <dgm:cxn modelId="{65DFF0E6-4BC5-4B94-8ED0-3C6FEA8E892D}" srcId="{7D1FBB27-DE45-4ED8-9CED-2AAA2C8B0B32}" destId="{8AE89BCC-8C7B-431E-9C35-DDFED817B2C6}" srcOrd="5" destOrd="0" parTransId="{5976F15A-6647-4BFA-BE53-B75746256E92}" sibTransId="{6F2AE9D7-DB02-42BD-9B7B-4BE4DD162487}"/>
    <dgm:cxn modelId="{B3AF2E3D-8502-4E81-AC62-4822FE214E13}" type="presParOf" srcId="{1C26D2D3-9A9F-4194-9778-4F671804333E}" destId="{F007C361-175E-4644-87DE-ABA811A62504}" srcOrd="0" destOrd="0" presId="urn:microsoft.com/office/officeart/2005/8/layout/vList2"/>
    <dgm:cxn modelId="{0963D467-9EBF-4049-8FB2-0B05D808EED5}" type="presParOf" srcId="{1C26D2D3-9A9F-4194-9778-4F671804333E}" destId="{E1266854-391F-4958-B369-2C08A327D2BC}" srcOrd="1" destOrd="0" presId="urn:microsoft.com/office/officeart/2005/8/layout/vList2"/>
    <dgm:cxn modelId="{87361688-44E9-49DE-B3EB-502F0842598E}" type="presParOf" srcId="{1C26D2D3-9A9F-4194-9778-4F671804333E}" destId="{631AA664-4D60-4B86-984A-229300847BAF}" srcOrd="2" destOrd="0" presId="urn:microsoft.com/office/officeart/2005/8/layout/vList2"/>
    <dgm:cxn modelId="{976D5A5E-E1DE-4AF2-9270-E58398EC93F9}" type="presParOf" srcId="{1C26D2D3-9A9F-4194-9778-4F671804333E}" destId="{1BB06541-692B-4A6E-A030-0BBD921C2419}" srcOrd="3" destOrd="0" presId="urn:microsoft.com/office/officeart/2005/8/layout/vList2"/>
    <dgm:cxn modelId="{B28615F3-8BD8-4613-86AB-80ECD8224B44}" type="presParOf" srcId="{1C26D2D3-9A9F-4194-9778-4F671804333E}" destId="{6B69FAB0-C5FD-491A-AC5C-762B396CA1DD}" srcOrd="4" destOrd="0" presId="urn:microsoft.com/office/officeart/2005/8/layout/vList2"/>
    <dgm:cxn modelId="{654E6E63-3559-4977-83C3-C8C8479F4C4E}" type="presParOf" srcId="{1C26D2D3-9A9F-4194-9778-4F671804333E}" destId="{406BC588-1566-416D-AF87-DB240BC7076E}" srcOrd="5" destOrd="0" presId="urn:microsoft.com/office/officeart/2005/8/layout/vList2"/>
    <dgm:cxn modelId="{3F12D17F-D2BD-4A11-8862-AC436C23FE3B}" type="presParOf" srcId="{1C26D2D3-9A9F-4194-9778-4F671804333E}" destId="{6001917D-C2BC-46F3-99C8-6B3C0EDE0A5C}" srcOrd="6" destOrd="0" presId="urn:microsoft.com/office/officeart/2005/8/layout/vList2"/>
    <dgm:cxn modelId="{54A465B9-57CE-4967-B79F-1371871D93AB}" type="presParOf" srcId="{1C26D2D3-9A9F-4194-9778-4F671804333E}" destId="{267C5AB6-576C-49FB-9AB8-24D5EC86B12B}" srcOrd="7" destOrd="0" presId="urn:microsoft.com/office/officeart/2005/8/layout/vList2"/>
    <dgm:cxn modelId="{5CDB7DF9-ABDF-46F1-9566-B77B80B0AF27}" type="presParOf" srcId="{1C26D2D3-9A9F-4194-9778-4F671804333E}" destId="{FB6C9C9E-53AC-40CD-AFB0-9ECE367A0459}" srcOrd="8" destOrd="0" presId="urn:microsoft.com/office/officeart/2005/8/layout/vList2"/>
    <dgm:cxn modelId="{B3E0EDA4-84BE-42EE-A9FD-153062F65987}" type="presParOf" srcId="{1C26D2D3-9A9F-4194-9778-4F671804333E}" destId="{ADA24F55-38DB-4C5E-AB5D-BE8480652106}" srcOrd="9" destOrd="0" presId="urn:microsoft.com/office/officeart/2005/8/layout/vList2"/>
    <dgm:cxn modelId="{0963DF01-7498-4769-9AA8-939981A108BB}" type="presParOf" srcId="{1C26D2D3-9A9F-4194-9778-4F671804333E}" destId="{1119FCD4-2684-4B3B-B1FA-4A4907629C4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7C361-175E-4644-87DE-ABA811A62504}">
      <dsp:nvSpPr>
        <dsp:cNvPr id="0" name=""/>
        <dsp:cNvSpPr/>
      </dsp:nvSpPr>
      <dsp:spPr>
        <a:xfrm>
          <a:off x="0" y="104923"/>
          <a:ext cx="449884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Czym jest  partycypacja społeczna i jej narzędzia? </a:t>
          </a:r>
          <a:endParaRPr lang="en-US" sz="1500" kern="1200"/>
        </a:p>
      </dsp:txBody>
      <dsp:txXfrm>
        <a:off x="29128" y="134051"/>
        <a:ext cx="4440592" cy="538444"/>
      </dsp:txXfrm>
    </dsp:sp>
    <dsp:sp modelId="{631AA664-4D60-4B86-984A-229300847BAF}">
      <dsp:nvSpPr>
        <dsp:cNvPr id="0" name=""/>
        <dsp:cNvSpPr/>
      </dsp:nvSpPr>
      <dsp:spPr>
        <a:xfrm>
          <a:off x="0" y="744823"/>
          <a:ext cx="449884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Czym jest rzecznictwo i dlaczego jest ważne? </a:t>
          </a:r>
          <a:endParaRPr lang="en-US" sz="1500" kern="1200"/>
        </a:p>
      </dsp:txBody>
      <dsp:txXfrm>
        <a:off x="29128" y="773951"/>
        <a:ext cx="4440592" cy="538444"/>
      </dsp:txXfrm>
    </dsp:sp>
    <dsp:sp modelId="{6B69FAB0-C5FD-491A-AC5C-762B396CA1DD}">
      <dsp:nvSpPr>
        <dsp:cNvPr id="0" name=""/>
        <dsp:cNvSpPr/>
      </dsp:nvSpPr>
      <dsp:spPr>
        <a:xfrm>
          <a:off x="0" y="1384723"/>
          <a:ext cx="449884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Jak założyć organizację pozarządową? </a:t>
          </a:r>
          <a:endParaRPr lang="en-US" sz="1500" kern="1200"/>
        </a:p>
      </dsp:txBody>
      <dsp:txXfrm>
        <a:off x="29128" y="1413851"/>
        <a:ext cx="4440592" cy="538444"/>
      </dsp:txXfrm>
    </dsp:sp>
    <dsp:sp modelId="{6001917D-C2BC-46F3-99C8-6B3C0EDE0A5C}">
      <dsp:nvSpPr>
        <dsp:cNvPr id="0" name=""/>
        <dsp:cNvSpPr/>
      </dsp:nvSpPr>
      <dsp:spPr>
        <a:xfrm>
          <a:off x="0" y="2024623"/>
          <a:ext cx="449884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Czym jest działalność pożytku publicznego i wolontariat? </a:t>
          </a:r>
          <a:endParaRPr lang="en-US" sz="1500" kern="1200"/>
        </a:p>
      </dsp:txBody>
      <dsp:txXfrm>
        <a:off x="29128" y="2053751"/>
        <a:ext cx="4440592" cy="538444"/>
      </dsp:txXfrm>
    </dsp:sp>
    <dsp:sp modelId="{FB6C9C9E-53AC-40CD-AFB0-9ECE367A0459}">
      <dsp:nvSpPr>
        <dsp:cNvPr id="0" name=""/>
        <dsp:cNvSpPr/>
      </dsp:nvSpPr>
      <dsp:spPr>
        <a:xfrm>
          <a:off x="0" y="2664523"/>
          <a:ext cx="449884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Jak pozyskiwać fundusze na działalność aktywistyczną? </a:t>
          </a:r>
          <a:endParaRPr lang="en-US" sz="1500" kern="1200"/>
        </a:p>
      </dsp:txBody>
      <dsp:txXfrm>
        <a:off x="29128" y="2693651"/>
        <a:ext cx="4440592" cy="538444"/>
      </dsp:txXfrm>
    </dsp:sp>
    <dsp:sp modelId="{1119FCD4-2684-4B3B-B1FA-4A4907629C46}">
      <dsp:nvSpPr>
        <dsp:cNvPr id="0" name=""/>
        <dsp:cNvSpPr/>
      </dsp:nvSpPr>
      <dsp:spPr>
        <a:xfrm>
          <a:off x="0" y="3304423"/>
          <a:ext cx="4498848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Jak napisać dobry projekt?</a:t>
          </a:r>
          <a:endParaRPr lang="en-US" sz="1500" kern="1200"/>
        </a:p>
      </dsp:txBody>
      <dsp:txXfrm>
        <a:off x="29128" y="3333551"/>
        <a:ext cx="4440592" cy="538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3C37D-1F91-4799-823A-1A28EE9DE498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617FD-765A-428D-96A5-09B9857BE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78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617FD-765A-428D-96A5-09B9857BE49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868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62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135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203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559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847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863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4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420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6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45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38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8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diagramData" Target="../diagrams/data1.xml"/><Relationship Id="rId5" Type="http://schemas.openxmlformats.org/officeDocument/2006/relationships/image" Target="../media/image9.png"/><Relationship Id="rId15" Type="http://schemas.microsoft.com/office/2007/relationships/diagramDrawing" Target="../diagrams/drawing1.xm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akty-prawne/akty-korporacyjne/statut-uniwersytetu-slaskiego-28753766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72FA29D-FA79-EE8F-9E48-9A7A3E8C3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5557608" cy="1978346"/>
          </a:xfrm>
        </p:spPr>
        <p:txBody>
          <a:bodyPr>
            <a:normAutofit/>
          </a:bodyPr>
          <a:lstStyle/>
          <a:p>
            <a:r>
              <a:rPr lang="pl-PL" dirty="0"/>
              <a:t>Partycypacja społeczna </a:t>
            </a:r>
            <a:br>
              <a:rPr lang="pl-PL" dirty="0"/>
            </a:br>
            <a:r>
              <a:rPr lang="pl-PL" dirty="0"/>
              <a:t>w praktyce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5FBD49-C997-D04B-CDDB-5DDF40C81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2688814" cy="1747837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12D38E0-8C12-F0FA-E327-258BB3B0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696" y="554247"/>
            <a:ext cx="3795240" cy="2678993"/>
          </a:xfrm>
          <a:prstGeom prst="rect">
            <a:avLst/>
          </a:prstGeom>
        </p:spPr>
      </p:pic>
      <p:grpSp>
        <p:nvGrpSpPr>
          <p:cNvPr id="39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0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 descr="Kolorowe ołówki wewnątrz uchwytu ołówka umieszczonego na wierzchu stołu drewnianego">
            <a:extLst>
              <a:ext uri="{FF2B5EF4-FFF2-40B4-BE49-F238E27FC236}">
                <a16:creationId xmlns:a16="http://schemas.microsoft.com/office/drawing/2014/main" id="{20427EAD-9441-31F9-EDF1-920294F218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28" r="191" b="-1"/>
          <a:stretch/>
        </p:blipFill>
        <p:spPr>
          <a:xfrm>
            <a:off x="8060990" y="3553805"/>
            <a:ext cx="2214652" cy="2678993"/>
          </a:xfrm>
          <a:prstGeom prst="rect">
            <a:avLst/>
          </a:pr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Obraz 7">
            <a:extLst>
              <a:ext uri="{FF2B5EF4-FFF2-40B4-BE49-F238E27FC236}">
                <a16:creationId xmlns:a16="http://schemas.microsoft.com/office/drawing/2014/main" id="{B691557A-3423-A337-ACDF-B8CDCB6D5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52" y="3296706"/>
            <a:ext cx="2715004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4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4C2F63-195A-B5A0-86E4-8876A938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 kogo?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074129-6FC8-0C38-922A-91565F7A7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1800" b="1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Dla osób studiujących, które mają doświadczenie w działalności aktywistycznej </a:t>
            </a:r>
            <a:endParaRPr lang="pl-PL" sz="1800" b="1" kern="100" dirty="0">
              <a:latin typeface="Tahom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C528D89-1A2E-1740-B1F9-565F5B4EEF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2000" b="1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Dla osób studiujących bez doświadczenia aktywistycznego</a:t>
            </a:r>
            <a:r>
              <a:rPr lang="pl-PL" sz="2000" b="1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chętnych, by takie doświadczenie zdobyć</a:t>
            </a:r>
            <a:endParaRPr lang="pl-P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5B9A24A-1A78-7D3B-0628-1CA7DC3F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3787974"/>
            <a:ext cx="4645152" cy="191479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2D789E7-428C-DCB2-2CF6-9891D5CA3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712" y="3787974"/>
            <a:ext cx="3153215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D14942-C5A9-BBC7-F84E-03D94BDB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107587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dirty="0"/>
              <a:t>O</a:t>
            </a:r>
            <a:r>
              <a:rPr lang="en-US" dirty="0" err="1"/>
              <a:t>ferujemy</a:t>
            </a:r>
            <a:r>
              <a:rPr lang="pl-PL" dirty="0"/>
              <a:t> wiedzę o tym</a:t>
            </a:r>
            <a:endParaRPr lang="en-US" dirty="0"/>
          </a:p>
        </p:txBody>
      </p:sp>
      <p:pic>
        <p:nvPicPr>
          <p:cNvPr id="91" name="Symbol zastępczy zawartości 90">
            <a:extLst>
              <a:ext uri="{FF2B5EF4-FFF2-40B4-BE49-F238E27FC236}">
                <a16:creationId xmlns:a16="http://schemas.microsoft.com/office/drawing/2014/main" id="{2E9ADBEB-4036-4EBE-38A7-FE29D9E838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333" b="4333"/>
          <a:stretch/>
        </p:blipFill>
        <p:spPr>
          <a:xfrm>
            <a:off x="5748505" y="3993291"/>
            <a:ext cx="1756870" cy="1579740"/>
          </a:xfrm>
        </p:spPr>
      </p:pic>
      <p:sp>
        <p:nvSpPr>
          <p:cNvPr id="27" name="Symbol zastępczy tekstu 26">
            <a:extLst>
              <a:ext uri="{FF2B5EF4-FFF2-40B4-BE49-F238E27FC236}">
                <a16:creationId xmlns:a16="http://schemas.microsoft.com/office/drawing/2014/main" id="{2A048CE6-848D-5C87-F5D7-647BEAAB22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23138" y="1433513"/>
            <a:ext cx="4868862" cy="45719"/>
          </a:xfrm>
        </p:spPr>
        <p:txBody>
          <a:bodyPr>
            <a:normAutofit fontScale="25000" lnSpcReduction="20000"/>
          </a:bodyPr>
          <a:lstStyle/>
          <a:p>
            <a:endParaRPr lang="pl-PL" b="1" dirty="0"/>
          </a:p>
        </p:txBody>
      </p:sp>
      <p:pic>
        <p:nvPicPr>
          <p:cNvPr id="47" name="Symbol zastępczy zawartości 46">
            <a:extLst>
              <a:ext uri="{FF2B5EF4-FFF2-40B4-BE49-F238E27FC236}">
                <a16:creationId xmlns:a16="http://schemas.microsoft.com/office/drawing/2014/main" id="{E81EC66B-0C2A-9FBD-7F00-1F3076DC2F35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7923374" y="2220913"/>
            <a:ext cx="1219200" cy="1208087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2E0A8FD-9F43-934F-E96F-6E2561549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261" y="385296"/>
            <a:ext cx="2142284" cy="140541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AB61678-4F7A-D0F1-4D32-52077A294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692" y="363352"/>
            <a:ext cx="2129721" cy="1449304"/>
          </a:xfrm>
          <a:prstGeom prst="rect">
            <a:avLst/>
          </a:prstGeom>
        </p:spPr>
      </p:pic>
      <p:pic>
        <p:nvPicPr>
          <p:cNvPr id="89" name="Obraz 88">
            <a:extLst>
              <a:ext uri="{FF2B5EF4-FFF2-40B4-BE49-F238E27FC236}">
                <a16:creationId xmlns:a16="http://schemas.microsoft.com/office/drawing/2014/main" id="{F755C50B-EE49-4C1C-9B17-2A1A98760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117" y="1985832"/>
            <a:ext cx="1756870" cy="1785593"/>
          </a:xfrm>
          <a:prstGeom prst="rect">
            <a:avLst/>
          </a:prstGeom>
        </p:spPr>
      </p:pic>
      <p:pic>
        <p:nvPicPr>
          <p:cNvPr id="94" name="Obraz 93">
            <a:extLst>
              <a:ext uri="{FF2B5EF4-FFF2-40B4-BE49-F238E27FC236}">
                <a16:creationId xmlns:a16="http://schemas.microsoft.com/office/drawing/2014/main" id="{CA14CE14-B7CE-E885-2222-AADF1D1F6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3730" y="3638894"/>
            <a:ext cx="1666906" cy="1785593"/>
          </a:xfrm>
          <a:prstGeom prst="rect">
            <a:avLst/>
          </a:prstGeom>
        </p:spPr>
      </p:pic>
      <p:pic>
        <p:nvPicPr>
          <p:cNvPr id="105" name="Obraz 104">
            <a:extLst>
              <a:ext uri="{FF2B5EF4-FFF2-40B4-BE49-F238E27FC236}">
                <a16:creationId xmlns:a16="http://schemas.microsoft.com/office/drawing/2014/main" id="{41B6D980-B4FC-81C4-75AF-5BF4BFA413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6310" y="3921724"/>
            <a:ext cx="2192556" cy="1502763"/>
          </a:xfrm>
          <a:prstGeom prst="rect">
            <a:avLst/>
          </a:prstGeom>
        </p:spPr>
      </p:pic>
      <p:pic>
        <p:nvPicPr>
          <p:cNvPr id="115" name="Obraz 114">
            <a:extLst>
              <a:ext uri="{FF2B5EF4-FFF2-40B4-BE49-F238E27FC236}">
                <a16:creationId xmlns:a16="http://schemas.microsoft.com/office/drawing/2014/main" id="{50437D4F-BC65-7152-4414-B249ECFE30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8545" y="348751"/>
            <a:ext cx="1740609" cy="1514189"/>
          </a:xfrm>
          <a:prstGeom prst="rect">
            <a:avLst/>
          </a:prstGeom>
        </p:spPr>
      </p:pic>
      <p:pic>
        <p:nvPicPr>
          <p:cNvPr id="125" name="Obraz 124">
            <a:extLst>
              <a:ext uri="{FF2B5EF4-FFF2-40B4-BE49-F238E27FC236}">
                <a16:creationId xmlns:a16="http://schemas.microsoft.com/office/drawing/2014/main" id="{AE52AC25-F351-CC5D-1E21-0D4AD1683F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1843" y="1952734"/>
            <a:ext cx="2638793" cy="1686160"/>
          </a:xfrm>
          <a:prstGeom prst="rect">
            <a:avLst/>
          </a:prstGeom>
        </p:spPr>
      </p:pic>
      <p:graphicFrame>
        <p:nvGraphicFramePr>
          <p:cNvPr id="129" name="Symbol zastępczy tekstu 15">
            <a:extLst>
              <a:ext uri="{FF2B5EF4-FFF2-40B4-BE49-F238E27FC236}">
                <a16:creationId xmlns:a16="http://schemas.microsoft.com/office/drawing/2014/main" id="{F2F0811C-F89A-10DE-0077-661A1FE13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589558"/>
              </p:ext>
            </p:extLst>
          </p:nvPr>
        </p:nvGraphicFramePr>
        <p:xfrm>
          <a:off x="530352" y="1862940"/>
          <a:ext cx="4498848" cy="400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98370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28DA54-71E2-5AD3-420F-052FF29A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Wiedzę tę poznacie dzięki podcastom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3E60444-8E78-75B7-E749-BE2B434AE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8" y="2274276"/>
            <a:ext cx="1626686" cy="157089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D3B8801-2EBE-590A-CA57-859BC8159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869" y="2274276"/>
            <a:ext cx="1438476" cy="157089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1ED063-B109-4989-AC06-8436D0641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676" y="2274277"/>
            <a:ext cx="1613820" cy="15708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29E6E32-B037-251F-7471-0EFCFA9A7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961" y="2274277"/>
            <a:ext cx="1438477" cy="166467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096A935-0CB6-DC41-9022-6769EC948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369" y="2321168"/>
            <a:ext cx="1282643" cy="157089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B2E2B3C-23C9-AAD6-D7F5-CD52A34C4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0943" y="2321168"/>
            <a:ext cx="1362265" cy="1638529"/>
          </a:xfrm>
          <a:prstGeom prst="rect">
            <a:avLst/>
          </a:prstGeom>
        </p:spPr>
      </p:pic>
      <p:sp>
        <p:nvSpPr>
          <p:cNvPr id="15" name="Zwój: pionowy 14">
            <a:extLst>
              <a:ext uri="{FF2B5EF4-FFF2-40B4-BE49-F238E27FC236}">
                <a16:creationId xmlns:a16="http://schemas.microsoft.com/office/drawing/2014/main" id="{38A744E9-6BA4-7A0D-77E6-437834EE59F3}"/>
              </a:ext>
            </a:extLst>
          </p:cNvPr>
          <p:cNvSpPr/>
          <p:nvPr/>
        </p:nvSpPr>
        <p:spPr>
          <a:xfrm>
            <a:off x="398585" y="4149968"/>
            <a:ext cx="1753819" cy="171156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Dr Katarzyny </a:t>
            </a:r>
            <a:r>
              <a:rPr lang="pl-PL" sz="1600" dirty="0"/>
              <a:t>Sujkowskiej,</a:t>
            </a:r>
          </a:p>
          <a:p>
            <a:pPr algn="ctr"/>
            <a:r>
              <a:rPr lang="pl-PL" dirty="0"/>
              <a:t>Prof. UŚ</a:t>
            </a:r>
          </a:p>
        </p:txBody>
      </p:sp>
      <p:sp>
        <p:nvSpPr>
          <p:cNvPr id="16" name="Zwój: pionowy 15">
            <a:extLst>
              <a:ext uri="{FF2B5EF4-FFF2-40B4-BE49-F238E27FC236}">
                <a16:creationId xmlns:a16="http://schemas.microsoft.com/office/drawing/2014/main" id="{0B0F8051-F851-BD99-B974-F31AA973511C}"/>
              </a:ext>
            </a:extLst>
          </p:cNvPr>
          <p:cNvSpPr/>
          <p:nvPr/>
        </p:nvSpPr>
        <p:spPr>
          <a:xfrm>
            <a:off x="2281869" y="4149967"/>
            <a:ext cx="1438476" cy="171156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Dr Marty Margiel</a:t>
            </a:r>
          </a:p>
        </p:txBody>
      </p:sp>
      <p:sp>
        <p:nvSpPr>
          <p:cNvPr id="17" name="Zwój: pionowy 16">
            <a:extLst>
              <a:ext uri="{FF2B5EF4-FFF2-40B4-BE49-F238E27FC236}">
                <a16:creationId xmlns:a16="http://schemas.microsoft.com/office/drawing/2014/main" id="{CCC9E269-37A1-CC2A-C841-197A1B46F10B}"/>
              </a:ext>
            </a:extLst>
          </p:cNvPr>
          <p:cNvSpPr/>
          <p:nvPr/>
        </p:nvSpPr>
        <p:spPr>
          <a:xfrm>
            <a:off x="3849810" y="4179276"/>
            <a:ext cx="1714686" cy="168225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Dr hab. Joanny </a:t>
            </a:r>
            <a:r>
              <a:rPr lang="pl-PL" sz="1500" dirty="0" err="1"/>
              <a:t>Wowrzeczki</a:t>
            </a:r>
            <a:endParaRPr lang="pl-PL" sz="1500" dirty="0"/>
          </a:p>
          <a:p>
            <a:pPr algn="ctr"/>
            <a:r>
              <a:rPr lang="pl-PL" dirty="0"/>
              <a:t> prof. UŚ</a:t>
            </a:r>
          </a:p>
        </p:txBody>
      </p:sp>
      <p:sp>
        <p:nvSpPr>
          <p:cNvPr id="18" name="Zwój: pionowy 17">
            <a:extLst>
              <a:ext uri="{FF2B5EF4-FFF2-40B4-BE49-F238E27FC236}">
                <a16:creationId xmlns:a16="http://schemas.microsoft.com/office/drawing/2014/main" id="{073C6957-5DF2-4BF7-114B-9A2EEC2CC3BE}"/>
              </a:ext>
            </a:extLst>
          </p:cNvPr>
          <p:cNvSpPr/>
          <p:nvPr/>
        </p:nvSpPr>
        <p:spPr>
          <a:xfrm>
            <a:off x="5693961" y="4179276"/>
            <a:ext cx="1646326" cy="171156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Dr hab. </a:t>
            </a:r>
            <a:r>
              <a:rPr lang="pl-PL" sz="1600" dirty="0"/>
              <a:t>Agnieszki</a:t>
            </a:r>
            <a:r>
              <a:rPr lang="pl-PL" dirty="0"/>
              <a:t> </a:t>
            </a:r>
            <a:r>
              <a:rPr lang="pl-PL" dirty="0" err="1"/>
              <a:t>Bielskiej-Brodziak</a:t>
            </a:r>
            <a:r>
              <a:rPr lang="pl-PL" dirty="0"/>
              <a:t>, prof. UŚ</a:t>
            </a:r>
          </a:p>
        </p:txBody>
      </p:sp>
      <p:sp>
        <p:nvSpPr>
          <p:cNvPr id="19" name="Zwój: pionowy 18">
            <a:extLst>
              <a:ext uri="{FF2B5EF4-FFF2-40B4-BE49-F238E27FC236}">
                <a16:creationId xmlns:a16="http://schemas.microsoft.com/office/drawing/2014/main" id="{B8823153-705F-41D1-2838-AEFED7F8B778}"/>
              </a:ext>
            </a:extLst>
          </p:cNvPr>
          <p:cNvSpPr/>
          <p:nvPr/>
        </p:nvSpPr>
        <p:spPr>
          <a:xfrm>
            <a:off x="7340287" y="4179276"/>
            <a:ext cx="1646326" cy="168225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Dr</a:t>
            </a:r>
          </a:p>
          <a:p>
            <a:pPr algn="ctr"/>
            <a:r>
              <a:rPr lang="pl-PL" sz="1600" dirty="0"/>
              <a:t>Tomasza Słupika</a:t>
            </a:r>
          </a:p>
        </p:txBody>
      </p:sp>
      <p:sp>
        <p:nvSpPr>
          <p:cNvPr id="20" name="Zwój: pionowy 19">
            <a:extLst>
              <a:ext uri="{FF2B5EF4-FFF2-40B4-BE49-F238E27FC236}">
                <a16:creationId xmlns:a16="http://schemas.microsoft.com/office/drawing/2014/main" id="{98C18BA1-9A79-5374-26B1-73F92522FF5E}"/>
              </a:ext>
            </a:extLst>
          </p:cNvPr>
          <p:cNvSpPr/>
          <p:nvPr/>
        </p:nvSpPr>
        <p:spPr>
          <a:xfrm>
            <a:off x="9100944" y="4223007"/>
            <a:ext cx="1502330" cy="1638528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Dr Jolanty Klimczak</a:t>
            </a:r>
          </a:p>
        </p:txBody>
      </p:sp>
    </p:spTree>
    <p:extLst>
      <p:ext uri="{BB962C8B-B14F-4D97-AF65-F5344CB8AC3E}">
        <p14:creationId xmlns:p14="http://schemas.microsoft.com/office/powerpoint/2010/main" val="80170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E64F2C-B54A-F393-A3D2-4FACBBFB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082AEA-808C-AC2A-FD42-9E361E61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5460267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</a:pPr>
            <a:r>
              <a:rPr lang="pl-PL" sz="1800" b="1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raporcie samooceny:</a:t>
            </a:r>
          </a:p>
          <a:p>
            <a:pPr lvl="0" algn="just">
              <a:lnSpc>
                <a:spcPct val="107000"/>
              </a:lnSpc>
            </a:pPr>
            <a:r>
              <a:rPr lang="pl-PL" sz="1800" b="1" kern="100" dirty="0"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Przygotowywany jest we współpracy z osobą ekspercką według następującej kolejności:</a:t>
            </a:r>
            <a:endParaRPr lang="pl-PL" sz="1800" b="1" kern="100" dirty="0">
              <a:effectLst/>
              <a:latin typeface="Tahom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Spotkanie z osobą ekspercką w celu</a:t>
            </a:r>
          </a:p>
          <a:p>
            <a:pPr algn="just">
              <a:lnSpc>
                <a:spcPct val="107000"/>
              </a:lnSpc>
            </a:pPr>
            <a:r>
              <a:rPr lang="pl-PL" sz="1800" kern="100" dirty="0"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</a:t>
            </a:r>
            <a:r>
              <a:rPr lang="pl-PL" sz="1800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formalnej weryfikacji zdobytego doświadczenia aktywistycznego (zaświadczenie wydane przez podmiot, w którym realizowane były działania zgłoszone przez osobę studiującą)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l-PL" sz="1800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ustalenia przedmiotu raportu samooceny </a:t>
            </a:r>
          </a:p>
          <a:p>
            <a:pPr lvl="0" algn="just">
              <a:lnSpc>
                <a:spcPct val="107000"/>
              </a:lnSpc>
            </a:pPr>
            <a:r>
              <a:rPr lang="pl-PL" sz="1800" kern="100" dirty="0"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pl-PL" sz="1800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Omówienie koncepcji raportu samooceny.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l-PL" sz="1800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Konsultacja przygotowanego raportu samooceny z osobą ekspercką.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l-PL" sz="1800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Prezentacja raportu samooceny.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A6A44D-EEDD-DDAD-7FBF-7C209A004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3506" y="3429000"/>
            <a:ext cx="4315386" cy="3124200"/>
          </a:xfrm>
        </p:spPr>
        <p:txBody>
          <a:bodyPr>
            <a:normAutofit/>
          </a:bodyPr>
          <a:lstStyle/>
          <a:p>
            <a:r>
              <a:rPr lang="pl-PL" sz="2000" b="1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Dla osób studiujących, które mają doświadczenie w działalności aktywistycznej</a:t>
            </a:r>
          </a:p>
          <a:p>
            <a:r>
              <a:rPr lang="pl-PL" sz="2000" b="1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2000" b="1" kern="100" dirty="0">
              <a:latin typeface="Tahom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r>
              <a:rPr lang="pl-PL" b="1" dirty="0"/>
              <a:t>Raport</a:t>
            </a:r>
            <a:r>
              <a:rPr lang="pl-PL" dirty="0"/>
              <a:t> </a:t>
            </a:r>
            <a:r>
              <a:rPr lang="pl-PL" b="1" dirty="0"/>
              <a:t>samooceny</a:t>
            </a:r>
            <a:r>
              <a:rPr lang="pl-PL" dirty="0"/>
              <a:t> z wybranej własnej działalności aktywistycznej</a:t>
            </a:r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4CDD3AE6-36BC-72E0-1264-40AD480DBEB4}"/>
              </a:ext>
            </a:extLst>
          </p:cNvPr>
          <p:cNvSpPr/>
          <p:nvPr/>
        </p:nvSpPr>
        <p:spPr>
          <a:xfrm>
            <a:off x="2051538" y="452510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211B9E1-83A3-7818-EBA9-C9D696B1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787" y="5014311"/>
            <a:ext cx="1705213" cy="199100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5A0BC27-57D4-6B9F-74EF-4181C13E0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7" y="0"/>
            <a:ext cx="3391373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0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44DFF4-A7A9-DEA4-40A5-3BFEC4B8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BDF797C-87B8-B3CA-CF9B-26749224992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projekcie partycypacyjnym</a:t>
            </a:r>
          </a:p>
          <a:p>
            <a:r>
              <a:rPr lang="pl-PL" sz="1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Przygotowywany jest we współpracy z osobą ekspercką według następującej kolejności:</a:t>
            </a:r>
          </a:p>
          <a:p>
            <a:pPr lvl="0" algn="just">
              <a:lnSpc>
                <a:spcPct val="107000"/>
              </a:lnSpc>
            </a:pP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Spotkanie z osobą ekspercką w celu skonsultowania przedmiotu projektu aktywistycznego w kontekście potrzeb i możliwości wybranego środowiska lokalnego/organizacji społecznej</a:t>
            </a:r>
          </a:p>
          <a:p>
            <a:pPr lvl="0" algn="just">
              <a:lnSpc>
                <a:spcPct val="107000"/>
              </a:lnSpc>
            </a:pP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Wizyta studyjna w wybranym środowisku lokalnym/organizacji społecznej</a:t>
            </a:r>
          </a:p>
          <a:p>
            <a:pPr lvl="0" algn="just">
              <a:lnSpc>
                <a:spcPct val="107000"/>
              </a:lnSpc>
            </a:pPr>
            <a:r>
              <a:rPr lang="pl-PL" sz="18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l-PL" sz="18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Przygotowanie</a:t>
            </a: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strategii działania (np. analiza SWOT, drzewo problemów, analiza PESTEL) </a:t>
            </a:r>
          </a:p>
          <a:p>
            <a:pPr lvl="0" algn="just">
              <a:lnSpc>
                <a:spcPct val="107000"/>
              </a:lnSpc>
            </a:pPr>
            <a:r>
              <a:rPr lang="pl-PL" sz="18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Opracowanie</a:t>
            </a: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szczegółowego planu działania oraz sposobu monitorowania i ewaluacji projektu;</a:t>
            </a:r>
          </a:p>
          <a:p>
            <a:pPr lvl="0" algn="just">
              <a:lnSpc>
                <a:spcPct val="107000"/>
              </a:lnSpc>
            </a:pP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Prezentacja projektu.</a:t>
            </a:r>
          </a:p>
          <a:p>
            <a:endParaRPr lang="pl-PL" sz="1800" b="1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A39624-CB9B-0FA2-0C86-0097D27A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971800"/>
          </a:xfrm>
        </p:spPr>
        <p:txBody>
          <a:bodyPr/>
          <a:lstStyle/>
          <a:p>
            <a:r>
              <a:rPr lang="pl-PL" sz="2000" b="1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Dla osób studiujących bez doświadczenia aktywistycznego</a:t>
            </a:r>
          </a:p>
          <a:p>
            <a:endParaRPr lang="pl-PL" b="1" dirty="0">
              <a:latin typeface="Tahoma" panose="020B0604030504040204" pitchFamily="34" charset="0"/>
              <a:ea typeface="Aptos" panose="020B0004020202020204" pitchFamily="34" charset="0"/>
            </a:endParaRPr>
          </a:p>
          <a:p>
            <a:endParaRPr lang="pl-PL" sz="2000" b="1" dirty="0">
              <a:effectLst/>
              <a:latin typeface="Tahoma" panose="020B0604030504040204" pitchFamily="34" charset="0"/>
              <a:ea typeface="Aptos" panose="020B0004020202020204" pitchFamily="34" charset="0"/>
            </a:endParaRPr>
          </a:p>
          <a:p>
            <a:r>
              <a:rPr lang="pl-PL" b="1" dirty="0">
                <a:latin typeface="Tahoma" panose="020B0604030504040204" pitchFamily="34" charset="0"/>
                <a:ea typeface="Aptos" panose="020B0004020202020204" pitchFamily="34" charset="0"/>
              </a:rPr>
              <a:t>Projekt partycypacyjny</a:t>
            </a:r>
            <a:endParaRPr lang="pl-PL" sz="2000" b="1" dirty="0">
              <a:effectLst/>
              <a:latin typeface="Tahoma" panose="020B0604030504040204" pitchFamily="34" charset="0"/>
              <a:ea typeface="Aptos" panose="020B0004020202020204" pitchFamily="34" charset="0"/>
            </a:endParaRPr>
          </a:p>
          <a:p>
            <a:endParaRPr lang="pl-PL" dirty="0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84354B9-FE31-3227-E341-59F2072D9549}"/>
              </a:ext>
            </a:extLst>
          </p:cNvPr>
          <p:cNvSpPr/>
          <p:nvPr/>
        </p:nvSpPr>
        <p:spPr>
          <a:xfrm>
            <a:off x="2011838" y="450166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EBB9E15-1FCD-C176-C1E2-DBF612DD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" y="-3618"/>
            <a:ext cx="1914792" cy="192170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7CA317F-86FB-E78C-2E78-3D7E65450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838" y="12822"/>
            <a:ext cx="1933845" cy="159089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A92167E-8F4B-FE43-C01E-EDF446ED6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748" y="4658316"/>
            <a:ext cx="1247949" cy="201958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8EFCCE9-482B-6DB4-ED4F-5DFA79B55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973" y="12822"/>
            <a:ext cx="2981741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1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27D1E3-96FE-8543-22A6-AEBB4BD4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Ważne terminy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79DB95F-AF35-E187-828E-5E9E9DE09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000" b="1" kern="100" dirty="0">
                <a:effectLst/>
                <a:latin typeface="Tahom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Dla osób studiujących, które mają doświadczenie w działalności aktywistycznej</a:t>
            </a:r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934FF35-6AF2-C73B-F647-15D0CDCE75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Termin pierwszego spotkania ustala osoba ekspercka (nie później niż w </a:t>
            </a:r>
            <a:r>
              <a:rPr lang="pl-PL" b="1" dirty="0"/>
              <a:t>ostatnim tygodniu lutego</a:t>
            </a:r>
            <a:r>
              <a:rPr lang="pl-PL" dirty="0"/>
              <a:t>);</a:t>
            </a:r>
          </a:p>
          <a:p>
            <a:r>
              <a:rPr lang="pl-PL" dirty="0"/>
              <a:t>Kolejne terminy spotkań ustalane są przez osoby eksperckie wg potrzeb osób studiujących</a:t>
            </a:r>
          </a:p>
          <a:p>
            <a:r>
              <a:rPr lang="pl-PL" dirty="0"/>
              <a:t>Zakończenie prac nad raportem samooceny- do końca </a:t>
            </a:r>
            <a:r>
              <a:rPr lang="pl-PL" b="1" dirty="0"/>
              <a:t>marca.</a:t>
            </a: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AA9A93A-F3F7-D045-250E-FA355D769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000" b="1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Dla osób studiujących bez doświadczenia aktywistycznego</a:t>
            </a:r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5B622DC-A9E9-1CC6-B6B3-E576C553AF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Termin pierwszego spotkania ustala osoba ekspercka (nie później niż w </a:t>
            </a:r>
            <a:r>
              <a:rPr lang="pl-PL" b="1" dirty="0"/>
              <a:t>ostatnim tygodniu lutego</a:t>
            </a:r>
            <a:r>
              <a:rPr lang="pl-PL" dirty="0"/>
              <a:t>);</a:t>
            </a:r>
          </a:p>
          <a:p>
            <a:r>
              <a:rPr lang="pl-PL" dirty="0"/>
              <a:t>Kolejne terminy spotkań ustalane są przez osoby eksperckie wg potrzeb osób studiujących</a:t>
            </a:r>
          </a:p>
          <a:p>
            <a:r>
              <a:rPr lang="pl-PL" dirty="0"/>
              <a:t>Zakończenie prac nad projektem- do końca </a:t>
            </a:r>
            <a:r>
              <a:rPr lang="pl-PL" b="1" dirty="0"/>
              <a:t>maja.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323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D7A32D-2C55-FED1-12CB-74FE40A0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Osoby eksperckie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699CFD-8B26-D02C-535E-72E3E9055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Kampus w Katowicach, Sosnowcu</a:t>
            </a:r>
          </a:p>
          <a:p>
            <a:r>
              <a:rPr lang="pl-PL" b="1" dirty="0"/>
              <a:t> i Chorzowie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978F795-1BB1-C359-592B-C850842ACA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Dr Katarzyna Sujkowska, prof. UŚ</a:t>
            </a:r>
          </a:p>
          <a:p>
            <a:r>
              <a:rPr lang="pl-PL" dirty="0"/>
              <a:t>Dr Jolanta Klimczak</a:t>
            </a:r>
          </a:p>
          <a:p>
            <a:r>
              <a:rPr lang="pl-PL" dirty="0"/>
              <a:t>Dr Marta Margiel</a:t>
            </a:r>
          </a:p>
          <a:p>
            <a:r>
              <a:rPr lang="pl-PL" dirty="0"/>
              <a:t>Dr Tomasz </a:t>
            </a:r>
            <a:r>
              <a:rPr lang="pl-PL" dirty="0" err="1"/>
              <a:t>Słupik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3EBDB4E-B68B-B5A1-69F5-2271C44B4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467501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Kampus w Cieszynie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03F3DC08-E4FC-CBB9-D64C-EAAFD5577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1744872"/>
          </a:xfrm>
        </p:spPr>
        <p:txBody>
          <a:bodyPr/>
          <a:lstStyle/>
          <a:p>
            <a:r>
              <a:rPr lang="pl-PL" dirty="0"/>
              <a:t>Dr hab. Jolanta Skutnik, prof. UŚ</a:t>
            </a:r>
          </a:p>
          <a:p>
            <a:r>
              <a:rPr lang="pl-PL" dirty="0"/>
              <a:t>Dr hab. Joanna </a:t>
            </a:r>
            <a:r>
              <a:rPr lang="pl-PL" dirty="0" err="1"/>
              <a:t>Wowrzeczka</a:t>
            </a:r>
            <a:r>
              <a:rPr lang="pl-PL" dirty="0"/>
              <a:t>, prof. UŚ</a:t>
            </a:r>
          </a:p>
        </p:txBody>
      </p:sp>
    </p:spTree>
    <p:extLst>
      <p:ext uri="{BB962C8B-B14F-4D97-AF65-F5344CB8AC3E}">
        <p14:creationId xmlns:p14="http://schemas.microsoft.com/office/powerpoint/2010/main" val="168658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1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2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9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0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32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F4B55A-9243-D8A8-DE71-13F268DC4741}"/>
              </a:ext>
            </a:extLst>
          </p:cNvPr>
          <p:cNvSpPr txBox="1"/>
          <p:nvPr/>
        </p:nvSpPr>
        <p:spPr>
          <a:xfrm>
            <a:off x="525717" y="2796427"/>
            <a:ext cx="495017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</a:pPr>
            <a:r>
              <a:rPr lang="en-US" sz="1700">
                <a:effectLst/>
              </a:rPr>
              <a:t>Wszystkie aktywności społeczne będące podstawą  raportu samooceny</a:t>
            </a:r>
            <a:r>
              <a:rPr lang="en-US" sz="1700"/>
              <a:t> i</a:t>
            </a:r>
            <a:r>
              <a:rPr lang="en-US" sz="1700">
                <a:effectLst/>
              </a:rPr>
              <a:t> projektu działań partycypacyjnych muszą być zgodne z </a:t>
            </a:r>
            <a:r>
              <a:rPr lang="en-US" sz="1700" b="1">
                <a:effectLst/>
              </a:rPr>
              <a:t>Misją</a:t>
            </a:r>
            <a:r>
              <a:rPr lang="en-US" sz="1700">
                <a:effectLst/>
              </a:rPr>
              <a:t> Uniwersytetu Śląskiego zawartą w </a:t>
            </a:r>
            <a:r>
              <a:rPr lang="en-US" sz="1700" b="1">
                <a:effectLst/>
              </a:rPr>
              <a:t>Statucie Uniwersytetu Śląskiego w Katowicach i wpisywać się w Strategią rozwoju Uniwersytetu Śląskiego w Katowicach</a:t>
            </a:r>
            <a:endParaRPr lang="en-US" sz="1700">
              <a:effectLst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</a:pPr>
            <a:r>
              <a:rPr lang="en-US" sz="1700" b="1" u="sng">
                <a:effectLst/>
                <a:hlinkClick r:id="rId3"/>
              </a:rPr>
              <a:t>https://sip.lex.pl/akty-prawne/akty-korporacyjne/statut-uniwersytetu-slaskiego-287537664</a:t>
            </a:r>
            <a:endParaRPr lang="en-US" sz="1700">
              <a:effectLst/>
            </a:endParaRPr>
          </a:p>
        </p:txBody>
      </p:sp>
      <p:pic>
        <p:nvPicPr>
          <p:cNvPr id="6" name="Picture 5" descr="Tylny zrzut szeregu stopni">
            <a:extLst>
              <a:ext uri="{FF2B5EF4-FFF2-40B4-BE49-F238E27FC236}">
                <a16:creationId xmlns:a16="http://schemas.microsoft.com/office/drawing/2014/main" id="{C9700085-92CF-CD43-58A3-E2BDDFA3BF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542" r="21535" b="1"/>
          <a:stretch/>
        </p:blipFill>
        <p:spPr>
          <a:xfrm>
            <a:off x="6002404" y="564012"/>
            <a:ext cx="5606888" cy="5677185"/>
          </a:xfrm>
          <a:prstGeom prst="rect">
            <a:avLst/>
          </a:prstGeom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3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3873697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484</Words>
  <Application>Microsoft Office PowerPoint</Application>
  <PresentationFormat>Panoramiczny</PresentationFormat>
  <Paragraphs>69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Aptos</vt:lpstr>
      <vt:lpstr>Arial</vt:lpstr>
      <vt:lpstr>Avenir Next LT Pro</vt:lpstr>
      <vt:lpstr>Avenir Next LT Pro Light</vt:lpstr>
      <vt:lpstr>Georgia Pro Semibold</vt:lpstr>
      <vt:lpstr>Tahoma</vt:lpstr>
      <vt:lpstr>RocaVTI</vt:lpstr>
      <vt:lpstr>Partycypacja społeczna  w praktyce</vt:lpstr>
      <vt:lpstr>Dla kogo?</vt:lpstr>
      <vt:lpstr>Oferujemy wiedzę o tym</vt:lpstr>
      <vt:lpstr>Wiedzę tę poznacie dzięki podcastom</vt:lpstr>
      <vt:lpstr>Wymagania</vt:lpstr>
      <vt:lpstr>Wymagania</vt:lpstr>
      <vt:lpstr>Ważne terminy</vt:lpstr>
      <vt:lpstr>Osoby eksperckie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Jolanta Klimczak</dc:creator>
  <cp:lastModifiedBy>Jolanta Klimczak</cp:lastModifiedBy>
  <cp:revision>1</cp:revision>
  <dcterms:created xsi:type="dcterms:W3CDTF">2024-12-11T23:13:41Z</dcterms:created>
  <dcterms:modified xsi:type="dcterms:W3CDTF">2024-12-12T01:52:35Z</dcterms:modified>
</cp:coreProperties>
</file>