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9" r:id="rId3"/>
    <p:sldId id="287" r:id="rId4"/>
    <p:sldId id="270" r:id="rId5"/>
    <p:sldId id="259" r:id="rId6"/>
    <p:sldId id="258" r:id="rId7"/>
    <p:sldId id="261" r:id="rId8"/>
    <p:sldId id="281" r:id="rId9"/>
    <p:sldId id="278" r:id="rId10"/>
    <p:sldId id="277" r:id="rId11"/>
    <p:sldId id="260" r:id="rId12"/>
    <p:sldId id="269" r:id="rId13"/>
    <p:sldId id="272" r:id="rId14"/>
    <p:sldId id="262" r:id="rId15"/>
    <p:sldId id="264" r:id="rId16"/>
    <p:sldId id="293" r:id="rId17"/>
    <p:sldId id="294" r:id="rId18"/>
    <p:sldId id="295" r:id="rId19"/>
    <p:sldId id="279" r:id="rId20"/>
    <p:sldId id="301" r:id="rId21"/>
    <p:sldId id="265" r:id="rId22"/>
    <p:sldId id="302" r:id="rId23"/>
    <p:sldId id="266" r:id="rId24"/>
    <p:sldId id="267" r:id="rId25"/>
    <p:sldId id="299" r:id="rId26"/>
    <p:sldId id="296" r:id="rId27"/>
    <p:sldId id="297" r:id="rId28"/>
    <p:sldId id="298" r:id="rId29"/>
    <p:sldId id="268" r:id="rId30"/>
    <p:sldId id="288" r:id="rId31"/>
    <p:sldId id="300" r:id="rId32"/>
    <p:sldId id="273" r:id="rId33"/>
    <p:sldId id="303" r:id="rId34"/>
    <p:sldId id="280" r:id="rId35"/>
  </p:sldIdLst>
  <p:sldSz cx="9144000" cy="6858000" type="screen4x3"/>
  <p:notesSz cx="6858000" cy="9144000"/>
  <p:defaultTextStyle>
    <a:defPPr>
      <a:defRPr lang="pl-PL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3"/>
    <p:restoredTop sz="94660"/>
  </p:normalViewPr>
  <p:slideViewPr>
    <p:cSldViewPr showGuides="1">
      <p:cViewPr>
        <p:scale>
          <a:sx n="118" d="100"/>
          <a:sy n="118" d="100"/>
        </p:scale>
        <p:origin x="-14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2AA7573-B6C8-4A54-979C-4F198DB47A49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19.06.2024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altLang="pl-PL" dirty="0"/>
              <a:t>‹#›</a:t>
            </a:fld>
            <a:endParaRPr lang="pl-PL" alt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2AA7573-B6C8-4A54-979C-4F198DB47A49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19.06.2024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altLang="pl-PL" dirty="0"/>
              <a:t>‹#›</a:t>
            </a:fld>
            <a:endParaRPr lang="pl-PL" alt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2AA7573-B6C8-4A54-979C-4F198DB47A49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19.06.2024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altLang="pl-PL" dirty="0"/>
              <a:t>‹#›</a:t>
            </a:fld>
            <a:endParaRPr lang="pl-PL" alt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2AA7573-B6C8-4A54-979C-4F198DB47A49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19.06.2024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altLang="pl-PL" dirty="0"/>
              <a:t>‹#›</a:t>
            </a:fld>
            <a:endParaRPr lang="pl-PL" alt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2AA7573-B6C8-4A54-979C-4F198DB47A49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19.06.2024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altLang="pl-PL" dirty="0"/>
              <a:t>‹#›</a:t>
            </a:fld>
            <a:endParaRPr lang="pl-PL" alt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2AA7573-B6C8-4A54-979C-4F198DB47A49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19.06.2024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altLang="pl-PL" dirty="0"/>
              <a:t>‹#›</a:t>
            </a:fld>
            <a:endParaRPr lang="pl-PL" alt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2AA7573-B6C8-4A54-979C-4F198DB47A49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19.06.2024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altLang="pl-PL" dirty="0"/>
              <a:t>‹#›</a:t>
            </a:fld>
            <a:endParaRPr lang="pl-PL" alt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2AA7573-B6C8-4A54-979C-4F198DB47A49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19.06.2024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altLang="pl-PL" dirty="0"/>
              <a:t>‹#›</a:t>
            </a:fld>
            <a:endParaRPr lang="pl-PL" alt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2AA7573-B6C8-4A54-979C-4F198DB47A49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19.06.2024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altLang="pl-PL" dirty="0"/>
              <a:t>‹#›</a:t>
            </a:fld>
            <a:endParaRPr lang="pl-PL" alt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2AA7573-B6C8-4A54-979C-4F198DB47A49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19.06.2024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altLang="pl-PL" dirty="0"/>
              <a:t>‹#›</a:t>
            </a:fld>
            <a:endParaRPr lang="pl-PL" alt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2AA7573-B6C8-4A54-979C-4F198DB47A49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19.06.2024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altLang="pl-PL" dirty="0"/>
              <a:t>‹#›</a:t>
            </a:fld>
            <a:endParaRPr lang="pl-PL" altLang="pl-PL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l-PL" altLang="pl-PL" dirty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l-PL" altLang="pl-PL" dirty="0"/>
              <a:t>Kliknij, aby edytować style wzorca tekstu</a:t>
            </a:r>
          </a:p>
          <a:p>
            <a:pPr lvl="1"/>
            <a:r>
              <a:rPr lang="pl-PL" altLang="pl-PL" dirty="0"/>
              <a:t>Drugi poziom</a:t>
            </a:r>
          </a:p>
          <a:p>
            <a:pPr lvl="2"/>
            <a:r>
              <a:rPr lang="pl-PL" altLang="pl-PL" dirty="0"/>
              <a:t>Trzeci poziom</a:t>
            </a:r>
          </a:p>
          <a:p>
            <a:pPr lvl="3"/>
            <a:r>
              <a:rPr lang="pl-PL" altLang="pl-PL" dirty="0"/>
              <a:t>Czwarty poziom</a:t>
            </a:r>
          </a:p>
          <a:p>
            <a:pPr lvl="4"/>
            <a:r>
              <a:rPr lang="pl-PL" alt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2AA7573-B6C8-4A54-979C-4F198DB47A49}" type="datetimeFigureOut">
              <a:rPr kumimoji="0" lang="pl-PL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19.06.2024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pl-PL" altLang="pl-PL" dirty="0"/>
              <a:t>‹#›</a:t>
            </a:fld>
            <a:endParaRPr lang="pl-PL" altLang="pl-PL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dk@us.edu.pl" TargetMode="External"/><Relationship Id="rId2" Type="http://schemas.openxmlformats.org/officeDocument/2006/relationships/hyperlink" Target="https://us.edu.pl/pracownik/sprawy-dydaktyczne/rekrutacja-na-studia/informacja-dla-wkr/poradniki-dla-wkr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us.edu.pl/pracownik/sprawy-dydaktyczne/rekrutacja-na-studia/informacja-dla-wkr/poradniki-dla-wkr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formularze.us.edu.pl/deklaracja_szkolenie_wkr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5800" y="720725"/>
            <a:ext cx="7772400" cy="5399088"/>
          </a:xfrm>
          <a:ln/>
        </p:spPr>
        <p:txBody>
          <a:bodyPr vert="horz" wrap="square" lIns="91440" tIns="45720" rIns="91440" bIns="45720" anchor="ctr" anchorCtr="0"/>
          <a:lstStyle/>
          <a:p>
            <a:pPr eaLnBrk="1" hangingPunct="1">
              <a:buClrTx/>
              <a:buSzTx/>
              <a:buFontTx/>
            </a:pPr>
            <a:r>
              <a:rPr lang="pl-PL" altLang="pl-PL" sz="4800" dirty="0">
                <a:solidFill>
                  <a:srgbClr val="17375E"/>
                </a:solidFill>
              </a:rPr>
              <a:t>Internetowa Rejestracja Kandydatów</a:t>
            </a:r>
            <a:br>
              <a:rPr lang="pl-PL" altLang="pl-PL" sz="4800" dirty="0">
                <a:solidFill>
                  <a:srgbClr val="17375E"/>
                </a:solidFill>
              </a:rPr>
            </a:br>
            <a:r>
              <a:rPr lang="pl-PL" altLang="pl-PL" sz="4800" b="1" dirty="0" smtClean="0">
                <a:solidFill>
                  <a:srgbClr val="17375E"/>
                </a:solidFill>
              </a:rPr>
              <a:t>2024</a:t>
            </a:r>
            <a:r>
              <a:rPr lang="pl-PL" altLang="pl-PL" sz="4800" dirty="0" smtClean="0">
                <a:solidFill>
                  <a:srgbClr val="17375E"/>
                </a:solidFill>
              </a:rPr>
              <a:t>/</a:t>
            </a:r>
            <a:r>
              <a:rPr lang="pl-PL" altLang="pl-PL" sz="4800" b="1" dirty="0" smtClean="0">
                <a:solidFill>
                  <a:srgbClr val="17375E"/>
                </a:solidFill>
              </a:rPr>
              <a:t>2025</a:t>
            </a:r>
            <a:endParaRPr lang="pl-PL" alt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20725"/>
            <a:ext cx="8229600" cy="5399088"/>
          </a:xfrm>
          <a:ln/>
        </p:spPr>
        <p:txBody>
          <a:bodyPr vert="horz" wrap="square" lIns="91440" tIns="45720" rIns="91440" bIns="45720" anchor="ctr" anchorCtr="0"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pl-PL" altLang="pl-PL" sz="4000" dirty="0">
                <a:solidFill>
                  <a:schemeClr val="tx2"/>
                </a:solidFill>
              </a:rPr>
              <a:t>W </a:t>
            </a:r>
            <a:r>
              <a:rPr lang="pl-PL" altLang="pl-PL" sz="4000" dirty="0" smtClean="0">
                <a:solidFill>
                  <a:schemeClr val="tx2"/>
                </a:solidFill>
              </a:rPr>
              <a:t>przypadku </a:t>
            </a:r>
            <a:r>
              <a:rPr lang="pl-PL" altLang="pl-PL" sz="4000" b="1" dirty="0" smtClean="0">
                <a:solidFill>
                  <a:schemeClr val="tx2"/>
                </a:solidFill>
              </a:rPr>
              <a:t>świadectw </a:t>
            </a:r>
            <a:r>
              <a:rPr lang="pl-PL" altLang="pl-PL" sz="4000" b="1" dirty="0">
                <a:solidFill>
                  <a:schemeClr val="tx2"/>
                </a:solidFill>
              </a:rPr>
              <a:t>i dyplomów zagranicznych </a:t>
            </a:r>
            <a:br>
              <a:rPr lang="pl-PL" altLang="pl-PL" sz="4000" b="1" dirty="0">
                <a:solidFill>
                  <a:schemeClr val="tx2"/>
                </a:solidFill>
              </a:rPr>
            </a:br>
            <a:r>
              <a:rPr lang="pl-PL" altLang="pl-PL" sz="4000" dirty="0">
                <a:solidFill>
                  <a:schemeClr val="tx2"/>
                </a:solidFill>
              </a:rPr>
              <a:t>komisja </a:t>
            </a:r>
            <a:r>
              <a:rPr lang="pl-PL" altLang="pl-PL" sz="4000" u="sng" dirty="0">
                <a:solidFill>
                  <a:schemeClr val="tx2"/>
                </a:solidFill>
              </a:rPr>
              <a:t>sama oblicza wynik końcowy</a:t>
            </a:r>
            <a:r>
              <a:rPr lang="pl-PL" altLang="pl-PL" sz="4000" dirty="0">
                <a:solidFill>
                  <a:schemeClr val="tx2"/>
                </a:solidFill>
              </a:rPr>
              <a:t/>
            </a:r>
            <a:br>
              <a:rPr lang="pl-PL" altLang="pl-PL" sz="4000" dirty="0">
                <a:solidFill>
                  <a:schemeClr val="tx2"/>
                </a:solidFill>
              </a:rPr>
            </a:br>
            <a:r>
              <a:rPr lang="pl-PL" altLang="pl-PL" sz="4000" dirty="0">
                <a:solidFill>
                  <a:schemeClr val="tx2"/>
                </a:solidFill>
              </a:rPr>
              <a:t>na podstawie dokumentów</a:t>
            </a:r>
            <a:br>
              <a:rPr lang="pl-PL" altLang="pl-PL" sz="4000" dirty="0">
                <a:solidFill>
                  <a:schemeClr val="tx2"/>
                </a:solidFill>
              </a:rPr>
            </a:br>
            <a:r>
              <a:rPr lang="pl-PL" altLang="pl-PL" sz="4000" dirty="0">
                <a:solidFill>
                  <a:srgbClr val="FF0000"/>
                </a:solidFill>
              </a:rPr>
              <a:t>wgranych </a:t>
            </a:r>
            <a:r>
              <a:rPr lang="pl-PL" altLang="pl-PL" sz="4000" dirty="0">
                <a:solidFill>
                  <a:schemeClr val="tx2"/>
                </a:solidFill>
              </a:rPr>
              <a:t>do systemu IRK </a:t>
            </a:r>
            <a:br>
              <a:rPr lang="pl-PL" altLang="pl-PL" sz="4000" dirty="0">
                <a:solidFill>
                  <a:schemeClr val="tx2"/>
                </a:solidFill>
              </a:rPr>
            </a:br>
            <a:r>
              <a:rPr lang="pl-PL" altLang="pl-PL" sz="4000" dirty="0">
                <a:solidFill>
                  <a:schemeClr val="tx2"/>
                </a:solidFill>
              </a:rPr>
              <a:t>i uzyskany wynik wprowadza do systemu. 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pl-PL" altLang="pl-PL" dirty="0">
                <a:solidFill>
                  <a:schemeClr val="tx2"/>
                </a:solidFill>
              </a:rPr>
              <a:t>Prosimy o nie odkładanie weryfikacji ww. dokumentów na ostatnią chwilę.</a:t>
            </a:r>
            <a:endParaRPr lang="pl-PL" altLang="pl-PL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zawartości 2"/>
          <p:cNvSpPr>
            <a:spLocks noGrp="1"/>
          </p:cNvSpPr>
          <p:nvPr>
            <p:ph idx="1"/>
          </p:nvPr>
        </p:nvSpPr>
        <p:spPr>
          <a:xfrm>
            <a:off x="468313" y="404813"/>
            <a:ext cx="8229600" cy="5686425"/>
          </a:xfrm>
          <a:ln/>
        </p:spPr>
        <p:txBody>
          <a:bodyPr vert="horz" wrap="square" lIns="91440" tIns="45720" rIns="91440" bIns="45720" anchor="ctr" anchorCtr="0"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pl-PL" altLang="pl-PL" sz="4800" dirty="0">
                <a:solidFill>
                  <a:srgbClr val="17375E"/>
                </a:solidFill>
              </a:rPr>
              <a:t>Komisja zobowiązana jest:</a:t>
            </a:r>
          </a:p>
          <a:p>
            <a:pPr algn="ctr" eaLnBrk="1" hangingPunct="1">
              <a:lnSpc>
                <a:spcPct val="90000"/>
              </a:lnSpc>
              <a:buNone/>
            </a:pPr>
            <a:endParaRPr lang="pl-PL" altLang="pl-PL" sz="1200" dirty="0">
              <a:solidFill>
                <a:srgbClr val="17375E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dirty="0" smtClean="0">
                <a:solidFill>
                  <a:srgbClr val="17375E"/>
                </a:solidFill>
              </a:rPr>
              <a:t>uzupełnić </a:t>
            </a:r>
            <a:r>
              <a:rPr lang="pl-PL" altLang="pl-PL" dirty="0">
                <a:solidFill>
                  <a:srgbClr val="17375E"/>
                </a:solidFill>
              </a:rPr>
              <a:t>brakujące wyniki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dirty="0">
                <a:solidFill>
                  <a:srgbClr val="17375E"/>
                </a:solidFill>
              </a:rPr>
              <a:t>przeprowadzić </a:t>
            </a:r>
            <a:r>
              <a:rPr lang="pl-PL" altLang="pl-PL" dirty="0" smtClean="0">
                <a:solidFill>
                  <a:srgbClr val="17375E"/>
                </a:solidFill>
              </a:rPr>
              <a:t>kwalifikację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dirty="0">
                <a:solidFill>
                  <a:srgbClr val="17375E"/>
                </a:solidFill>
              </a:rPr>
              <a:t>sprawdzić udostępnione wyniki kandydatów oraz indywidulane protokoły z postepowania </a:t>
            </a:r>
            <a:r>
              <a:rPr lang="pl-PL" altLang="pl-PL" dirty="0" smtClean="0">
                <a:solidFill>
                  <a:srgbClr val="17375E"/>
                </a:solidFill>
              </a:rPr>
              <a:t>kwalifikacyjnego</a:t>
            </a:r>
            <a:endParaRPr lang="pl-PL" altLang="pl-PL" dirty="0">
              <a:solidFill>
                <a:srgbClr val="17375E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pl-PL" altLang="pl-PL" dirty="0">
                <a:solidFill>
                  <a:srgbClr val="17375E"/>
                </a:solidFill>
              </a:rPr>
              <a:t>na bieżąco aktualizować status kandydata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20725"/>
            <a:ext cx="8229600" cy="5399088"/>
          </a:xfrm>
        </p:spPr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Kwalifikacji podlegają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tylko te osoby</a:t>
            </a: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które wniosły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opłatę rekrutacyjną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pl-PL" sz="2800" b="1" dirty="0" smtClean="0">
                <a:solidFill>
                  <a:srgbClr val="002060"/>
                </a:solidFill>
              </a:rPr>
              <a:t>(Prosimy zwracać uwagę na poprawne ustawienie filtrów używanych do sortowania w systemie IRK)</a:t>
            </a:r>
            <a:endParaRPr kumimoji="0" lang="pl-PL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2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5399088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altLang="pl-PL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Zakwalifikowane zostaną te osoby, które uzyskały wynik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altLang="pl-PL" sz="4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większy lub równy</a:t>
            </a:r>
          </a:p>
          <a:p>
            <a:pPr marL="342900" marR="0" lvl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altLang="pl-PL" sz="43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pl-PL" altLang="pl-PL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 limitu punktów </a:t>
            </a:r>
            <a:r>
              <a:rPr kumimoji="0" lang="pl-PL" altLang="pl-PL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7375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ustalonego przez Komisję</a:t>
            </a:r>
            <a:endParaRPr kumimoji="0" lang="pl-PL" altLang="pl-PL" sz="48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20725"/>
            <a:ext cx="8229600" cy="5399088"/>
          </a:xfrm>
        </p:spPr>
        <p:txBody>
          <a:bodyPr vert="horz" wrap="square" lIns="91440" tIns="45720" rIns="91440" bIns="45720" numCol="1" rtlCol="0" anchor="ctr" anchorCtr="0" compatLnSpc="1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 upływie daty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ogłoszenia wyników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kandydat widzi na swoim koncie: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pl-PL" sz="3500" dirty="0" smtClean="0">
                <a:solidFill>
                  <a:schemeClr val="tx2">
                    <a:lumMod val="75000"/>
                  </a:schemeClr>
                </a:solidFill>
              </a:rPr>
              <a:t>status</a:t>
            </a:r>
            <a:r>
              <a:rPr kumimoji="0" lang="pl-PL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</a:rPr>
              <a:t> kwalifikacyjny</a:t>
            </a:r>
            <a:r>
              <a:rPr kumimoji="0" lang="pl-PL" sz="35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</a:rPr>
              <a:t> nadany przez </a:t>
            </a:r>
            <a:r>
              <a:rPr kumimoji="0" lang="pl-PL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</a:rPr>
              <a:t>komisję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pl-PL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</a:rPr>
              <a:t>wynik jaki uzyskał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pl-PL" sz="3500" noProof="0" dirty="0" smtClean="0">
                <a:solidFill>
                  <a:schemeClr val="tx2">
                    <a:lumMod val="75000"/>
                  </a:schemeClr>
                </a:solidFill>
              </a:rPr>
              <a:t>indywidualny protokół z postępowania kwalifikacyjnego</a:t>
            </a:r>
            <a:endParaRPr kumimoji="0" lang="pl-PL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pl-PL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20725"/>
            <a:ext cx="8229600" cy="5399088"/>
          </a:xfrm>
          <a:ln/>
        </p:spPr>
        <p:txBody>
          <a:bodyPr vert="horz" wrap="square" lIns="91440" tIns="45720" rIns="91440" bIns="45720" anchor="ctr" anchorCtr="0"/>
          <a:lstStyle/>
          <a:p>
            <a:pPr algn="ctr" eaLnBrk="1" hangingPunct="1">
              <a:buNone/>
            </a:pPr>
            <a:r>
              <a:rPr lang="pl-PL" altLang="pl-PL" sz="4000" b="1" dirty="0">
                <a:solidFill>
                  <a:srgbClr val="17375E"/>
                </a:solidFill>
              </a:rPr>
              <a:t>Po wyświetleniu </a:t>
            </a:r>
            <a:r>
              <a:rPr lang="pl-PL" altLang="pl-PL" sz="4000" b="1" dirty="0" smtClean="0">
                <a:solidFill>
                  <a:srgbClr val="17375E"/>
                </a:solidFill>
              </a:rPr>
              <a:t>kandydatom wyników </a:t>
            </a:r>
            <a:r>
              <a:rPr lang="pl-PL" altLang="pl-PL" sz="4000" b="1" dirty="0">
                <a:solidFill>
                  <a:srgbClr val="17375E"/>
                </a:solidFill>
              </a:rPr>
              <a:t>rekrutacji</a:t>
            </a:r>
            <a:r>
              <a:rPr lang="pl-PL" altLang="pl-PL" sz="4000" dirty="0">
                <a:solidFill>
                  <a:srgbClr val="17375E"/>
                </a:solidFill>
              </a:rPr>
              <a:t>, </a:t>
            </a:r>
            <a:r>
              <a:rPr lang="pl-PL" altLang="pl-PL" sz="4000" dirty="0" smtClean="0">
                <a:solidFill>
                  <a:srgbClr val="17375E"/>
                </a:solidFill>
              </a:rPr>
              <a:t>statusu o </a:t>
            </a:r>
            <a:r>
              <a:rPr lang="pl-PL" altLang="pl-PL" sz="4000" dirty="0">
                <a:solidFill>
                  <a:srgbClr val="17375E"/>
                </a:solidFill>
              </a:rPr>
              <a:t>zakwalifikowaniu</a:t>
            </a:r>
            <a:br>
              <a:rPr lang="pl-PL" altLang="pl-PL" sz="4000" dirty="0">
                <a:solidFill>
                  <a:srgbClr val="17375E"/>
                </a:solidFill>
              </a:rPr>
            </a:br>
            <a:r>
              <a:rPr lang="pl-PL" altLang="pl-PL" sz="4000" b="1" dirty="0">
                <a:solidFill>
                  <a:srgbClr val="FF0000"/>
                </a:solidFill>
              </a:rPr>
              <a:t>nie należy już zmieniać</a:t>
            </a:r>
            <a:endParaRPr lang="pl-PL" altLang="pl-PL" sz="4000" dirty="0">
              <a:solidFill>
                <a:srgbClr val="1737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038553"/>
              </p:ext>
            </p:extLst>
          </p:nvPr>
        </p:nvGraphicFramePr>
        <p:xfrm>
          <a:off x="611560" y="548678"/>
          <a:ext cx="7992888" cy="5948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666"/>
                <a:gridCol w="3975222"/>
              </a:tblGrid>
              <a:tr h="528555">
                <a:tc gridSpan="2"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Dwa rodzaje statusów</a:t>
                      </a:r>
                      <a:r>
                        <a:rPr lang="pl-PL" sz="2800" baseline="0" dirty="0" smtClean="0"/>
                        <a:t> nadawane </a:t>
                      </a:r>
                    </a:p>
                    <a:p>
                      <a:pPr algn="ctr"/>
                      <a:r>
                        <a:rPr lang="pl-PL" sz="2800" baseline="0" dirty="0" smtClean="0"/>
                        <a:t>kandydatom w systemie IRK</a:t>
                      </a:r>
                      <a:endParaRPr lang="pl-PL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528555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FF0000"/>
                          </a:solidFill>
                        </a:rPr>
                        <a:t>Kwalifikacja</a:t>
                      </a:r>
                      <a:endParaRPr lang="pl-P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solidFill>
                            <a:srgbClr val="FF0000"/>
                          </a:solidFill>
                        </a:rPr>
                        <a:t>Przyjęcie na studia</a:t>
                      </a:r>
                      <a:endParaRPr lang="pl-PL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87671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Status kwalifikacyjny kandydata nadawany w postępowaniu kwalifikacyjnym, </a:t>
                      </a:r>
                    </a:p>
                    <a:p>
                      <a:pPr algn="ctr"/>
                      <a:r>
                        <a:rPr lang="pl-PL" b="1" dirty="0" smtClean="0"/>
                        <a:t>ogłoszenie listy rankingowej</a:t>
                      </a:r>
                    </a:p>
                    <a:p>
                      <a:endParaRPr lang="pl-PL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Status kandydata zależny od przyjęcia na studia, dokonania wpisu na studia i złożenia dokumentów</a:t>
                      </a:r>
                      <a:endParaRPr lang="pl-PL" b="1" dirty="0"/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8555">
                <a:tc>
                  <a:txBody>
                    <a:bodyPr/>
                    <a:lstStyle/>
                    <a:p>
                      <a:pPr algn="ctr"/>
                      <a:r>
                        <a:rPr lang="pl-PL" i="1" dirty="0" smtClean="0"/>
                        <a:t>zakwalifikowany</a:t>
                      </a:r>
                      <a:endParaRPr lang="pl-PL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i="1" dirty="0" smtClean="0"/>
                        <a:t>przyjęty</a:t>
                      </a:r>
                      <a:endParaRPr lang="pl-PL" i="1" dirty="0"/>
                    </a:p>
                  </a:txBody>
                  <a:tcPr anchor="ctr"/>
                </a:tc>
              </a:tr>
              <a:tr h="5285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i="1" dirty="0" smtClean="0"/>
                        <a:t>zakwalifikowany</a:t>
                      </a:r>
                      <a:r>
                        <a:rPr lang="pl-PL" i="1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i="1" baseline="0" dirty="0" smtClean="0"/>
                        <a:t>dodatkowy status: zakwalifikowany warunkowo</a:t>
                      </a:r>
                      <a:endParaRPr lang="pl-PL" sz="1400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i="1" dirty="0" smtClean="0"/>
                        <a:t>nieprzyjęty</a:t>
                      </a:r>
                      <a:endParaRPr lang="pl-PL" i="1" dirty="0"/>
                    </a:p>
                  </a:txBody>
                  <a:tcPr anchor="ctr"/>
                </a:tc>
              </a:tr>
              <a:tr h="5285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niezakwalifikowany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i="1" dirty="0" smtClean="0"/>
                        <a:t>kandydat zrezygnował</a:t>
                      </a:r>
                      <a:endParaRPr lang="pl-PL" i="1" dirty="0"/>
                    </a:p>
                  </a:txBody>
                  <a:tcPr anchor="ctr"/>
                </a:tc>
              </a:tr>
              <a:tr h="5285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lista rezerwowa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i="1" dirty="0" smtClean="0"/>
                        <a:t>studia nieuruchomione</a:t>
                      </a:r>
                      <a:endParaRPr lang="pl-PL" i="1" dirty="0"/>
                    </a:p>
                  </a:txBody>
                  <a:tcPr anchor="ctr"/>
                </a:tc>
              </a:tr>
              <a:tr h="528555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 smtClean="0"/>
                        <a:t>Status </a:t>
                      </a:r>
                      <a:r>
                        <a:rPr lang="pl-PL" sz="1200" b="1" i="1" dirty="0" smtClean="0"/>
                        <a:t>„lista rezerwowa” </a:t>
                      </a:r>
                      <a:r>
                        <a:rPr lang="pl-PL" sz="1200" dirty="0" smtClean="0"/>
                        <a:t>jest statusem przejściowym.  Finalnie, po wyczerpaniu listy rezerwowej</a:t>
                      </a:r>
                      <a:r>
                        <a:rPr lang="pl-PL" sz="1200" baseline="0" dirty="0" smtClean="0"/>
                        <a:t> , </a:t>
                      </a:r>
                      <a:r>
                        <a:rPr lang="pl-PL" sz="1200" dirty="0" smtClean="0"/>
                        <a:t>kandydat powinien otrzymać status „zakwalifikowany”  lub „niezakwalifikowany”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44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368099"/>
              </p:ext>
            </p:extLst>
          </p:nvPr>
        </p:nvGraphicFramePr>
        <p:xfrm>
          <a:off x="611560" y="476672"/>
          <a:ext cx="813690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/>
              </a:tblGrid>
              <a:tr h="5472608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solidFill>
                            <a:srgbClr val="FF0000"/>
                          </a:solidFill>
                        </a:rPr>
                        <a:t>Każdy zakwalifikowany kandydat </a:t>
                      </a:r>
                      <a:r>
                        <a:rPr lang="pl-PL" sz="2800" dirty="0" smtClean="0">
                          <a:solidFill>
                            <a:schemeClr val="tx1"/>
                          </a:solidFill>
                        </a:rPr>
                        <a:t>musi mieć wygenerowany w systemie IRK  oraz podpisany przez przewodniczącego lub zastępcę podpisem kwalifikowanym  </a:t>
                      </a:r>
                      <a:endParaRPr lang="pl-PL" sz="3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lvl="0" indent="-457200" algn="ctr">
                        <a:buFont typeface="Arial" panose="020B0604020202020204" pitchFamily="34" charset="0"/>
                        <a:buChar char="•"/>
                      </a:pPr>
                      <a:r>
                        <a:rPr lang="pl-PL" sz="2800" dirty="0" smtClean="0">
                          <a:solidFill>
                            <a:srgbClr val="FF0000"/>
                          </a:solidFill>
                        </a:rPr>
                        <a:t>indywidualny protokół – </a:t>
                      </a:r>
                      <a:r>
                        <a:rPr lang="pl-PL" sz="2400" dirty="0" smtClean="0">
                          <a:solidFill>
                            <a:srgbClr val="FF0000"/>
                          </a:solidFill>
                        </a:rPr>
                        <a:t>informacja o zakwalifikowaniu</a:t>
                      </a:r>
                      <a:r>
                        <a:rPr lang="pl-PL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pl-PL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pl-PL" sz="2400" baseline="0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r>
                        <a:rPr lang="pl-PL" sz="2800" baseline="0" dirty="0" smtClean="0">
                          <a:solidFill>
                            <a:schemeClr val="tx1"/>
                          </a:solidFill>
                        </a:rPr>
                        <a:t>ub </a:t>
                      </a:r>
                      <a:endParaRPr lang="pl-PL" sz="2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 algn="ctr">
                        <a:buFont typeface="Arial" panose="020B0604020202020204" pitchFamily="34" charset="0"/>
                        <a:buChar char="•"/>
                      </a:pPr>
                      <a:r>
                        <a:rPr lang="pl-PL" sz="2800" baseline="0" dirty="0" smtClean="0">
                          <a:solidFill>
                            <a:srgbClr val="FF0000"/>
                          </a:solidFill>
                        </a:rPr>
                        <a:t>indywidualny protokół – </a:t>
                      </a:r>
                      <a:r>
                        <a:rPr lang="pl-PL" sz="2400" baseline="0" dirty="0" smtClean="0">
                          <a:solidFill>
                            <a:srgbClr val="FF0000"/>
                          </a:solidFill>
                        </a:rPr>
                        <a:t>informacja o zakwalifikowaniu warunkowym</a:t>
                      </a:r>
                    </a:p>
                    <a:p>
                      <a:pPr marL="457200" indent="-457200" algn="ctr">
                        <a:buFont typeface="Arial" panose="020B0604020202020204" pitchFamily="34" charset="0"/>
                        <a:buChar char="•"/>
                      </a:pPr>
                      <a:endParaRPr lang="pl-PL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pl-PL" sz="2800" u="sng" dirty="0" smtClean="0">
                          <a:solidFill>
                            <a:schemeClr val="tx1"/>
                          </a:solidFill>
                        </a:rPr>
                        <a:t>Indywidualne protokoły powinny być opublikowane w dniu ogłaszania listy zakwalifikowanych do przyjęcia</a:t>
                      </a:r>
                      <a:endParaRPr lang="pl-PL" sz="28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42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177909"/>
              </p:ext>
            </p:extLst>
          </p:nvPr>
        </p:nvGraphicFramePr>
        <p:xfrm>
          <a:off x="467544" y="908721"/>
          <a:ext cx="8280920" cy="5334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3159"/>
                <a:gridCol w="4177761"/>
              </a:tblGrid>
              <a:tr h="739428"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Status kwalifikacyjny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Rodzaj protokołu indywidualnego</a:t>
                      </a:r>
                      <a:endParaRPr lang="pl-PL" sz="2400" dirty="0"/>
                    </a:p>
                  </a:txBody>
                  <a:tcPr/>
                </a:tc>
              </a:tr>
              <a:tr h="833223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Zakwalifikowany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i="1" dirty="0" smtClean="0"/>
                        <a:t>Indywidualny protokół – informacja o zakwalifikowaniu</a:t>
                      </a:r>
                      <a:endParaRPr lang="pl-PL" b="1" i="1" dirty="0"/>
                    </a:p>
                  </a:txBody>
                  <a:tcPr anchor="ctr"/>
                </a:tc>
              </a:tr>
              <a:tr h="3678225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Zakwalifikowany</a:t>
                      </a:r>
                    </a:p>
                    <a:p>
                      <a:pPr algn="ctr"/>
                      <a:r>
                        <a:rPr lang="pl-PL" dirty="0" smtClean="0"/>
                        <a:t>Dodatkowy status – </a:t>
                      </a:r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zakwalifikowany warunkowo</a:t>
                      </a:r>
                    </a:p>
                    <a:p>
                      <a:pPr algn="ctr"/>
                      <a:endParaRPr lang="pl-PL" dirty="0"/>
                    </a:p>
                    <a:p>
                      <a:pPr algn="l"/>
                      <a:endParaRPr lang="pl-PL" sz="1600" b="1" dirty="0" smtClean="0"/>
                    </a:p>
                    <a:p>
                      <a:pPr algn="l"/>
                      <a:r>
                        <a:rPr lang="pl-PL" sz="1600" b="1" dirty="0" smtClean="0"/>
                        <a:t>UWAGA: </a:t>
                      </a:r>
                      <a:r>
                        <a:rPr lang="pl-PL" sz="1600" dirty="0" smtClean="0"/>
                        <a:t>dodatkowy status </a:t>
                      </a:r>
                      <a:r>
                        <a:rPr lang="pl-PL" sz="1600" b="1" i="1" dirty="0" smtClean="0"/>
                        <a:t>„zakwalifikowany warunkowo”</a:t>
                      </a:r>
                      <a:r>
                        <a:rPr lang="pl-PL" sz="1600" dirty="0" smtClean="0"/>
                        <a:t> nadawany jest w przypadku braku odpowiedniej liczby kandydatów gwarantującej uruchomienie kierunku i ogłoszenia dodatkowego naboru na kierunku 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i="1" dirty="0" smtClean="0"/>
                        <a:t>Indywidualny protokół – informacja o zakwalifikowaniu warunkowym</a:t>
                      </a:r>
                      <a:endParaRPr lang="pl-PL" b="1" i="1" dirty="0"/>
                    </a:p>
                    <a:p>
                      <a:pPr algn="l"/>
                      <a:endParaRPr lang="pl-PL" sz="1600" b="1" dirty="0" smtClean="0"/>
                    </a:p>
                    <a:p>
                      <a:pPr algn="l"/>
                      <a:endParaRPr lang="pl-PL" sz="1600" b="1" dirty="0" smtClean="0"/>
                    </a:p>
                    <a:p>
                      <a:pPr algn="l"/>
                      <a:r>
                        <a:rPr lang="pl-PL" sz="1600" b="1" dirty="0" smtClean="0"/>
                        <a:t>UWAGA: </a:t>
                      </a:r>
                      <a:r>
                        <a:rPr lang="pl-PL" sz="1600" dirty="0" smtClean="0"/>
                        <a:t>w przypadku zgłoszenia się</a:t>
                      </a:r>
                      <a:r>
                        <a:rPr lang="pl-PL" sz="1600" baseline="0" dirty="0" smtClean="0"/>
                        <a:t> </a:t>
                      </a:r>
                      <a:r>
                        <a:rPr lang="pl-PL" sz="1600" dirty="0" smtClean="0"/>
                        <a:t>odpowiedniej liczby kandydatów po</a:t>
                      </a:r>
                      <a:r>
                        <a:rPr lang="pl-PL" sz="1600" baseline="0" dirty="0" smtClean="0"/>
                        <a:t> </a:t>
                      </a:r>
                      <a:r>
                        <a:rPr lang="pl-PL" sz="1600" dirty="0" smtClean="0"/>
                        <a:t>zakończeniu dodatkowego naboru należy zmienić na protokół o zakwalifikowaniu.</a:t>
                      </a:r>
                    </a:p>
                    <a:p>
                      <a:pPr algn="l"/>
                      <a:r>
                        <a:rPr lang="pl-PL" sz="1600" u="sng" dirty="0" smtClean="0"/>
                        <a:t>Uprzednio nadany indywidualny protokół o zakwalifikowaniu warunkowym </a:t>
                      </a:r>
                      <a:r>
                        <a:rPr lang="pl-PL" sz="1600" dirty="0" smtClean="0"/>
                        <a:t>należy zarchiwizować w systemie i </a:t>
                      </a:r>
                      <a:r>
                        <a:rPr lang="pl-PL" sz="1600" u="sng" dirty="0" smtClean="0"/>
                        <a:t>wygenerować protokół o zakwalifikowaniu.</a:t>
                      </a:r>
                    </a:p>
                    <a:p>
                      <a:pPr algn="l"/>
                      <a:endParaRPr lang="pl-PL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69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836613"/>
          </a:xfrm>
          <a:ln/>
        </p:spPr>
        <p:txBody>
          <a:bodyPr vert="horz" wrap="square" lIns="91440" tIns="45720" rIns="91440" bIns="45720" anchor="ctr" anchorCtr="0"/>
          <a:lstStyle/>
          <a:p>
            <a:pPr algn="ctr" eaLnBrk="1" hangingPunct="1">
              <a:buNone/>
            </a:pPr>
            <a:r>
              <a:rPr lang="pl-PL" altLang="pl-PL" sz="4000" dirty="0">
                <a:solidFill>
                  <a:srgbClr val="17375E"/>
                </a:solidFill>
              </a:rPr>
              <a:t>Możliwe zmiany statusu kandydata:</a:t>
            </a:r>
          </a:p>
        </p:txBody>
      </p:sp>
      <p:sp>
        <p:nvSpPr>
          <p:cNvPr id="19459" name="Text Box 33"/>
          <p:cNvSpPr txBox="1"/>
          <p:nvPr/>
        </p:nvSpPr>
        <p:spPr>
          <a:xfrm>
            <a:off x="179252" y="1558533"/>
            <a:ext cx="2881313" cy="1292662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 b="1" i="1" dirty="0" smtClean="0">
                <a:latin typeface="Arial" panose="020B0604020202020204" pitchFamily="34" charset="0"/>
              </a:rPr>
              <a:t>zakwalifikowany</a:t>
            </a:r>
            <a:endParaRPr lang="pl-PL" altLang="pl-PL" b="1" i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pl-PL" altLang="pl-PL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pl-PL" altLang="pl-PL" sz="1400" dirty="0">
                <a:latin typeface="Arial" panose="020B0604020202020204" pitchFamily="34" charset="0"/>
              </a:rPr>
              <a:t>zakwalifikowany </a:t>
            </a:r>
            <a:r>
              <a:rPr lang="pl-PL" altLang="pl-PL" sz="1400" dirty="0" smtClean="0">
                <a:latin typeface="Arial" panose="020B0604020202020204" pitchFamily="34" charset="0"/>
              </a:rPr>
              <a:t>  warunkowo </a:t>
            </a:r>
            <a:r>
              <a:rPr lang="pl-PL" altLang="pl-PL" sz="1200" dirty="0" smtClean="0">
                <a:latin typeface="Arial" panose="020B0604020202020204" pitchFamily="34" charset="0"/>
              </a:rPr>
              <a:t> </a:t>
            </a:r>
            <a:r>
              <a:rPr lang="pl-PL" altLang="pl-PL" sz="1200" i="1" dirty="0">
                <a:solidFill>
                  <a:srgbClr val="FF0000"/>
                </a:solidFill>
                <a:latin typeface="Arial" panose="020B0604020202020204" pitchFamily="34" charset="0"/>
              </a:rPr>
              <a:t>(możliwe nieuruchomienie kierunku)</a:t>
            </a:r>
          </a:p>
        </p:txBody>
      </p:sp>
      <p:sp>
        <p:nvSpPr>
          <p:cNvPr id="19460" name="Text Box 35"/>
          <p:cNvSpPr txBox="1"/>
          <p:nvPr/>
        </p:nvSpPr>
        <p:spPr>
          <a:xfrm>
            <a:off x="241300" y="5732463"/>
            <a:ext cx="2881313" cy="369332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 b="1" i="1" dirty="0" smtClean="0">
                <a:latin typeface="Arial" panose="020B0604020202020204" pitchFamily="34" charset="0"/>
              </a:rPr>
              <a:t>niezakwalifikowany</a:t>
            </a:r>
            <a:endParaRPr lang="pl-PL" altLang="pl-PL" b="1" i="1" dirty="0">
              <a:latin typeface="Arial" panose="020B0604020202020204" pitchFamily="34" charset="0"/>
            </a:endParaRPr>
          </a:p>
        </p:txBody>
      </p:sp>
      <p:sp>
        <p:nvSpPr>
          <p:cNvPr id="19461" name="Text Box 36"/>
          <p:cNvSpPr txBox="1"/>
          <p:nvPr/>
        </p:nvSpPr>
        <p:spPr>
          <a:xfrm>
            <a:off x="179252" y="4365104"/>
            <a:ext cx="2881313" cy="369332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 b="1" i="1" dirty="0"/>
              <a:t>l</a:t>
            </a:r>
            <a:r>
              <a:rPr lang="pl-PL" altLang="pl-PL" b="1" i="1" dirty="0" smtClean="0"/>
              <a:t>ista rezerwowa</a:t>
            </a:r>
            <a:endParaRPr lang="pl-PL" altLang="pl-PL" b="1" i="1" dirty="0"/>
          </a:p>
        </p:txBody>
      </p:sp>
      <p:sp>
        <p:nvSpPr>
          <p:cNvPr id="19462" name="Rectangle 37"/>
          <p:cNvSpPr/>
          <p:nvPr/>
        </p:nvSpPr>
        <p:spPr>
          <a:xfrm>
            <a:off x="5992885" y="3458421"/>
            <a:ext cx="2881312" cy="3108543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 eaLnBrk="1" hangingPunct="1"/>
            <a:r>
              <a:rPr lang="pl-PL" altLang="pl-PL" b="1" i="1" dirty="0" smtClean="0"/>
              <a:t>nieprzyjęty</a:t>
            </a:r>
          </a:p>
          <a:p>
            <a:pPr algn="ctr" eaLnBrk="1" hangingPunct="1"/>
            <a:r>
              <a:rPr lang="pl-PL" altLang="pl-PL" b="1" i="1" dirty="0"/>
              <a:t>k</a:t>
            </a:r>
            <a:r>
              <a:rPr lang="pl-PL" altLang="pl-PL" b="1" i="1" dirty="0" smtClean="0"/>
              <a:t>andydat zrezygnował</a:t>
            </a:r>
          </a:p>
          <a:p>
            <a:pPr algn="ctr" eaLnBrk="1" hangingPunct="1"/>
            <a:r>
              <a:rPr lang="pl-PL" altLang="pl-PL" b="1" i="1" dirty="0" smtClean="0"/>
              <a:t>studia nieuruchomione</a:t>
            </a:r>
          </a:p>
          <a:p>
            <a:pPr algn="ctr" eaLnBrk="1" hangingPunct="1"/>
            <a:endParaRPr lang="pl-PL" altLang="pl-PL" dirty="0" smtClean="0">
              <a:latin typeface="Arial" panose="020B0604020202020204" pitchFamily="34" charset="0"/>
            </a:endParaRPr>
          </a:p>
          <a:p>
            <a:pPr algn="ctr" eaLnBrk="1" hangingPunct="1"/>
            <a:r>
              <a:rPr lang="pl-PL" altLang="pl-PL" sz="1200" b="1" dirty="0" smtClean="0"/>
              <a:t>Generowany dokument:</a:t>
            </a:r>
          </a:p>
          <a:p>
            <a:pPr algn="ctr" eaLnBrk="1" hangingPunct="1"/>
            <a:r>
              <a:rPr lang="pl-PL" altLang="pl-PL" sz="1200" b="1" dirty="0" smtClean="0">
                <a:solidFill>
                  <a:srgbClr val="FF0000"/>
                </a:solidFill>
              </a:rPr>
              <a:t>Decyzja o odmowie przyjęcia  na studia </a:t>
            </a:r>
          </a:p>
          <a:p>
            <a:pPr algn="ctr" eaLnBrk="1" hangingPunct="1"/>
            <a:r>
              <a:rPr lang="pl-PL" altLang="pl-PL" sz="1100" dirty="0" smtClean="0"/>
              <a:t>z powodu: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pl-PL" altLang="pl-PL" sz="1100" dirty="0"/>
              <a:t>b</a:t>
            </a:r>
            <a:r>
              <a:rPr lang="pl-PL" altLang="pl-PL" sz="1100" dirty="0" smtClean="0"/>
              <a:t>raku miejsc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pl-PL" altLang="pl-PL" sz="1100" dirty="0" smtClean="0"/>
              <a:t>niezłożenia dokumentów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pl-PL" altLang="pl-PL" sz="1100" dirty="0"/>
              <a:t>r</a:t>
            </a:r>
            <a:r>
              <a:rPr lang="pl-PL" altLang="pl-PL" sz="1100" dirty="0" smtClean="0"/>
              <a:t>ezygnacji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pl-PL" altLang="pl-PL" sz="1100" dirty="0"/>
              <a:t>n</a:t>
            </a:r>
            <a:r>
              <a:rPr lang="pl-PL" altLang="pl-PL" sz="1100" dirty="0" smtClean="0"/>
              <a:t>iespełnienia warunków </a:t>
            </a:r>
            <a:r>
              <a:rPr lang="pl-PL" altLang="pl-PL" sz="1100" dirty="0"/>
              <a:t>(niezdany egzamin, nie osiągnięcie minimalnego progu punktowego</a:t>
            </a:r>
            <a:r>
              <a:rPr lang="pl-PL" altLang="pl-PL" sz="1100" dirty="0" smtClean="0"/>
              <a:t>);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pl-PL" altLang="pl-PL" sz="1100" dirty="0"/>
              <a:t>n</a:t>
            </a:r>
            <a:r>
              <a:rPr lang="pl-PL" altLang="pl-PL" sz="1100" dirty="0" smtClean="0"/>
              <a:t>ieuruchomienia kierunku</a:t>
            </a:r>
          </a:p>
        </p:txBody>
      </p:sp>
      <p:sp>
        <p:nvSpPr>
          <p:cNvPr id="19463" name="Text Box 44"/>
          <p:cNvSpPr txBox="1"/>
          <p:nvPr/>
        </p:nvSpPr>
        <p:spPr>
          <a:xfrm>
            <a:off x="5436096" y="1196752"/>
            <a:ext cx="3420405" cy="2146742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 b="1" i="1" dirty="0" smtClean="0">
                <a:latin typeface="Arial" panose="020B0604020202020204" pitchFamily="34" charset="0"/>
              </a:rPr>
              <a:t>przyjęty</a:t>
            </a:r>
            <a:r>
              <a:rPr lang="pl-PL" altLang="pl-PL" i="1" dirty="0" smtClean="0">
                <a:latin typeface="Arial" panose="020B0604020202020204" pitchFamily="34" charset="0"/>
              </a:rPr>
              <a:t> </a:t>
            </a:r>
            <a:endParaRPr lang="pl-PL" altLang="pl-PL" sz="1100" b="1" i="1" dirty="0" smtClean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pl-PL" altLang="pl-PL" sz="1100" b="1" dirty="0" smtClean="0"/>
              <a:t>Wygenerowany dokument w postępowaniu kwalifikacyjnym:</a:t>
            </a:r>
          </a:p>
          <a:p>
            <a:pPr marL="171450" indent="-171450" algn="ctr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altLang="pl-PL" sz="1100" b="1" dirty="0">
                <a:solidFill>
                  <a:srgbClr val="FF0000"/>
                </a:solidFill>
              </a:rPr>
              <a:t>Indywidualny protokół </a:t>
            </a:r>
            <a:r>
              <a:rPr lang="pl-PL" altLang="pl-PL" sz="1100" dirty="0">
                <a:solidFill>
                  <a:srgbClr val="FF0000"/>
                </a:solidFill>
              </a:rPr>
              <a:t>– informacja o </a:t>
            </a:r>
            <a:r>
              <a:rPr lang="pl-PL" altLang="pl-PL" sz="1100" dirty="0" smtClean="0">
                <a:solidFill>
                  <a:srgbClr val="FF0000"/>
                </a:solidFill>
              </a:rPr>
              <a:t>zakwalifikowaniu</a:t>
            </a:r>
          </a:p>
          <a:p>
            <a:pPr marL="171450" indent="-171450" algn="ctr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altLang="pl-PL" sz="1100" b="1" dirty="0">
                <a:solidFill>
                  <a:srgbClr val="FF0000"/>
                </a:solidFill>
              </a:rPr>
              <a:t>Indywidualny protokół </a:t>
            </a:r>
            <a:r>
              <a:rPr lang="pl-PL" altLang="pl-PL" sz="1100" dirty="0">
                <a:solidFill>
                  <a:srgbClr val="FF0000"/>
                </a:solidFill>
              </a:rPr>
              <a:t>– informacja o zakwalifikowaniu </a:t>
            </a:r>
            <a:r>
              <a:rPr lang="pl-PL" altLang="pl-PL" sz="1100" dirty="0" smtClean="0">
                <a:solidFill>
                  <a:srgbClr val="FF0000"/>
                </a:solidFill>
              </a:rPr>
              <a:t>warunkowym</a:t>
            </a:r>
          </a:p>
          <a:p>
            <a:pPr marL="171450" indent="-171450" algn="ctr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altLang="pl-PL" sz="1100" dirty="0" smtClean="0">
                <a:solidFill>
                  <a:srgbClr val="FF0000"/>
                </a:solidFill>
              </a:rPr>
              <a:t>Obywatele polscy – brak decyzji o przyjęciu</a:t>
            </a:r>
          </a:p>
          <a:p>
            <a:pPr marL="171450" indent="-171450" algn="ctr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altLang="pl-PL" sz="1100" dirty="0" smtClean="0">
                <a:solidFill>
                  <a:srgbClr val="FF0000"/>
                </a:solidFill>
              </a:rPr>
              <a:t>Cudzoziemcy – decyzja o przyjęciu</a:t>
            </a:r>
            <a:endParaRPr lang="pl-PL" altLang="pl-PL" sz="1100" dirty="0">
              <a:solidFill>
                <a:srgbClr val="FF0000"/>
              </a:solidFill>
            </a:endParaRPr>
          </a:p>
        </p:txBody>
      </p:sp>
      <p:sp>
        <p:nvSpPr>
          <p:cNvPr id="19464" name="Line 48"/>
          <p:cNvSpPr/>
          <p:nvPr/>
        </p:nvSpPr>
        <p:spPr>
          <a:xfrm>
            <a:off x="3113160" y="1916832"/>
            <a:ext cx="2879725" cy="0"/>
          </a:xfrm>
          <a:prstGeom prst="line">
            <a:avLst/>
          </a:prstGeom>
          <a:ln w="38100" cap="flat" cmpd="sng">
            <a:solidFill>
              <a:schemeClr val="tx2"/>
            </a:solidFill>
            <a:prstDash val="solid"/>
            <a:headEnd type="none" w="med" len="med"/>
            <a:tailEnd type="triangle" w="lg" len="lg"/>
          </a:ln>
        </p:spPr>
      </p:sp>
      <p:sp>
        <p:nvSpPr>
          <p:cNvPr id="19465" name="Line 50"/>
          <p:cNvSpPr/>
          <p:nvPr/>
        </p:nvSpPr>
        <p:spPr>
          <a:xfrm flipH="1" flipV="1">
            <a:off x="1796696" y="1988840"/>
            <a:ext cx="0" cy="2376264"/>
          </a:xfrm>
          <a:prstGeom prst="line">
            <a:avLst/>
          </a:prstGeom>
          <a:ln w="38100" cap="flat" cmpd="sng">
            <a:solidFill>
              <a:schemeClr val="tx2"/>
            </a:solidFill>
            <a:prstDash val="solid"/>
            <a:headEnd type="none" w="med" len="med"/>
            <a:tailEnd type="triangle" w="lg" len="lg"/>
          </a:ln>
        </p:spPr>
      </p:sp>
      <p:sp>
        <p:nvSpPr>
          <p:cNvPr id="19467" name="Line 52"/>
          <p:cNvSpPr/>
          <p:nvPr/>
        </p:nvSpPr>
        <p:spPr>
          <a:xfrm flipV="1">
            <a:off x="3122613" y="5826124"/>
            <a:ext cx="2889250" cy="0"/>
          </a:xfrm>
          <a:prstGeom prst="line">
            <a:avLst/>
          </a:prstGeom>
          <a:ln w="38100" cap="flat" cmpd="sng">
            <a:solidFill>
              <a:schemeClr val="tx2"/>
            </a:solidFill>
            <a:prstDash val="solid"/>
            <a:headEnd type="none" w="med" len="med"/>
            <a:tailEnd type="triangle" w="lg" len="lg"/>
          </a:ln>
        </p:spPr>
      </p:sp>
      <p:sp>
        <p:nvSpPr>
          <p:cNvPr id="19468" name="Line 53"/>
          <p:cNvSpPr/>
          <p:nvPr/>
        </p:nvSpPr>
        <p:spPr>
          <a:xfrm>
            <a:off x="3060565" y="2358585"/>
            <a:ext cx="2961406" cy="2191185"/>
          </a:xfrm>
          <a:prstGeom prst="line">
            <a:avLst/>
          </a:prstGeom>
          <a:ln w="38100" cap="flat" cmpd="sng">
            <a:solidFill>
              <a:schemeClr val="tx2"/>
            </a:solidFill>
            <a:prstDash val="solid"/>
            <a:headEnd type="none" w="med" len="med"/>
            <a:tailEnd type="triangle" w="lg" len="lg"/>
          </a:ln>
        </p:spPr>
      </p:sp>
      <p:pic>
        <p:nvPicPr>
          <p:cNvPr id="19469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5794" y="1946101"/>
            <a:ext cx="377825" cy="517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430994" y="5157190"/>
            <a:ext cx="377825" cy="575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620713"/>
            <a:ext cx="8568952" cy="58324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</a:rPr>
              <a:t>Ramowe terminy rekrutacji na semestr zimowy, na wszystkie kierunki </a:t>
            </a:r>
            <a:r>
              <a:rPr lang="pl-PL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</a:rPr>
              <a:t>studiów 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</a:rPr>
              <a:t>( nabór podstawowy i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</a:rPr>
              <a:t>nabory uzupełniające) </a:t>
            </a:r>
          </a:p>
          <a:p>
            <a:pPr lvl="0"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studia I stopnia, jednolite magisterskie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stacjonarne i niestacjonarne 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b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 3 czerwca do </a:t>
            </a:r>
            <a:r>
              <a:rPr lang="pl-PL" dirty="0" smtClean="0">
                <a:solidFill>
                  <a:srgbClr val="FF0000"/>
                </a:solidFill>
              </a:rPr>
              <a:t>24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września 2024 r. </a:t>
            </a:r>
            <a:r>
              <a:rPr lang="pl-PL" sz="1600" dirty="0" smtClean="0">
                <a:solidFill>
                  <a:schemeClr val="tx2">
                    <a:lumMod val="75000"/>
                  </a:schemeClr>
                </a:solidFill>
              </a:rPr>
              <a:t>– 4 tury naborów, nabór podstawowy i 3 nabory </a:t>
            </a:r>
            <a:r>
              <a:rPr lang="pl-PL" sz="1600" dirty="0">
                <a:solidFill>
                  <a:schemeClr val="tx2">
                    <a:lumMod val="75000"/>
                  </a:schemeClr>
                </a:solidFill>
              </a:rPr>
              <a:t>uzupełniające. </a:t>
            </a:r>
            <a:r>
              <a:rPr lang="pl-PL" sz="1200" dirty="0">
                <a:solidFill>
                  <a:schemeClr val="tx2">
                    <a:lumMod val="75000"/>
                  </a:schemeClr>
                </a:solidFill>
              </a:rPr>
              <a:t>W uzasadnionych przypadkach na wniosek WKR, dla kierunków prowadzonych w formie niestacjonarnej, dopuszcza się możliwość - za zgodą Rektora lub Prorektora ds. kształcenia i studentów - ogłoszenie tury 5 naboru w miesiącu </a:t>
            </a:r>
            <a:r>
              <a:rPr lang="pl-PL" sz="1200" dirty="0" smtClean="0">
                <a:solidFill>
                  <a:schemeClr val="tx2">
                    <a:lumMod val="75000"/>
                  </a:schemeClr>
                </a:solidFill>
              </a:rPr>
              <a:t>październiku. Termin </a:t>
            </a:r>
            <a:r>
              <a:rPr lang="pl-PL" sz="1200" dirty="0">
                <a:solidFill>
                  <a:schemeClr val="tx2">
                    <a:lumMod val="75000"/>
                  </a:schemeClr>
                </a:solidFill>
              </a:rPr>
              <a:t>naboru ustalony zostanie dla danego kierunku odrębnie, w porozumieniu z WKR. </a:t>
            </a:r>
            <a:endParaRPr lang="pl-PL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lvl="0" indent="0">
              <a:buNone/>
              <a:defRPr/>
            </a:pP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</a:endParaRPr>
          </a:p>
          <a:p>
            <a:pPr lvl="0"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Studia II</a:t>
            </a:r>
            <a:r>
              <a:rPr kumimoji="0" lang="pl-PL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stopnia, </a:t>
            </a:r>
            <a:r>
              <a:rPr kumimoji="0" lang="pl-PL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stacjonarne i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niestacjonarne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b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 3 czerwca do</a:t>
            </a:r>
            <a:r>
              <a:rPr kumimoji="0" lang="pl-PL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22 września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2024 r. </a:t>
            </a:r>
            <a:r>
              <a:rPr lang="pl-PL" sz="1600" dirty="0">
                <a:solidFill>
                  <a:srgbClr val="1F497D">
                    <a:lumMod val="75000"/>
                  </a:srgbClr>
                </a:solidFill>
              </a:rPr>
              <a:t>– </a:t>
            </a:r>
            <a:r>
              <a:rPr lang="pl-PL" sz="1600" dirty="0" smtClean="0">
                <a:solidFill>
                  <a:srgbClr val="1F497D">
                    <a:lumMod val="75000"/>
                  </a:srgbClr>
                </a:solidFill>
              </a:rPr>
              <a:t>3 </a:t>
            </a:r>
            <a:r>
              <a:rPr lang="pl-PL" sz="1600" dirty="0">
                <a:solidFill>
                  <a:srgbClr val="1F497D">
                    <a:lumMod val="75000"/>
                  </a:srgbClr>
                </a:solidFill>
              </a:rPr>
              <a:t>tury naborów, nabór podstawowy i </a:t>
            </a:r>
            <a:r>
              <a:rPr lang="pl-PL" sz="1600" dirty="0" smtClean="0">
                <a:solidFill>
                  <a:srgbClr val="1F497D">
                    <a:lumMod val="75000"/>
                  </a:srgbClr>
                </a:solidFill>
              </a:rPr>
              <a:t>2 nabory uzupełniające  </a:t>
            </a:r>
            <a:r>
              <a:rPr lang="pl-PL" sz="1400" dirty="0" smtClean="0">
                <a:solidFill>
                  <a:srgbClr val="1F497D">
                    <a:lumMod val="75000"/>
                  </a:srgbClr>
                </a:solidFill>
              </a:rPr>
              <a:t>( 3 tura - w </a:t>
            </a:r>
            <a:r>
              <a:rPr lang="pl-PL" sz="1400" dirty="0">
                <a:solidFill>
                  <a:srgbClr val="1F497D">
                    <a:lumMod val="75000"/>
                  </a:srgbClr>
                </a:solidFill>
              </a:rPr>
              <a:t>uzasadnionych przypadkach rekrutacja na studia drugiego stopnia może  być wydłużona do 9</a:t>
            </a:r>
            <a:r>
              <a:rPr lang="pl-PL" sz="1400" dirty="0" smtClean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pl-PL" sz="1400" dirty="0">
                <a:solidFill>
                  <a:srgbClr val="1F497D">
                    <a:lumMod val="75000"/>
                  </a:srgbClr>
                </a:solidFill>
              </a:rPr>
              <a:t>października </a:t>
            </a:r>
            <a:r>
              <a:rPr lang="pl-PL" sz="1400" dirty="0" smtClean="0">
                <a:solidFill>
                  <a:srgbClr val="1F497D">
                    <a:lumMod val="75000"/>
                  </a:srgbClr>
                </a:solidFill>
              </a:rPr>
              <a:t>2024); </a:t>
            </a:r>
            <a:endParaRPr lang="pl-PL" sz="1400" dirty="0">
              <a:solidFill>
                <a:srgbClr val="1F497D">
                  <a:lumMod val="75000"/>
                </a:srgbClr>
              </a:solidFill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sz="2400" b="1" dirty="0" smtClean="0"/>
              <a:t>Publikacja wyników postępowania  </a:t>
            </a:r>
            <a:r>
              <a:rPr lang="pl-PL" sz="2400" dirty="0" smtClean="0"/>
              <a:t>- </a:t>
            </a:r>
            <a:r>
              <a:rPr lang="pl-PL" sz="2400" dirty="0"/>
              <a:t>w</a:t>
            </a:r>
            <a:r>
              <a:rPr lang="pl-PL" sz="2400" dirty="0" smtClean="0"/>
              <a:t> ramowym harmonogramie </a:t>
            </a:r>
            <a:r>
              <a:rPr lang="pl-PL" sz="2400" b="1" dirty="0" smtClean="0">
                <a:solidFill>
                  <a:srgbClr val="FF0000"/>
                </a:solidFill>
              </a:rPr>
              <a:t>wprowadzono termin zgłoszenia gotowości do publikacji wyników postępowania kwalifikacyjnego </a:t>
            </a:r>
          </a:p>
          <a:p>
            <a:pPr marL="0" indent="0" algn="ctr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( do 13-16 lipca, studia I stopnia i jednolite magisterskie)</a:t>
            </a:r>
          </a:p>
          <a:p>
            <a:pPr marL="0" indent="0">
              <a:buNone/>
            </a:pPr>
            <a:endParaRPr lang="pl-PL" sz="2000" b="1" dirty="0" smtClean="0">
              <a:solidFill>
                <a:srgbClr val="FF0000"/>
              </a:solidFill>
            </a:endParaRPr>
          </a:p>
          <a:p>
            <a:r>
              <a:rPr lang="pl-PL" sz="2000" dirty="0" smtClean="0"/>
              <a:t>Komisja przekazuje informację o zakończeniu postępowania kwalifikacyjnego do wydziałowych koordynatorów ds. rekrutacji.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Koordynatorzy przekazują zbiorczą listę kierunków zgłaszając gotowość do publikacji wyników.</a:t>
            </a:r>
          </a:p>
          <a:p>
            <a:pPr marL="0" indent="0">
              <a:buNone/>
            </a:pPr>
            <a:endParaRPr lang="pl-PL" sz="2000" dirty="0" smtClean="0"/>
          </a:p>
          <a:p>
            <a:r>
              <a:rPr lang="pl-PL" sz="2000" dirty="0" smtClean="0"/>
              <a:t>W celu wyeliminowanie obciążenia serwerów, </a:t>
            </a:r>
            <a:r>
              <a:rPr lang="pl-PL" sz="2000" b="1" dirty="0" smtClean="0">
                <a:solidFill>
                  <a:srgbClr val="FF0000"/>
                </a:solidFill>
              </a:rPr>
              <a:t>godziny publikacji wyników w dniu 17 lipca zostaną rozłożone w systemie na cały dzień.</a:t>
            </a:r>
          </a:p>
          <a:p>
            <a:pPr marL="0" indent="0">
              <a:buNone/>
            </a:pPr>
            <a:endParaRPr lang="pl-PL" sz="2000" b="1" dirty="0" smtClean="0">
              <a:solidFill>
                <a:srgbClr val="FF0000"/>
              </a:solidFill>
            </a:endParaRPr>
          </a:p>
          <a:p>
            <a:r>
              <a:rPr lang="pl-PL" sz="2000" b="1" dirty="0" smtClean="0"/>
              <a:t>Możliwe jest wcześniejsze ogłoszenie wyników tj. w dniach 15 lub 16 lipca </a:t>
            </a:r>
            <a:r>
              <a:rPr lang="pl-PL" sz="2000" dirty="0" smtClean="0"/>
              <a:t>- zwłaszcza na kierunkach z największa ilością zapisów (psychologia, prawo, filologie obce) – potrzebne uprzednie zgłoszenie gotowości przez koordynatora ds. rekrutacji.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89842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20725"/>
            <a:ext cx="8229600" cy="5399088"/>
          </a:xfrm>
        </p:spPr>
        <p:txBody>
          <a:bodyPr vert="horz" wrap="square" lIns="91440" tIns="45720" rIns="91440" bIns="45720" numCol="1" rtlCol="0" anchor="ctr" anchorCtr="0" compatLnSpc="1">
            <a:normAutofit fontScale="5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Kandydaci</a:t>
            </a:r>
            <a:r>
              <a:rPr kumimoji="0" lang="pl-PL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(oprócz cudzoziemców) </a:t>
            </a:r>
            <a:r>
              <a:rPr kumimoji="0" lang="pl-P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nie otrzymują decyzji o przyjęciu.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pl-PL" sz="4800" noProof="0" dirty="0" smtClean="0">
                <a:solidFill>
                  <a:schemeClr val="tx2">
                    <a:lumMod val="75000"/>
                  </a:schemeClr>
                </a:solidFill>
              </a:rPr>
              <a:t>Kandydaci zakwalifikowani mają możliwość pobrania indywidualnego protokołu z wynikami postępowania kwalifikacyjnego.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pl-PL" sz="4800" noProof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kumimoji="0" lang="pl-PL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Przyjęcie </a:t>
            </a:r>
            <a:r>
              <a:rPr kumimoji="0" lang="pl-PL" sz="48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 studia następuje w drodze wpisu na listę </a:t>
            </a:r>
            <a:r>
              <a:rPr kumimoji="0" lang="pl-PL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studentów.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Komisja </a:t>
            </a:r>
            <a:r>
              <a:rPr lang="pl-PL" sz="4800" dirty="0" smtClean="0">
                <a:solidFill>
                  <a:schemeClr val="tx2">
                    <a:lumMod val="75000"/>
                  </a:schemeClr>
                </a:solidFill>
              </a:rPr>
              <a:t>nadaje w systemie</a:t>
            </a:r>
            <a:endParaRPr kumimoji="0" lang="pl-PL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decyzje o odmowie przyjęcia na studia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dotyczy obywateli polskich i cudzoziemców)</a:t>
            </a:r>
          </a:p>
          <a:p>
            <a:pPr lvl="0" algn="ctr" eaLnBrk="1" fontAlgn="auto" hangingPunct="1">
              <a:spcAft>
                <a:spcPts val="0"/>
              </a:spcAft>
              <a:buNone/>
              <a:defRPr/>
            </a:pPr>
            <a:r>
              <a:rPr kumimoji="0" lang="pl-PL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Decyzje podpisuje podpisem kwalifikowanym Przewodniczący WKR lub Zastępca</a:t>
            </a:r>
            <a:r>
              <a:rPr kumimoji="0" lang="pl-PL" sz="3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pl-PL" sz="3000" b="1" dirty="0" smtClean="0"/>
              <a:t>przewodniczącego z </a:t>
            </a:r>
            <a:r>
              <a:rPr lang="pl-PL" sz="3000" b="1" dirty="0"/>
              <a:t>użyciem </a:t>
            </a:r>
            <a:r>
              <a:rPr lang="pl-PL" sz="3000" b="1" dirty="0" smtClean="0"/>
              <a:t>imiennej </a:t>
            </a:r>
            <a:r>
              <a:rPr lang="pl-PL" sz="3000" b="1" dirty="0"/>
              <a:t>KARTY z </a:t>
            </a:r>
            <a:r>
              <a:rPr lang="pl-PL" sz="3000" b="1" dirty="0" smtClean="0"/>
              <a:t>certyfikatem.</a:t>
            </a:r>
          </a:p>
          <a:p>
            <a:pPr lvl="0" algn="ctr" eaLnBrk="1" fontAlgn="auto" hangingPunct="1">
              <a:spcAft>
                <a:spcPts val="0"/>
              </a:spcAft>
              <a:buNone/>
              <a:defRPr/>
            </a:pPr>
            <a:r>
              <a:rPr lang="pl-PL" sz="3000" b="1" dirty="0"/>
              <a:t>W przypadku jej </a:t>
            </a:r>
            <a:r>
              <a:rPr lang="pl-PL" sz="3000" b="1" dirty="0" smtClean="0"/>
              <a:t>nieposiadania, prosimy </a:t>
            </a:r>
            <a:r>
              <a:rPr lang="pl-PL" sz="3000" b="1" dirty="0"/>
              <a:t>o jej niezwłoczne zamówienie poprzez </a:t>
            </a:r>
            <a:r>
              <a:rPr lang="pl-PL" sz="3000" b="1" dirty="0" smtClean="0"/>
              <a:t>Dział </a:t>
            </a:r>
            <a:r>
              <a:rPr lang="pl-PL" sz="3000" b="1" dirty="0"/>
              <a:t>Logistyki korzystając z umowy długoterminowej. Ponadto należy zainstalować odpowiednie oprogramowanie </a:t>
            </a:r>
            <a:r>
              <a:rPr lang="pl-PL" sz="3000" b="1" dirty="0" smtClean="0"/>
              <a:t>(</a:t>
            </a:r>
            <a:r>
              <a:rPr lang="pl-PL" sz="3000" b="1" dirty="0" err="1" smtClean="0"/>
              <a:t>Usos</a:t>
            </a:r>
            <a:r>
              <a:rPr lang="pl-PL" sz="3000" b="1" dirty="0" smtClean="0"/>
              <a:t> </a:t>
            </a:r>
            <a:r>
              <a:rPr lang="pl-PL" sz="3000" b="1" dirty="0" err="1"/>
              <a:t>sign</a:t>
            </a:r>
            <a:r>
              <a:rPr lang="pl-PL" sz="3000" b="1" dirty="0"/>
              <a:t>).</a:t>
            </a:r>
            <a:endParaRPr kumimoji="0" lang="pl-PL" sz="3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282778"/>
              </p:ext>
            </p:extLst>
          </p:nvPr>
        </p:nvGraphicFramePr>
        <p:xfrm>
          <a:off x="395536" y="548681"/>
          <a:ext cx="8352928" cy="5935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320480"/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Obywatele polscy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Cudzoziemcy</a:t>
                      </a:r>
                      <a:endParaRPr lang="pl-PL" dirty="0"/>
                    </a:p>
                  </a:txBody>
                  <a:tcPr/>
                </a:tc>
              </a:tr>
              <a:tr h="827472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Indywidulany protokół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aseline="0" dirty="0" smtClean="0"/>
                        <a:t>– </a:t>
                      </a:r>
                      <a:r>
                        <a:rPr lang="pl-PL" sz="1600" i="1" baseline="0" dirty="0" smtClean="0"/>
                        <a:t>informacja o zakwalifikowaniu</a:t>
                      </a:r>
                      <a:endParaRPr lang="pl-PL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Indywidulany protokół </a:t>
                      </a:r>
                      <a:r>
                        <a:rPr lang="pl-PL" sz="1600" dirty="0" smtClean="0"/>
                        <a:t>– </a:t>
                      </a:r>
                      <a:r>
                        <a:rPr lang="pl-PL" sz="1600" i="1" dirty="0" smtClean="0"/>
                        <a:t>informacja o zakwalifikowaniu</a:t>
                      </a:r>
                    </a:p>
                  </a:txBody>
                  <a:tcPr/>
                </a:tc>
              </a:tr>
              <a:tr h="895980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Decyzje</a:t>
                      </a:r>
                      <a:r>
                        <a:rPr lang="pl-PL" sz="1600" b="1" baseline="0" dirty="0" smtClean="0"/>
                        <a:t> o odmowie przyjęcia </a:t>
                      </a:r>
                      <a:r>
                        <a:rPr lang="pl-PL" sz="1600" baseline="0" dirty="0" smtClean="0"/>
                        <a:t>– </a:t>
                      </a:r>
                      <a:r>
                        <a:rPr lang="pl-PL" sz="1600" i="1" baseline="0" dirty="0" smtClean="0"/>
                        <a:t>wybrać odpowiedni powód</a:t>
                      </a:r>
                      <a:endParaRPr lang="pl-PL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/>
                        <a:t>Zaświadczenie</a:t>
                      </a:r>
                      <a:r>
                        <a:rPr lang="pl-PL" sz="1600" b="1" baseline="0" dirty="0" smtClean="0"/>
                        <a:t> </a:t>
                      </a:r>
                      <a:r>
                        <a:rPr lang="pl-PL" sz="1600" b="1" dirty="0" smtClean="0"/>
                        <a:t> o zakwalifikowaniu na studia </a:t>
                      </a:r>
                      <a:r>
                        <a:rPr lang="pl-PL" sz="1600" dirty="0" smtClean="0"/>
                        <a:t>– </a:t>
                      </a:r>
                      <a:r>
                        <a:rPr lang="pl-PL" sz="1600" i="1" dirty="0" smtClean="0">
                          <a:solidFill>
                            <a:srgbClr val="FF0000"/>
                          </a:solidFill>
                        </a:rPr>
                        <a:t>dokument</a:t>
                      </a:r>
                      <a:r>
                        <a:rPr lang="pl-PL" sz="1600" i="1" baseline="0" dirty="0" smtClean="0">
                          <a:solidFill>
                            <a:srgbClr val="FF0000"/>
                          </a:solidFill>
                        </a:rPr>
                        <a:t> generuje Biuro Rekrutacji Cudzoziemców</a:t>
                      </a:r>
                      <a:endParaRPr lang="pl-PL" sz="16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6867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i="1" dirty="0" smtClean="0"/>
                        <a:t>Decyzja</a:t>
                      </a:r>
                      <a:r>
                        <a:rPr lang="pl-PL" sz="1600" b="1" i="1" baseline="0" dirty="0" smtClean="0"/>
                        <a:t> o przyjęciu – </a:t>
                      </a:r>
                      <a:r>
                        <a:rPr lang="pl-PL" sz="1600" b="0" i="1" baseline="0" dirty="0" smtClean="0"/>
                        <a:t>z upoważnienia Rektora</a:t>
                      </a:r>
                      <a:endParaRPr lang="pl-PL" sz="1600" b="0" i="1" dirty="0"/>
                    </a:p>
                  </a:txBody>
                  <a:tcPr/>
                </a:tc>
              </a:tr>
              <a:tr h="63315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i="1" dirty="0" smtClean="0"/>
                        <a:t>Decyzje o odmowie przyjęcia -</a:t>
                      </a:r>
                      <a:r>
                        <a:rPr lang="pl-PL" sz="1600" b="0" i="1" dirty="0" smtClean="0"/>
                        <a:t>wybrać odpowiedni powód – z upoważnienia</a:t>
                      </a:r>
                      <a:r>
                        <a:rPr lang="pl-PL" sz="1600" b="0" i="1" baseline="0" dirty="0" smtClean="0"/>
                        <a:t> Rektora</a:t>
                      </a:r>
                      <a:endParaRPr lang="pl-PL" sz="1600" b="0" i="1" dirty="0" smtClean="0"/>
                    </a:p>
                  </a:txBody>
                  <a:tcPr/>
                </a:tc>
              </a:tr>
              <a:tr h="395424">
                <a:tc gridSpan="2">
                  <a:txBody>
                    <a:bodyPr/>
                    <a:lstStyle/>
                    <a:p>
                      <a:r>
                        <a:rPr lang="pl-PL" sz="1100" b="1" dirty="0" smtClean="0"/>
                        <a:t>Dokumenty potwierdzające znajomość  języka wykładowego – </a:t>
                      </a:r>
                      <a:r>
                        <a:rPr lang="pl-PL" sz="1100" b="1" dirty="0" smtClean="0">
                          <a:solidFill>
                            <a:srgbClr val="FF0000"/>
                          </a:solidFill>
                        </a:rPr>
                        <a:t>dokument wymaga zatwierdzenia w systemie </a:t>
                      </a:r>
                    </a:p>
                    <a:p>
                      <a:r>
                        <a:rPr lang="pl-PL" sz="1100" dirty="0" smtClean="0"/>
                        <a:t>Kandydaci z zagranicznymi dokumentami o wykształceniu (Polacy i cudzoziemcy) aplikujący na studia prowadzone w języku polskim muszą udowodnić, że posługują się językiem polskim na poziomie pozwalającym na podjęcie studiów prowadzonych w tych języku. W tym celu muszą wgrać do systemu IRK odpowiedni dokument, zgodnie z listą dokumentów akceptowanych przez UŚ (lista dokumentów zawarta jest w § 4 ust. 5 pkt. 5 zarządzenia 60/2023 Rektora UŚ, zamieszczona też będzie w materiałach dla Komisji – czekamy na pełne informacje o ośrodkach uprawnionych do przeprowadzania egzaminów ze </a:t>
                      </a:r>
                      <a:r>
                        <a:rPr lang="pl-PL" sz="1100" dirty="0" err="1" smtClean="0"/>
                        <a:t>SJiKP</a:t>
                      </a:r>
                      <a:r>
                        <a:rPr lang="pl-PL" sz="1100" dirty="0" smtClean="0"/>
                        <a:t>). </a:t>
                      </a:r>
                    </a:p>
                    <a:p>
                      <a:r>
                        <a:rPr lang="pl-PL" sz="1100" dirty="0" smtClean="0"/>
                        <a:t>WKR może zdecydować o zaakceptowaniu innego niż określone przez UŚ dokumentu potwierdzającego znajomość języka polskiego wgranego do systemu IRK przez kandydata. Z tego względu, że WKR może decydować w tej sprawie, to członek ds. świadectw i dyplomów zagranicznych powinien zaakceptować lub odrzucić dokument wgrany przez kandydata jako potwierdzenie znajomości języka polskiego. </a:t>
                      </a:r>
                    </a:p>
                    <a:p>
                      <a:r>
                        <a:rPr lang="pl-PL" sz="1100" dirty="0" smtClean="0"/>
                        <a:t>W przypadku nieposiadania odpowiedniego dokumentu, kandydat powinien przystąpić do kursu przygotowującego z języka polskiego zakończonego egzaminem weryfikującym znajomość języka polskiego, prowadzonym przez Szkołę Języka i Kultury Polskiej UŚ. Zapisy dostępne są poprzez system IRK. Po zdaniu egzaminu, kandydat otrzyma dokument ze </a:t>
                      </a:r>
                      <a:r>
                        <a:rPr lang="pl-PL" sz="1100" dirty="0" err="1" smtClean="0"/>
                        <a:t>SJiKP</a:t>
                      </a:r>
                      <a:r>
                        <a:rPr lang="pl-PL" sz="1100" dirty="0" smtClean="0"/>
                        <a:t>, który wgra następnie do systemu IRK. Pierwsze egzaminy będą przeprowadzane w początku lipca.</a:t>
                      </a:r>
                    </a:p>
                    <a:p>
                      <a:r>
                        <a:rPr lang="pl-PL" sz="1100" dirty="0" smtClean="0"/>
                        <a:t>W przypadku kierunków prowadzonych w języku angielskim, uznanie bądź nieuznanie dokumentu potwierdzającego znajomość języka angielskiego przedstawionego </a:t>
                      </a:r>
                      <a:endParaRPr lang="pl-PL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b="1" i="1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11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20725"/>
            <a:ext cx="8229600" cy="5399088"/>
          </a:xfrm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Decyzje o odmowie przyjęcia na studia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(dla osób z grupy rezerwowej) </a:t>
            </a:r>
            <a:r>
              <a:rPr lang="pl-PL" sz="4800" noProof="0" dirty="0" smtClean="0">
                <a:solidFill>
                  <a:schemeClr val="tx2">
                    <a:lumMod val="75000"/>
                  </a:schemeClr>
                </a:solidFill>
              </a:rPr>
              <a:t>nadaje</a:t>
            </a: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się dopiero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 wypełnieniu </a:t>
            </a:r>
            <a:r>
              <a:rPr kumimoji="0" lang="pl-PL" sz="48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uchwalonego przez </a:t>
            </a: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Senat</a:t>
            </a: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limitu miejsc</a:t>
            </a:r>
            <a:endParaRPr kumimoji="0" lang="pl-PL" sz="48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388" y="720725"/>
            <a:ext cx="8785225" cy="5399088"/>
          </a:xfrm>
        </p:spPr>
        <p:txBody>
          <a:bodyPr vert="horz" wrap="square" lIns="91440" tIns="45720" rIns="91440" bIns="45720" numCol="1" rtlCol="0" anchor="ctr" anchorCtr="0" compatLnSpc="1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Osobom, które nie spełniły kryteriów lub nie zdały egzaminu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decyzję o nieprzyjęciu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można </a:t>
            </a:r>
            <a:r>
              <a:rPr lang="pl-PL" sz="4800" dirty="0" smtClean="0">
                <a:solidFill>
                  <a:schemeClr val="tx2">
                    <a:lumMod val="75000"/>
                  </a:schemeClr>
                </a:solidFill>
              </a:rPr>
              <a:t>nadać</a:t>
            </a: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niezwłocznie.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Kandydat ma możliwość</a:t>
            </a:r>
            <a:r>
              <a:rPr kumimoji="0" lang="pl-PL" sz="35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zrezygnowania w systemie  z elektronicznego dostarczenia decyzji o odmowie przyjęcia. Tym kandydatom decyzje należy wysłać w sposób tradycyjny</a:t>
            </a:r>
            <a:r>
              <a:rPr kumimoji="0" lang="pl-PL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za</a:t>
            </a:r>
            <a:r>
              <a:rPr kumimoji="0" lang="pl-PL" sz="35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zwrotnym potwierdzeniem odbioru.</a:t>
            </a:r>
            <a:endParaRPr kumimoji="0" lang="pl-PL" sz="35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23528" y="1243787"/>
            <a:ext cx="856895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2800" b="1" kern="1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Prosimy o generowanie na kontach kandydatów odpowiednich decyzji administracyjnych z uwzględnieniem właściwego powodu zawartego w szablonie decyzji.</a:t>
            </a:r>
            <a:endParaRPr lang="pl-PL" sz="2800" kern="100" dirty="0">
              <a:latin typeface="Calibri"/>
              <a:ea typeface="SimSu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2000" b="1" kern="1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 </a:t>
            </a:r>
            <a:endParaRPr lang="pl-PL" sz="2000" kern="100" dirty="0">
              <a:latin typeface="Calibri"/>
              <a:ea typeface="SimSu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2400" b="1" u="sng" kern="1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Po opublikowaniu i udostępnieniu kandydatom decyzji administracyjnych nie można już modyfikować, podpisać ani usunąć.</a:t>
            </a:r>
            <a:endParaRPr lang="pl-PL" sz="2400" kern="100" dirty="0">
              <a:latin typeface="Calibri"/>
              <a:ea typeface="SimSu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2000" b="1" kern="1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 </a:t>
            </a:r>
            <a:endParaRPr lang="pl-PL" sz="2000" kern="100" dirty="0">
              <a:latin typeface="Calibri"/>
              <a:ea typeface="SimSu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2000" b="1" kern="100" dirty="0">
                <a:latin typeface="Calibri"/>
                <a:ea typeface="Calibri"/>
                <a:cs typeface="Times New Roman"/>
              </a:rPr>
              <a:t>Decyzje generujemy i udostępniamy po zakończeniu całości postępowania </a:t>
            </a:r>
            <a:r>
              <a:rPr lang="pl-PL" sz="2000" b="1" kern="100" dirty="0" smtClean="0">
                <a:latin typeface="Calibri"/>
                <a:ea typeface="Calibri"/>
                <a:cs typeface="Times New Roman"/>
              </a:rPr>
              <a:t>kwalifikacyjnego </a:t>
            </a:r>
            <a:r>
              <a:rPr lang="pl-PL" sz="2000" b="1" kern="100" dirty="0">
                <a:latin typeface="Calibri"/>
                <a:ea typeface="Calibri"/>
                <a:cs typeface="Times New Roman"/>
              </a:rPr>
              <a:t>i wyczerpaniu możliwości dobierania kandydatów znajdujących się na liście rezerwowej.</a:t>
            </a:r>
            <a:endParaRPr lang="pl-PL" sz="2000" kern="100" dirty="0">
              <a:latin typeface="Calibri"/>
              <a:ea typeface="SimSu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2000" b="1" kern="100" dirty="0">
                <a:latin typeface="Calibri"/>
                <a:ea typeface="Calibri"/>
                <a:cs typeface="Times New Roman"/>
              </a:rPr>
              <a:t>Status „lista rezerwowa” jest statusem przejściowym , finalnie kandydat powinien otrzymać status kwalifikacji „zakwalifikowany”  lub „niezakwalifikowany”</a:t>
            </a:r>
            <a:endParaRPr lang="pl-PL" sz="2000" kern="100" dirty="0">
              <a:effectLst/>
              <a:latin typeface="Calibri"/>
              <a:ea typeface="SimSu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569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662940"/>
              </p:ext>
            </p:extLst>
          </p:nvPr>
        </p:nvGraphicFramePr>
        <p:xfrm>
          <a:off x="395536" y="332655"/>
          <a:ext cx="8352928" cy="5936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440160"/>
                <a:gridCol w="1296144"/>
                <a:gridCol w="2160240"/>
                <a:gridCol w="1728192"/>
              </a:tblGrid>
              <a:tr h="489801">
                <a:tc gridSpan="5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Możliwe decyzje administracyjne z zależności od statusu kandydata: 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1454416">
                <a:tc>
                  <a:txBody>
                    <a:bodyPr/>
                    <a:lstStyle/>
                    <a:p>
                      <a:pPr algn="ctr"/>
                      <a:r>
                        <a:rPr lang="pl-PL" sz="1600" b="1" i="1" dirty="0" smtClean="0"/>
                        <a:t>Kwalifikacja IRK</a:t>
                      </a:r>
                    </a:p>
                    <a:p>
                      <a:pPr algn="ctr"/>
                      <a:r>
                        <a:rPr lang="pl-PL" sz="1600" i="1" dirty="0" smtClean="0"/>
                        <a:t>(lista rankingowa)</a:t>
                      </a:r>
                    </a:p>
                    <a:p>
                      <a:pPr algn="ctr"/>
                      <a:endParaRPr lang="pl-PL" sz="1600" i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600" i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i="1" dirty="0" smtClean="0"/>
                        <a:t>Status kandydata IRK</a:t>
                      </a:r>
                    </a:p>
                    <a:p>
                      <a:pPr algn="ctr"/>
                      <a:r>
                        <a:rPr lang="pl-PL" sz="1600" i="1" dirty="0" smtClean="0"/>
                        <a:t>(przyjęcie na studia)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i="1" dirty="0" smtClean="0"/>
                        <a:t>Decyzja o odmowie</a:t>
                      </a:r>
                      <a:r>
                        <a:rPr lang="pl-PL" sz="1600" b="1" i="1" baseline="0" dirty="0" smtClean="0"/>
                        <a:t> przyjęcia</a:t>
                      </a:r>
                      <a:r>
                        <a:rPr lang="pl-PL" sz="1600" b="1" i="1" dirty="0" smtClean="0"/>
                        <a:t> – odpowiedni powód</a:t>
                      </a:r>
                      <a:endParaRPr lang="pl-PL" sz="1600" b="1" i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i="1" dirty="0" smtClean="0"/>
                        <a:t>Filtry do zastosowania w systemie – zbiorcze nadawanie decyzji</a:t>
                      </a:r>
                      <a:endParaRPr lang="pl-PL" sz="1600" i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279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pl-PL" sz="140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Zakwalifikowany</a:t>
                      </a:r>
                      <a:endParaRPr lang="pl-PL" sz="140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pl-PL" sz="140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Kandydat złożył dokumenty i dokonał wpisu na studia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Przyjęty</a:t>
                      </a:r>
                      <a:endParaRPr lang="pl-PL" sz="140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Indywidualny protokół – informacja o zakwalifikowaniu</a:t>
                      </a:r>
                      <a:endParaRPr lang="pl-PL" sz="140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"/>
                        <a:tabLst>
                          <a:tab pos="266700" algn="l"/>
                        </a:tabLst>
                      </a:pPr>
                      <a:r>
                        <a:rPr lang="pl-PL" sz="1400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Zakwalifikowany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489801">
                <a:tc gridSpan="5"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"/>
                        <a:tabLst>
                          <a:tab pos="266700" algn="l"/>
                        </a:tabLst>
                      </a:pPr>
                      <a:r>
                        <a:rPr lang="pl-PL" sz="1400" b="1" kern="1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Uwaga:</a:t>
                      </a:r>
                      <a:r>
                        <a:rPr lang="pl-PL" sz="1400" kern="1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 Zakwalifikowany kandydat musi mieć wygenerowany w systemie IRK  oraz podpisany przez przewodniczącego lub zastępcę podpisem kwalifikowanym  </a:t>
                      </a:r>
                      <a:r>
                        <a:rPr lang="pl-PL" sz="1400" b="1" i="1" kern="1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indywidualny protokół – informacja o zakwalifikowaniu</a:t>
                      </a:r>
                      <a:r>
                        <a:rPr lang="pl-PL" sz="1400" kern="1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.  Indywidualne protokoły muszą być podpisane i opublikowane w dniu publikacji  listy zakwalifikowanych do przyjęcia.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"/>
                        <a:tabLst>
                          <a:tab pos="266700" algn="l"/>
                        </a:tabLst>
                      </a:pPr>
                      <a:r>
                        <a:rPr lang="pl-PL" sz="1400" kern="1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W przypadku konieczności zmiany na </a:t>
                      </a:r>
                      <a:r>
                        <a:rPr lang="pl-PL" sz="1400" b="1" i="1" kern="1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decyzje o odmowie</a:t>
                      </a:r>
                      <a:r>
                        <a:rPr lang="pl-PL" sz="1400" kern="1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z powodów wymienionych poniżej , uprzednio nadany indywidualny protokół o zakwalifikowaniu warunkowym należy zarchiwizować w systemie i wygenerować odpowiednią decyzję  o odmowie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"/>
                        <a:tabLst>
                          <a:tab pos="266700" algn="l"/>
                        </a:tabLst>
                      </a:pPr>
                      <a:r>
                        <a:rPr lang="pl-PL" sz="1400" b="1" kern="1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SimSun"/>
                          <a:cs typeface="Times New Roman"/>
                        </a:rPr>
                        <a:t>Decyzje generujemy i udostępniamy po zakończeniu całości postępowania kwalifikacyjnego i wyczerpaniu możliwości dobierania kandydatów znajdujących się na liście rezerwowej</a:t>
                      </a:r>
                      <a:r>
                        <a:rPr lang="pl-PL" sz="1400" kern="1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.  </a:t>
                      </a:r>
                      <a:r>
                        <a:rPr lang="pl-PL" sz="1400" b="1" kern="1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Status „lista rezerwowa” jest statusem przejściowym ,</a:t>
                      </a:r>
                      <a:r>
                        <a:rPr lang="pl-PL" sz="1400" kern="1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 finalnie kandydat powinien otrzymać status kwalifikacji „zakwalifikowany”  lub „niezakwalifikowany”</a:t>
                      </a: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69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383284"/>
              </p:ext>
            </p:extLst>
          </p:nvPr>
        </p:nvGraphicFramePr>
        <p:xfrm>
          <a:off x="395536" y="332655"/>
          <a:ext cx="8352928" cy="5779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440160"/>
                <a:gridCol w="1440160"/>
                <a:gridCol w="2016224"/>
                <a:gridCol w="1728192"/>
              </a:tblGrid>
              <a:tr h="489801">
                <a:tc gridSpan="5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Możliwe decyzje administracyjne z zależności od statusu kandydata: 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1238392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Kwalifikacja IRK</a:t>
                      </a:r>
                    </a:p>
                    <a:p>
                      <a:pPr algn="ctr"/>
                      <a:r>
                        <a:rPr lang="pl-PL" sz="1400" dirty="0" smtClean="0"/>
                        <a:t>(lista rankingowa)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Status kandydata IRK</a:t>
                      </a:r>
                    </a:p>
                    <a:p>
                      <a:pPr algn="ctr"/>
                      <a:r>
                        <a:rPr lang="pl-PL" sz="1400" dirty="0" smtClean="0"/>
                        <a:t>(przyjęcie na studia)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Decyzja o odmowie przyjęcia – odpowiedni powód</a:t>
                      </a:r>
                    </a:p>
                    <a:p>
                      <a:pPr algn="ctr"/>
                      <a:endParaRPr lang="pl-PL" sz="1400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Filtry do zastosowania w systemie – zbiorcze nadawanie decyzji</a:t>
                      </a:r>
                      <a:endParaRPr lang="pl-PL" sz="14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279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pl-PL" sz="140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Zakwalifikowany</a:t>
                      </a:r>
                      <a:endParaRPr lang="pl-PL" sz="140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pl-PL" sz="140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Pisemna rezygnacja ze studiów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Kandydat zrezygnował</a:t>
                      </a:r>
                      <a:endParaRPr lang="pl-PL" sz="140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Decyzja o odmowie - rezygnacja ze studiów</a:t>
                      </a:r>
                      <a:endParaRPr lang="pl-PL" sz="140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"/>
                        <a:tabLst>
                          <a:tab pos="266700" algn="l"/>
                        </a:tabLst>
                      </a:pPr>
                      <a:r>
                        <a:rPr lang="pl-PL" sz="1400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Zakwalifikowany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"/>
                        <a:tabLst>
                          <a:tab pos="266700" algn="l"/>
                        </a:tabLst>
                      </a:pPr>
                      <a:r>
                        <a:rPr lang="pl-PL" sz="1400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Kandydat zrezygnował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1279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>
                          <a:effectLst/>
                          <a:latin typeface="Calibri"/>
                          <a:ea typeface="SimSun"/>
                          <a:cs typeface="Times New Roman"/>
                        </a:rPr>
                        <a:t>Zakwalifikowany</a:t>
                      </a:r>
                      <a:endParaRPr lang="pl-PL" sz="1400" kern="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kern="100">
                          <a:effectLst/>
                          <a:latin typeface="Calibri"/>
                          <a:ea typeface="SimSun"/>
                          <a:cs typeface="Times New Roman"/>
                        </a:rPr>
                        <a:t>Dodatkowy status</a:t>
                      </a:r>
                      <a:r>
                        <a:rPr lang="pl-PL" sz="1400" b="1" kern="100">
                          <a:effectLst/>
                          <a:latin typeface="Calibri"/>
                          <a:ea typeface="SimSun"/>
                          <a:cs typeface="Times New Roman"/>
                        </a:rPr>
                        <a:t> : zakwalifikowany warunkowo</a:t>
                      </a:r>
                      <a:endParaRPr lang="pl-PL" sz="1400" kern="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Zakwalifikowanie </a:t>
                      </a:r>
                      <a:r>
                        <a:rPr lang="pl-PL" sz="1400" i="1" kern="1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warunkowe, możliwość</a:t>
                      </a:r>
                      <a:r>
                        <a:rPr lang="pl-PL" sz="1400" i="1" kern="100" baseline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pl-PL" sz="1400" i="1" kern="1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nie uruchomienia kierunku</a:t>
                      </a:r>
                      <a:endParaRPr lang="pl-PL" sz="1400" i="1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>
                          <a:effectLst/>
                          <a:latin typeface="Calibri"/>
                          <a:ea typeface="SimSun"/>
                          <a:cs typeface="Times New Roman"/>
                        </a:rPr>
                        <a:t>Kierunek nieuruchomiony</a:t>
                      </a:r>
                      <a:endParaRPr lang="pl-PL" sz="1400" kern="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Decyzja o odmowie - nieuruchomienie kierunku </a:t>
                      </a:r>
                      <a:endParaRPr lang="pl-PL" sz="140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"/>
                        <a:tabLst>
                          <a:tab pos="266700" algn="l"/>
                        </a:tabLst>
                      </a:pPr>
                      <a:r>
                        <a:rPr lang="pl-PL" sz="1400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Zakwalifikowany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"/>
                        <a:tabLst>
                          <a:tab pos="266700" algn="l"/>
                        </a:tabLst>
                      </a:pPr>
                      <a:r>
                        <a:rPr lang="pl-PL" sz="1400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Kierunek nieuruchomiony</a:t>
                      </a:r>
                    </a:p>
                  </a:txBody>
                  <a:tcPr marL="68580" marR="68580" marT="0" marB="0" anchor="ctr"/>
                </a:tc>
              </a:tr>
              <a:tr h="1279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>
                          <a:effectLst/>
                          <a:latin typeface="Calibri"/>
                          <a:ea typeface="SimSun"/>
                          <a:cs typeface="Times New Roman"/>
                        </a:rPr>
                        <a:t>Zakwalifikowany</a:t>
                      </a:r>
                      <a:endParaRPr lang="pl-PL" sz="1400" kern="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pl-PL" sz="1400" kern="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Kandydat nie dokonał w wyznaczonym terminie wpisu na studia i nie złożył wymaganych dokumentów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Nieprzyjęty</a:t>
                      </a:r>
                      <a:endParaRPr lang="pl-PL" sz="140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>
                          <a:effectLst/>
                          <a:latin typeface="Calibri"/>
                          <a:ea typeface="SimSun"/>
                          <a:cs typeface="Times New Roman"/>
                        </a:rPr>
                        <a:t>Decyzja o odmowie - niezłożenie dokumentów</a:t>
                      </a:r>
                      <a:endParaRPr lang="pl-PL" sz="1400" kern="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"/>
                        <a:tabLst>
                          <a:tab pos="266700" algn="l"/>
                        </a:tabLst>
                      </a:pPr>
                      <a:r>
                        <a:rPr lang="pl-PL" sz="1400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Zakwalifikowany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"/>
                        <a:tabLst>
                          <a:tab pos="266700" algn="l"/>
                        </a:tabLst>
                      </a:pPr>
                      <a:r>
                        <a:rPr lang="pl-PL" sz="1400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Nieprzyjęty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65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173461"/>
              </p:ext>
            </p:extLst>
          </p:nvPr>
        </p:nvGraphicFramePr>
        <p:xfrm>
          <a:off x="395536" y="332655"/>
          <a:ext cx="8568952" cy="5994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440160"/>
                <a:gridCol w="1440160"/>
                <a:gridCol w="2016224"/>
                <a:gridCol w="1944216"/>
              </a:tblGrid>
              <a:tr h="489801">
                <a:tc gridSpan="5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Możliwe decyzje administracyjne z zależności od statusu kandydata: 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1238392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Kwalifikacja IRK</a:t>
                      </a:r>
                    </a:p>
                    <a:p>
                      <a:pPr algn="ctr"/>
                      <a:r>
                        <a:rPr lang="pl-PL" sz="1400" dirty="0" smtClean="0"/>
                        <a:t>(lista rankingowa)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Status kandydata IRK</a:t>
                      </a:r>
                    </a:p>
                    <a:p>
                      <a:pPr algn="ctr"/>
                      <a:r>
                        <a:rPr lang="pl-PL" sz="1400" dirty="0" smtClean="0"/>
                        <a:t>(przyjęcie na studia)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/>
                        <a:t>Decyzja o odmowie przyjęcia – odpowiedni powód</a:t>
                      </a:r>
                    </a:p>
                    <a:p>
                      <a:pPr algn="ctr"/>
                      <a:endParaRPr lang="pl-PL" sz="1400" b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Filtry do zastosowania w systemie – zbiorcze nadawanie decyzji</a:t>
                      </a:r>
                      <a:endParaRPr lang="pl-PL" sz="14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279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Lista rezerwowa </a:t>
                      </a:r>
                      <a:endParaRPr lang="pl-PL" sz="140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kern="1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Zakwalifikowany do przyjęcia  z listy rezerwowej, </a:t>
                      </a:r>
                      <a:r>
                        <a:rPr lang="pl-PL" sz="1400" i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zmiana statusu na </a:t>
                      </a:r>
                      <a:r>
                        <a:rPr lang="pl-PL" sz="1400" b="1" i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zakwalifikowany</a:t>
                      </a:r>
                      <a:endParaRPr lang="pl-PL" sz="1400" i="1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Przyjęty</a:t>
                      </a:r>
                      <a:endParaRPr lang="pl-PL" sz="140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Indywidualny protokół – informacja o zakwalifikowaniu</a:t>
                      </a:r>
                      <a:endParaRPr lang="pl-PL" sz="140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400" kern="10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1279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>
                          <a:effectLst/>
                          <a:latin typeface="Calibri"/>
                          <a:ea typeface="SimSun"/>
                          <a:cs typeface="Times New Roman"/>
                        </a:rPr>
                        <a:t>Lista rezerwowa</a:t>
                      </a:r>
                      <a:endParaRPr lang="pl-PL" sz="1400" kern="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Brak miejsc, </a:t>
                      </a:r>
                      <a:r>
                        <a:rPr lang="pl-PL" sz="1400" i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zmiana statusu na </a:t>
                      </a:r>
                      <a:r>
                        <a:rPr lang="pl-PL" sz="1400" b="1" i="1" kern="1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SimSun"/>
                          <a:cs typeface="Times New Roman"/>
                        </a:rPr>
                        <a:t>niezakwalifikowany </a:t>
                      </a:r>
                      <a:endParaRPr lang="pl-PL" sz="1400" i="1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>
                          <a:effectLst/>
                          <a:latin typeface="Calibri"/>
                          <a:ea typeface="SimSun"/>
                          <a:cs typeface="Times New Roman"/>
                        </a:rPr>
                        <a:t>Nieprzyjęty</a:t>
                      </a:r>
                      <a:endParaRPr lang="pl-PL" sz="1400" kern="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Decyzja o odmowie - brak miejsc </a:t>
                      </a:r>
                      <a:endParaRPr lang="pl-PL" sz="1400" kern="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"/>
                        <a:tabLst>
                          <a:tab pos="266700" algn="l"/>
                        </a:tabLst>
                      </a:pPr>
                      <a:r>
                        <a:rPr lang="pl-PL" sz="1400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Niezakwalifikowany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"/>
                        <a:tabLst>
                          <a:tab pos="266700" algn="l"/>
                        </a:tabLst>
                      </a:pPr>
                      <a:r>
                        <a:rPr lang="pl-PL" sz="1400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Nieprzyjęty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"/>
                        <a:tabLst>
                          <a:tab pos="266700" algn="l"/>
                        </a:tabLst>
                      </a:pPr>
                      <a:r>
                        <a:rPr lang="pl-PL" sz="1400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Wynik &gt; 0 </a:t>
                      </a:r>
                      <a:br>
                        <a:rPr lang="pl-PL" sz="1400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</a:br>
                      <a:r>
                        <a:rPr lang="pl-PL" sz="1400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(lub &gt; minimum punktów)</a:t>
                      </a:r>
                    </a:p>
                  </a:txBody>
                  <a:tcPr marL="68580" marR="68580" marT="0" marB="0" anchor="ctr"/>
                </a:tc>
              </a:tr>
              <a:tr h="12791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>
                          <a:effectLst/>
                          <a:latin typeface="Calibri"/>
                          <a:ea typeface="SimSun"/>
                          <a:cs typeface="Times New Roman"/>
                        </a:rPr>
                        <a:t>Niezakwalifikowany</a:t>
                      </a:r>
                      <a:endParaRPr lang="pl-PL" sz="1400" kern="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Kandydat nie uzyskał </a:t>
                      </a:r>
                      <a:r>
                        <a:rPr lang="pl-PL" sz="1400" i="1" kern="1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wymaganej </a:t>
                      </a:r>
                      <a:r>
                        <a:rPr lang="pl-PL" sz="1400" i="1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liczby punktów , nie uzyskał  minimalnego wyniku z egzaminu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>
                          <a:effectLst/>
                          <a:latin typeface="Calibri"/>
                          <a:ea typeface="SimSun"/>
                          <a:cs typeface="Times New Roman"/>
                        </a:rPr>
                        <a:t>Nieprzyjęty</a:t>
                      </a:r>
                      <a:endParaRPr lang="pl-PL" sz="1400" kern="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kern="100">
                          <a:effectLst/>
                          <a:latin typeface="Calibri"/>
                          <a:ea typeface="SimSun"/>
                          <a:cs typeface="Times New Roman"/>
                        </a:rPr>
                        <a:t>Decyzja o odmowie - negatywny wynik</a:t>
                      </a:r>
                      <a:endParaRPr lang="pl-PL" sz="1400" kern="1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"/>
                        <a:tabLst>
                          <a:tab pos="266700" algn="l"/>
                        </a:tabLst>
                      </a:pPr>
                      <a:r>
                        <a:rPr lang="pl-PL" sz="1400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Niezakwalifikowany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"/>
                        <a:tabLst>
                          <a:tab pos="266700" algn="l"/>
                        </a:tabLst>
                      </a:pPr>
                      <a:r>
                        <a:rPr lang="pl-PL" sz="1400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Nieprzyjęty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"/>
                        <a:tabLst>
                          <a:tab pos="266700" algn="l"/>
                        </a:tabLst>
                      </a:pPr>
                      <a:r>
                        <a:rPr lang="pl-PL" sz="1400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Wynik = 0 </a:t>
                      </a:r>
                      <a:br>
                        <a:rPr lang="pl-PL" sz="1400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</a:br>
                      <a:r>
                        <a:rPr lang="pl-PL" sz="1400" kern="100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(lub &lt; minimum punktów)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5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20725"/>
            <a:ext cx="8229600" cy="5399088"/>
          </a:xfrm>
          <a:ln/>
        </p:spPr>
        <p:txBody>
          <a:bodyPr vert="horz" wrap="square" lIns="91440" tIns="45720" rIns="91440" bIns="45720" anchor="ctr" anchorCtr="0"/>
          <a:lstStyle/>
          <a:p>
            <a:pPr algn="ctr" eaLnBrk="1" hangingPunct="1">
              <a:buNone/>
            </a:pPr>
            <a:r>
              <a:rPr lang="pl-PL" altLang="pl-PL" sz="4800" dirty="0">
                <a:solidFill>
                  <a:srgbClr val="17375E"/>
                </a:solidFill>
              </a:rPr>
              <a:t>Jeśli nie został wyczerpany limit miejsc komisja uruchamia </a:t>
            </a:r>
            <a:r>
              <a:rPr lang="pl-PL" altLang="pl-PL" sz="4800" dirty="0" smtClean="0">
                <a:solidFill>
                  <a:srgbClr val="17375E"/>
                </a:solidFill>
              </a:rPr>
              <a:t>listę </a:t>
            </a:r>
            <a:r>
              <a:rPr lang="pl-PL" altLang="pl-PL" sz="4800" dirty="0">
                <a:solidFill>
                  <a:srgbClr val="17375E"/>
                </a:solidFill>
              </a:rPr>
              <a:t>rezerwową,</a:t>
            </a:r>
          </a:p>
          <a:p>
            <a:pPr algn="ctr" eaLnBrk="1" hangingPunct="1">
              <a:buNone/>
            </a:pPr>
            <a:r>
              <a:rPr lang="pl-PL" altLang="pl-PL" sz="4800" b="1" dirty="0">
                <a:solidFill>
                  <a:srgbClr val="FF0000"/>
                </a:solidFill>
              </a:rPr>
              <a:t>informując kandydata</a:t>
            </a:r>
            <a:r>
              <a:rPr lang="pl-PL" altLang="pl-PL" sz="4800" dirty="0">
                <a:solidFill>
                  <a:srgbClr val="17375E"/>
                </a:solidFill>
              </a:rPr>
              <a:t> </a:t>
            </a:r>
            <a:br>
              <a:rPr lang="pl-PL" altLang="pl-PL" sz="4800" dirty="0">
                <a:solidFill>
                  <a:srgbClr val="17375E"/>
                </a:solidFill>
              </a:rPr>
            </a:br>
            <a:r>
              <a:rPr lang="pl-PL" altLang="pl-PL" sz="4400" dirty="0">
                <a:solidFill>
                  <a:srgbClr val="17375E"/>
                </a:solidFill>
              </a:rPr>
              <a:t>o zmianie jego statusu </a:t>
            </a:r>
            <a:r>
              <a:rPr lang="pl-PL" altLang="pl-PL" sz="4400" b="1" dirty="0">
                <a:solidFill>
                  <a:srgbClr val="17375E"/>
                </a:solidFill>
              </a:rPr>
              <a:t>e-mailem</a:t>
            </a:r>
            <a:endParaRPr lang="pl-PL" altLang="pl-PL" sz="4400" dirty="0">
              <a:solidFill>
                <a:srgbClr val="17375E"/>
              </a:solidFill>
            </a:endParaRPr>
          </a:p>
          <a:p>
            <a:pPr algn="ctr" eaLnBrk="1" hangingPunct="1">
              <a:buNone/>
            </a:pPr>
            <a:r>
              <a:rPr lang="pl-PL" altLang="pl-PL" sz="4400" dirty="0">
                <a:solidFill>
                  <a:srgbClr val="17375E"/>
                </a:solidFill>
              </a:rPr>
              <a:t>lub</a:t>
            </a:r>
            <a:r>
              <a:rPr lang="pl-PL" altLang="pl-PL" sz="4400" b="1" dirty="0">
                <a:solidFill>
                  <a:srgbClr val="17375E"/>
                </a:solidFill>
              </a:rPr>
              <a:t> </a:t>
            </a:r>
            <a:r>
              <a:rPr lang="pl-PL" altLang="pl-PL" sz="4400" b="1" dirty="0" smtClean="0">
                <a:solidFill>
                  <a:srgbClr val="17375E"/>
                </a:solidFill>
              </a:rPr>
              <a:t>telefonicznie. </a:t>
            </a:r>
          </a:p>
          <a:p>
            <a:pPr algn="ctr" eaLnBrk="1" hangingPunct="1">
              <a:buNone/>
            </a:pPr>
            <a:r>
              <a:rPr lang="pl-PL" altLang="pl-PL" sz="1600" b="1" dirty="0" smtClean="0">
                <a:solidFill>
                  <a:srgbClr val="17375E"/>
                </a:solidFill>
              </a:rPr>
              <a:t>W harmonogramach zostały uwzględnione terminy wpisu na studia dla kandydatów zakwalifikowanych z list rezerwowych</a:t>
            </a:r>
            <a:endParaRPr lang="pl-PL" altLang="pl-PL" sz="1600" dirty="0">
              <a:solidFill>
                <a:srgbClr val="1737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20725"/>
            <a:ext cx="8229600" cy="5399088"/>
          </a:xfrm>
          <a:ln/>
        </p:spPr>
        <p:txBody>
          <a:bodyPr vert="horz" wrap="square" lIns="91440" tIns="45720" rIns="91440" bIns="45720" anchor="ctr" anchorCtr="0"/>
          <a:lstStyle/>
          <a:p>
            <a:pPr algn="ctr" eaLnBrk="1" hangingPunct="1">
              <a:buNone/>
            </a:pPr>
            <a:r>
              <a:rPr lang="pl-PL" altLang="pl-PL" sz="3600" dirty="0" smtClean="0">
                <a:solidFill>
                  <a:srgbClr val="17375E"/>
                </a:solidFill>
              </a:rPr>
              <a:t>Rejestracja(nabór podstawowy) </a:t>
            </a:r>
            <a:r>
              <a:rPr lang="pl-PL" altLang="pl-PL" sz="3600" dirty="0">
                <a:solidFill>
                  <a:srgbClr val="17375E"/>
                </a:solidFill>
              </a:rPr>
              <a:t>na studia </a:t>
            </a:r>
          </a:p>
          <a:p>
            <a:pPr algn="ctr" eaLnBrk="1" hangingPunct="1">
              <a:buNone/>
            </a:pPr>
            <a:r>
              <a:rPr lang="pl-PL" altLang="pl-PL" sz="3600" dirty="0">
                <a:solidFill>
                  <a:srgbClr val="17375E"/>
                </a:solidFill>
              </a:rPr>
              <a:t>stacjonarne I stopnia i jednolite  magisterskie kończy się </a:t>
            </a:r>
          </a:p>
          <a:p>
            <a:pPr algn="ctr" eaLnBrk="1" hangingPunct="1">
              <a:buNone/>
            </a:pPr>
            <a:r>
              <a:rPr lang="pl-PL" altLang="pl-PL" sz="4000" b="1" dirty="0" smtClean="0">
                <a:solidFill>
                  <a:srgbClr val="FF0000"/>
                </a:solidFill>
              </a:rPr>
              <a:t>10 </a:t>
            </a:r>
            <a:r>
              <a:rPr lang="pl-PL" altLang="pl-PL" sz="4000" b="1" dirty="0">
                <a:solidFill>
                  <a:srgbClr val="FF0000"/>
                </a:solidFill>
              </a:rPr>
              <a:t>lipca </a:t>
            </a:r>
            <a:r>
              <a:rPr lang="pl-PL" altLang="pl-PL" sz="4000" b="1" dirty="0" smtClean="0">
                <a:solidFill>
                  <a:srgbClr val="FF0000"/>
                </a:solidFill>
              </a:rPr>
              <a:t>2024</a:t>
            </a:r>
            <a:r>
              <a:rPr lang="pl-PL" altLang="pl-PL" sz="4000" dirty="0" smtClean="0">
                <a:solidFill>
                  <a:srgbClr val="17375E"/>
                </a:solidFill>
              </a:rPr>
              <a:t> </a:t>
            </a:r>
            <a:r>
              <a:rPr lang="pl-PL" altLang="pl-PL" sz="4000" dirty="0">
                <a:solidFill>
                  <a:srgbClr val="17375E"/>
                </a:solidFill>
              </a:rPr>
              <a:t>r. o godz. </a:t>
            </a:r>
            <a:r>
              <a:rPr lang="pl-PL" altLang="pl-PL" sz="4000" b="1" dirty="0">
                <a:solidFill>
                  <a:srgbClr val="FF0000"/>
                </a:solidFill>
              </a:rPr>
              <a:t>23:59</a:t>
            </a:r>
            <a:endParaRPr lang="pl-PL" altLang="pl-PL" sz="4000" dirty="0">
              <a:solidFill>
                <a:srgbClr val="17375E"/>
              </a:solidFill>
            </a:endParaRPr>
          </a:p>
          <a:p>
            <a:pPr algn="ctr" eaLnBrk="1" hangingPunct="1">
              <a:buNone/>
            </a:pPr>
            <a:r>
              <a:rPr lang="pl-PL" altLang="pl-PL" sz="4000" dirty="0">
                <a:solidFill>
                  <a:srgbClr val="17375E"/>
                </a:solidFill>
              </a:rPr>
              <a:t>Do </a:t>
            </a:r>
            <a:r>
              <a:rPr lang="pl-PL" altLang="pl-PL" sz="4000" b="1" dirty="0">
                <a:solidFill>
                  <a:srgbClr val="FF0000"/>
                </a:solidFill>
              </a:rPr>
              <a:t>12 lipca</a:t>
            </a:r>
            <a:r>
              <a:rPr lang="pl-PL" altLang="pl-PL" sz="4000" dirty="0">
                <a:solidFill>
                  <a:srgbClr val="17375E"/>
                </a:solidFill>
              </a:rPr>
              <a:t> br. mogą wpływać opłaty rekrutacyjne wniesione sposobem tradycyjnym </a:t>
            </a:r>
            <a:r>
              <a:rPr lang="pl-PL" altLang="pl-PL" sz="2400" dirty="0">
                <a:solidFill>
                  <a:srgbClr val="17375E"/>
                </a:solidFill>
              </a:rPr>
              <a:t>( przelew, przekaz pocztowy)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750" y="620713"/>
            <a:ext cx="8280400" cy="62786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sz="3600" b="1" dirty="0">
                <a:solidFill>
                  <a:srgbClr val="254061"/>
                </a:solidFill>
                <a:latin typeface="Calibri" panose="020F0502020204030204" pitchFamily="34" charset="0"/>
              </a:rPr>
              <a:t>Na kierunkach gdzie istnieje prawdopodobieństwo nieuruchomienia kierunku komisja </a:t>
            </a:r>
            <a:r>
              <a:rPr sz="3600"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albo</a:t>
            </a:r>
            <a:endParaRPr sz="2000" b="1" dirty="0">
              <a:solidFill>
                <a:srgbClr val="254061"/>
              </a:solidFill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l-PL" b="1" u="sng" dirty="0" smtClean="0">
                <a:solidFill>
                  <a:srgbClr val="254061"/>
                </a:solidFill>
                <a:latin typeface="Calibri" panose="020F0502020204030204" pitchFamily="34" charset="0"/>
              </a:rPr>
              <a:t> </a:t>
            </a:r>
            <a:r>
              <a:rPr b="1" u="sng" dirty="0" smtClean="0">
                <a:solidFill>
                  <a:srgbClr val="254061"/>
                </a:solidFill>
                <a:latin typeface="Calibri" panose="020F0502020204030204" pitchFamily="34" charset="0"/>
              </a:rPr>
              <a:t>wydłuża </a:t>
            </a:r>
            <a:r>
              <a:rPr b="1" u="sng" dirty="0">
                <a:solidFill>
                  <a:srgbClr val="254061"/>
                </a:solidFill>
                <a:latin typeface="Calibri" panose="020F0502020204030204" pitchFamily="34" charset="0"/>
              </a:rPr>
              <a:t>trwający nabór </a:t>
            </a:r>
            <a:r>
              <a:rPr b="1" dirty="0">
                <a:solidFill>
                  <a:srgbClr val="254061"/>
                </a:solidFill>
                <a:latin typeface="Calibri" panose="020F0502020204030204" pitchFamily="34" charset="0"/>
              </a:rPr>
              <a:t>( informując kandydatów o przesunięciu terminu </a:t>
            </a:r>
            <a:r>
              <a:rPr b="1" dirty="0" err="1" smtClean="0">
                <a:solidFill>
                  <a:srgbClr val="254061"/>
                </a:solidFill>
                <a:latin typeface="Calibri" panose="020F0502020204030204" pitchFamily="34" charset="0"/>
              </a:rPr>
              <a:t>ogłoszeni</a:t>
            </a:r>
            <a:r>
              <a:rPr lang="pl-PL"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a</a:t>
            </a:r>
            <a:r>
              <a:rPr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 </a:t>
            </a:r>
            <a:r>
              <a:rPr b="1" dirty="0" err="1" smtClean="0">
                <a:solidFill>
                  <a:srgbClr val="254061"/>
                </a:solidFill>
                <a:latin typeface="Calibri" panose="020F0502020204030204" pitchFamily="34" charset="0"/>
              </a:rPr>
              <a:t>wyników</a:t>
            </a:r>
            <a:r>
              <a:rPr lang="pl-PL"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 i wpisów na studia</a:t>
            </a:r>
            <a:r>
              <a:rPr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)</a:t>
            </a:r>
            <a:r>
              <a:rPr lang="pl-PL"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;</a:t>
            </a:r>
            <a:endParaRPr b="1" dirty="0">
              <a:solidFill>
                <a:srgbClr val="254061"/>
              </a:solidFill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 kwalifikuje kandydatów nadając</a:t>
            </a:r>
            <a:r>
              <a:rPr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 </a:t>
            </a:r>
            <a:r>
              <a:rPr lang="pl-PL"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im dodatkowy </a:t>
            </a:r>
            <a:r>
              <a:rPr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status </a:t>
            </a:r>
            <a:r>
              <a:rPr b="1" i="1" dirty="0">
                <a:solidFill>
                  <a:srgbClr val="FF0000"/>
                </a:solidFill>
                <a:latin typeface="Calibri" panose="020F0502020204030204" pitchFamily="34" charset="0"/>
              </a:rPr>
              <a:t>zakwalifikowany warunkowo </a:t>
            </a:r>
            <a:r>
              <a:rPr b="1" dirty="0">
                <a:solidFill>
                  <a:srgbClr val="254061"/>
                </a:solidFill>
                <a:latin typeface="Calibri" panose="020F0502020204030204" pitchFamily="34" charset="0"/>
              </a:rPr>
              <a:t>i ogłasza </a:t>
            </a:r>
            <a:r>
              <a:rPr b="1" dirty="0" err="1">
                <a:solidFill>
                  <a:srgbClr val="254061"/>
                </a:solidFill>
                <a:latin typeface="Calibri" panose="020F0502020204030204" pitchFamily="34" charset="0"/>
              </a:rPr>
              <a:t>kolejny</a:t>
            </a:r>
            <a:r>
              <a:rPr b="1" dirty="0">
                <a:solidFill>
                  <a:srgbClr val="254061"/>
                </a:solidFill>
                <a:latin typeface="Calibri" panose="020F0502020204030204" pitchFamily="34" charset="0"/>
              </a:rPr>
              <a:t> </a:t>
            </a:r>
            <a:r>
              <a:rPr b="1" dirty="0" err="1" smtClean="0">
                <a:solidFill>
                  <a:srgbClr val="254061"/>
                </a:solidFill>
                <a:latin typeface="Calibri" panose="020F0502020204030204" pitchFamily="34" charset="0"/>
              </a:rPr>
              <a:t>nabór</a:t>
            </a:r>
            <a:r>
              <a:rPr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 </a:t>
            </a:r>
            <a:r>
              <a:rPr lang="pl-PL" b="1" dirty="0">
                <a:solidFill>
                  <a:srgbClr val="254061"/>
                </a:solidFill>
                <a:latin typeface="Calibri" panose="020F0502020204030204" pitchFamily="34" charset="0"/>
              </a:rPr>
              <a:t>; </a:t>
            </a:r>
            <a:r>
              <a:rPr lang="pl-PL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UWAGA: kandydaci zakwalifikowani warunkowo mogą być </a:t>
            </a:r>
            <a:r>
              <a:rPr lang="pl-PL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wprowadzeni </a:t>
            </a:r>
            <a:r>
              <a:rPr lang="pl-PL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do systemu USOS dopiero po zakończeniu naboru dodatkowego i zgłoszeniu się odpowiedniej liczby kandydatów w liczbie pozwalającej na uruchomienie jednej grupy </a:t>
            </a:r>
            <a:r>
              <a:rPr lang="pl-PL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zajęciowej na kierunku.</a:t>
            </a:r>
            <a:endParaRPr lang="pl-PL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l-PL"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zamyka </a:t>
            </a:r>
            <a:r>
              <a:rPr lang="pl-PL" b="1" dirty="0">
                <a:solidFill>
                  <a:srgbClr val="254061"/>
                </a:solidFill>
                <a:latin typeface="Calibri" panose="020F0502020204030204" pitchFamily="34" charset="0"/>
              </a:rPr>
              <a:t>nabór (informując Rektora i kandydatów o nieuruchomieniu studiów, kandydaci powinni być poinformowani o możliwości złożenia wniosku o zwrot </a:t>
            </a:r>
            <a:r>
              <a:rPr lang="pl-PL"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opłaty)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rgbClr val="254061"/>
                </a:solidFill>
                <a:latin typeface="Calibri" panose="020F0502020204030204" pitchFamily="34" charset="0"/>
              </a:rPr>
              <a:t> </a:t>
            </a:r>
            <a:r>
              <a:rPr lang="pl-PL"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możne </a:t>
            </a:r>
            <a:r>
              <a:rPr lang="pl-PL" b="1" dirty="0">
                <a:solidFill>
                  <a:srgbClr val="254061"/>
                </a:solidFill>
                <a:latin typeface="Calibri" panose="020F0502020204030204" pitchFamily="34" charset="0"/>
              </a:rPr>
              <a:t>zaproponować inny kierunek w ramach wniesionej opłaty rekrutacyjnej </a:t>
            </a:r>
          </a:p>
          <a:p>
            <a:endParaRPr lang="pl-PL" b="1" dirty="0" smtClean="0">
              <a:solidFill>
                <a:srgbClr val="254061"/>
              </a:solidFill>
              <a:latin typeface="Calibri" panose="020F0502020204030204" pitchFamily="34" charset="0"/>
            </a:endParaRPr>
          </a:p>
          <a:p>
            <a:pPr algn="ctr"/>
            <a:r>
              <a:rPr lang="pl-PL"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W </a:t>
            </a:r>
            <a:r>
              <a:rPr b="1" dirty="0" err="1" smtClean="0">
                <a:solidFill>
                  <a:srgbClr val="254061"/>
                </a:solidFill>
                <a:latin typeface="Calibri" panose="020F0502020204030204" pitchFamily="34" charset="0"/>
              </a:rPr>
              <a:t>przypadku</a:t>
            </a:r>
            <a:r>
              <a:rPr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 </a:t>
            </a:r>
            <a:r>
              <a:rPr b="1" dirty="0" err="1" smtClean="0">
                <a:solidFill>
                  <a:srgbClr val="254061"/>
                </a:solidFill>
                <a:latin typeface="Calibri" panose="020F0502020204030204" pitchFamily="34" charset="0"/>
              </a:rPr>
              <a:t>uruchomienia</a:t>
            </a:r>
            <a:r>
              <a:rPr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 </a:t>
            </a:r>
            <a:r>
              <a:rPr b="1" dirty="0" err="1" smtClean="0">
                <a:solidFill>
                  <a:srgbClr val="254061"/>
                </a:solidFill>
                <a:latin typeface="Calibri" panose="020F0502020204030204" pitchFamily="34" charset="0"/>
              </a:rPr>
              <a:t>studiów</a:t>
            </a:r>
            <a:r>
              <a:rPr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 </a:t>
            </a:r>
            <a:r>
              <a:rPr b="1" dirty="0" err="1" smtClean="0">
                <a:solidFill>
                  <a:srgbClr val="254061"/>
                </a:solidFill>
                <a:latin typeface="Calibri" panose="020F0502020204030204" pitchFamily="34" charset="0"/>
              </a:rPr>
              <a:t>niestacjonarnych</a:t>
            </a:r>
            <a:r>
              <a:rPr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 </a:t>
            </a:r>
            <a:r>
              <a:rPr b="1" dirty="0" err="1" smtClean="0">
                <a:solidFill>
                  <a:srgbClr val="254061"/>
                </a:solidFill>
                <a:latin typeface="Calibri" panose="020F0502020204030204" pitchFamily="34" charset="0"/>
              </a:rPr>
              <a:t>przy</a:t>
            </a:r>
            <a:r>
              <a:rPr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 </a:t>
            </a:r>
            <a:r>
              <a:rPr b="1" dirty="0" err="1" smtClean="0">
                <a:solidFill>
                  <a:srgbClr val="254061"/>
                </a:solidFill>
                <a:latin typeface="Calibri" panose="020F0502020204030204" pitchFamily="34" charset="0"/>
              </a:rPr>
              <a:t>minimalnej</a:t>
            </a:r>
            <a:r>
              <a:rPr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 </a:t>
            </a:r>
            <a:r>
              <a:rPr b="1" dirty="0" err="1" smtClean="0">
                <a:solidFill>
                  <a:srgbClr val="254061"/>
                </a:solidFill>
                <a:latin typeface="Calibri" panose="020F0502020204030204" pitchFamily="34" charset="0"/>
              </a:rPr>
              <a:t>liczbie</a:t>
            </a:r>
            <a:r>
              <a:rPr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 </a:t>
            </a:r>
            <a:r>
              <a:rPr b="1" dirty="0" err="1" smtClean="0">
                <a:solidFill>
                  <a:srgbClr val="254061"/>
                </a:solidFill>
                <a:latin typeface="Calibri" panose="020F0502020204030204" pitchFamily="34" charset="0"/>
              </a:rPr>
              <a:t>kandydatów</a:t>
            </a:r>
            <a:r>
              <a:rPr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 </a:t>
            </a:r>
            <a:r>
              <a:rPr b="1" dirty="0" err="1" smtClean="0">
                <a:solidFill>
                  <a:srgbClr val="254061"/>
                </a:solidFill>
                <a:latin typeface="Calibri" panose="020F0502020204030204" pitchFamily="34" charset="0"/>
              </a:rPr>
              <a:t>gwarantującej</a:t>
            </a:r>
            <a:r>
              <a:rPr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 </a:t>
            </a:r>
            <a:r>
              <a:rPr b="1" dirty="0" err="1" smtClean="0">
                <a:solidFill>
                  <a:srgbClr val="254061"/>
                </a:solidFill>
                <a:latin typeface="Calibri" panose="020F0502020204030204" pitchFamily="34" charset="0"/>
              </a:rPr>
              <a:t>opłacalność</a:t>
            </a:r>
            <a:r>
              <a:rPr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 </a:t>
            </a:r>
            <a:r>
              <a:rPr b="1" dirty="0" err="1" smtClean="0">
                <a:solidFill>
                  <a:srgbClr val="254061"/>
                </a:solidFill>
                <a:latin typeface="Calibri" panose="020F0502020204030204" pitchFamily="34" charset="0"/>
              </a:rPr>
              <a:t>prowadzenia</a:t>
            </a:r>
            <a:r>
              <a:rPr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 </a:t>
            </a:r>
            <a:r>
              <a:rPr b="1" dirty="0" err="1" smtClean="0">
                <a:solidFill>
                  <a:srgbClr val="254061"/>
                </a:solidFill>
                <a:latin typeface="Calibri" panose="020F0502020204030204" pitchFamily="34" charset="0"/>
              </a:rPr>
              <a:t>studiów</a:t>
            </a:r>
            <a:r>
              <a:rPr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 - </a:t>
            </a:r>
            <a:r>
              <a:rPr b="1" dirty="0" err="1" smtClean="0">
                <a:solidFill>
                  <a:srgbClr val="254061"/>
                </a:solidFill>
                <a:latin typeface="Calibri" panose="020F0502020204030204" pitchFamily="34" charset="0"/>
              </a:rPr>
              <a:t>patrz</a:t>
            </a:r>
            <a:r>
              <a:rPr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 </a:t>
            </a:r>
            <a:r>
              <a:rPr lang="pl-PL" b="1" dirty="0">
                <a:solidFill>
                  <a:srgbClr val="254061"/>
                </a:solidFill>
                <a:latin typeface="Calibri" panose="020F0502020204030204" pitchFamily="34" charset="0"/>
              </a:rPr>
              <a:t>Uchwała nr 533/2024 Senatu UŚ w sprawie planowanych limitów przyjęć kandydatów na pierwszy rok studiów w Uniwersytecie Śląskim w Katowicach  na rok akademicki </a:t>
            </a:r>
            <a:r>
              <a:rPr lang="pl-PL" b="1" dirty="0" smtClean="0">
                <a:solidFill>
                  <a:srgbClr val="254061"/>
                </a:solidFill>
                <a:latin typeface="Calibri" panose="020F0502020204030204" pitchFamily="34" charset="0"/>
              </a:rPr>
              <a:t>2024/2025</a:t>
            </a:r>
            <a:endParaRPr b="1" dirty="0" smtClean="0">
              <a:solidFill>
                <a:srgbClr val="25406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>
                <a:solidFill>
                  <a:srgbClr val="FF0000"/>
                </a:solidFill>
              </a:rPr>
              <a:t>Uruchomienie dodatkowego naboru </a:t>
            </a:r>
          </a:p>
          <a:p>
            <a:r>
              <a:rPr lang="pl-PL" dirty="0" smtClean="0"/>
              <a:t>Obowiązują ustalone terminy z </a:t>
            </a:r>
            <a:r>
              <a:rPr lang="pl-PL" b="1" dirty="0" smtClean="0"/>
              <a:t>ramowego harmonogramu rekrutacji dla całej Uczelni</a:t>
            </a:r>
          </a:p>
          <a:p>
            <a:r>
              <a:rPr lang="pl-PL" dirty="0" smtClean="0"/>
              <a:t>Wypełnić odpowiedni formularz dostępny na </a:t>
            </a:r>
            <a:r>
              <a:rPr lang="pl-PL" dirty="0"/>
              <a:t>stronie </a:t>
            </a:r>
            <a:r>
              <a:rPr lang="pl-PL" dirty="0">
                <a:hlinkClick r:id="rId2"/>
              </a:rPr>
              <a:t>https://us.edu.pl/pracownik/sprawy-dydaktyczne/rekrutacja-na-studia/informacja-dla-wkr/poradniki-dla-wkr</a:t>
            </a:r>
            <a:r>
              <a:rPr lang="pl-PL" dirty="0" smtClean="0">
                <a:hlinkClick r:id="rId2"/>
              </a:rPr>
              <a:t>/</a:t>
            </a:r>
            <a:r>
              <a:rPr lang="pl-PL" dirty="0" smtClean="0"/>
              <a:t> </a:t>
            </a:r>
          </a:p>
          <a:p>
            <a:r>
              <a:rPr lang="pl-PL" dirty="0" smtClean="0"/>
              <a:t>Przesłać wypełniony formularz na adres </a:t>
            </a:r>
            <a:r>
              <a:rPr lang="pl-PL" dirty="0" smtClean="0">
                <a:hlinkClick r:id="rId3"/>
              </a:rPr>
              <a:t>dk@us.edu.pl</a:t>
            </a:r>
            <a:r>
              <a:rPr lang="pl-PL" dirty="0" smtClean="0"/>
              <a:t> w celu uruchomienia w systemie dodatkowej tury naboru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53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20725"/>
            <a:ext cx="8229600" cy="5399088"/>
          </a:xfrm>
        </p:spPr>
        <p:txBody>
          <a:bodyPr vert="horz" wrap="square" lIns="91440" tIns="45720" rIns="91440" bIns="45720" numCol="1" rtlCol="0" anchor="ctr" anchorCtr="0" compatLnSpc="1"/>
          <a:lstStyle/>
          <a:p>
            <a:pPr algn="ctr" eaLnBrk="1" hangingPunct="1">
              <a:buNone/>
            </a:pPr>
            <a:r>
              <a:rPr lang="pl-PL" sz="3600" i="1" dirty="0" smtClean="0"/>
              <a:t>Akty prawne, informacje, instrukcje  dla WKR dostępne są na stronie UŚ </a:t>
            </a:r>
          </a:p>
          <a:p>
            <a:pPr algn="ctr" eaLnBrk="1" hangingPunct="1">
              <a:buNone/>
            </a:pPr>
            <a:r>
              <a:rPr lang="pl-PL" sz="3600" i="1" dirty="0" smtClean="0"/>
              <a:t>Zakładka:  </a:t>
            </a:r>
            <a:r>
              <a:rPr lang="pl-PL" sz="3600" b="1" dirty="0" smtClean="0"/>
              <a:t>Pracownik</a:t>
            </a:r>
            <a:r>
              <a:rPr lang="pl-PL" sz="3600" b="1" i="1" dirty="0" smtClean="0"/>
              <a:t>, </a:t>
            </a:r>
          </a:p>
          <a:p>
            <a:pPr algn="ctr" eaLnBrk="1" hangingPunct="1">
              <a:buNone/>
            </a:pPr>
            <a:r>
              <a:rPr lang="pl-PL" sz="3600" i="1" dirty="0" smtClean="0"/>
              <a:t>menu</a:t>
            </a:r>
            <a:r>
              <a:rPr lang="pl-PL" sz="3600" b="1" i="1" dirty="0" smtClean="0"/>
              <a:t> </a:t>
            </a:r>
            <a:r>
              <a:rPr lang="pl-PL" sz="3600" b="1" dirty="0" smtClean="0"/>
              <a:t>Sprawy dydaktyczne/ Rekrutacja na studia </a:t>
            </a:r>
          </a:p>
          <a:p>
            <a:pPr algn="ctr" eaLnBrk="1" hangingPunct="1">
              <a:buNone/>
            </a:pPr>
            <a:r>
              <a:rPr lang="pl-PL" i="1" dirty="0">
                <a:solidFill>
                  <a:srgbClr val="FF0000"/>
                </a:solidFill>
                <a:hlinkClick r:id="rId2"/>
              </a:rPr>
              <a:t>https://us.edu.pl/pracownik/sprawy-dydaktyczne/rekrutacja-na-studia/informacja-dla-wkr/poradniki-dla-wkr</a:t>
            </a:r>
            <a:r>
              <a:rPr lang="pl-PL" i="1" dirty="0" smtClean="0">
                <a:solidFill>
                  <a:srgbClr val="FF0000"/>
                </a:solidFill>
                <a:hlinkClick r:id="rId2"/>
              </a:rPr>
              <a:t>/</a:t>
            </a:r>
            <a:endParaRPr lang="pl-PL" i="1" dirty="0" smtClean="0">
              <a:solidFill>
                <a:srgbClr val="FF0000"/>
              </a:solidFill>
            </a:endParaRPr>
          </a:p>
          <a:p>
            <a:pPr algn="ctr" eaLnBrk="1" hangingPunct="1">
              <a:buNone/>
            </a:pPr>
            <a:endParaRPr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Deklaracja </a:t>
            </a:r>
            <a:r>
              <a:rPr lang="pl-PL" dirty="0" smtClean="0"/>
              <a:t>uczestnictwa w szkoleniu </a:t>
            </a:r>
            <a:r>
              <a:rPr lang="pl-PL" dirty="0"/>
              <a:t>poprzez </a:t>
            </a:r>
            <a:r>
              <a:rPr lang="pl-PL" dirty="0" smtClean="0"/>
              <a:t>stronę</a:t>
            </a:r>
          </a:p>
          <a:p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formularze.us.edu.pl/deklaracja_szkolenie_wkr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811585"/>
            <a:ext cx="2520280" cy="3065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205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20725"/>
            <a:ext cx="8229600" cy="5399088"/>
          </a:xfrm>
        </p:spPr>
        <p:txBody>
          <a:bodyPr vert="horz" wrap="square" lIns="91440" tIns="45720" rIns="91440" bIns="45720" numCol="1" rtlCol="0" anchor="ctr" anchorCtr="0" compatLnSpc="1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Przydatne telefony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Obsługa techniczna IRK: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32 359 17 78, 32 359 24 </a:t>
            </a: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58</a:t>
            </a:r>
            <a:endParaRPr kumimoji="0" lang="pl-PL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pon. – pt. 7:00 – 15:00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pl-PL" sz="4800" dirty="0" smtClean="0">
                <a:solidFill>
                  <a:schemeClr val="tx2">
                    <a:lumMod val="75000"/>
                  </a:schemeClr>
                </a:solidFill>
              </a:rPr>
              <a:t>32 359 23 80</a:t>
            </a:r>
            <a:endParaRPr kumimoji="0" lang="pl-PL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3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Obsługa </a:t>
            </a:r>
            <a:r>
              <a:rPr kumimoji="0" lang="pl-PL" sz="35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merytoryczna: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32 359 </a:t>
            </a: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18 80</a:t>
            </a:r>
            <a:r>
              <a:rPr kumimoji="0" lang="pl-PL" sz="48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32 359 </a:t>
            </a: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16 22</a:t>
            </a:r>
            <a:endParaRPr kumimoji="0" lang="pl-PL" sz="4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Informacje o kandydatach z zagranicy: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32 359 22 72, 32 359 20 71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admission@us.edu.pl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20725"/>
            <a:ext cx="8229600" cy="5399088"/>
          </a:xfrm>
          <a:ln/>
        </p:spPr>
        <p:txBody>
          <a:bodyPr vert="horz" wrap="square" lIns="91440" tIns="45720" rIns="91440" bIns="45720" anchor="ctr" anchorCtr="0"/>
          <a:lstStyle/>
          <a:p>
            <a:pPr algn="ctr" eaLnBrk="1" hangingPunct="1">
              <a:buNone/>
            </a:pPr>
            <a:r>
              <a:rPr lang="pl-PL" altLang="pl-PL" sz="4800" dirty="0">
                <a:solidFill>
                  <a:srgbClr val="17375E"/>
                </a:solidFill>
              </a:rPr>
              <a:t>Dane maturalne</a:t>
            </a:r>
          </a:p>
          <a:p>
            <a:pPr algn="ctr" eaLnBrk="1" hangingPunct="1">
              <a:buNone/>
            </a:pPr>
            <a:r>
              <a:rPr lang="pl-PL" altLang="pl-PL" sz="4800" dirty="0">
                <a:solidFill>
                  <a:srgbClr val="17375E"/>
                </a:solidFill>
              </a:rPr>
              <a:t>importowane są z KREM-u</a:t>
            </a:r>
          </a:p>
          <a:p>
            <a:pPr algn="ctr" eaLnBrk="1" hangingPunct="1">
              <a:buNone/>
            </a:pPr>
            <a:r>
              <a:rPr lang="pl-PL" altLang="pl-PL" sz="4800" dirty="0">
                <a:solidFill>
                  <a:srgbClr val="17375E"/>
                </a:solidFill>
              </a:rPr>
              <a:t>od </a:t>
            </a:r>
            <a:r>
              <a:rPr lang="pl-PL" altLang="pl-PL" sz="4800" b="1" dirty="0">
                <a:solidFill>
                  <a:srgbClr val="FF0000"/>
                </a:solidFill>
                <a:latin typeface="Arial" panose="020B0604020202020204" pitchFamily="34" charset="0"/>
              </a:rPr>
              <a:t>9</a:t>
            </a:r>
            <a:r>
              <a:rPr lang="pl-PL" altLang="pl-PL" sz="4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pl-PL" altLang="pl-PL" sz="4800" b="1" dirty="0">
                <a:solidFill>
                  <a:srgbClr val="FF0000"/>
                </a:solidFill>
                <a:latin typeface="Arial" panose="020B0604020202020204" pitchFamily="34" charset="0"/>
              </a:rPr>
              <a:t>lipca</a:t>
            </a:r>
            <a:r>
              <a:rPr lang="pl-PL" altLang="pl-PL" sz="4800" b="1" dirty="0">
                <a:solidFill>
                  <a:srgbClr val="FF0000"/>
                </a:solidFill>
              </a:rPr>
              <a:t> </a:t>
            </a:r>
            <a:endParaRPr lang="pl-PL" altLang="pl-PL" sz="2800" b="1" dirty="0">
              <a:solidFill>
                <a:srgbClr val="FF0000"/>
              </a:solidFill>
            </a:endParaRPr>
          </a:p>
          <a:p>
            <a:pPr algn="ctr" eaLnBrk="1" hangingPunct="1">
              <a:buNone/>
            </a:pPr>
            <a:r>
              <a:rPr lang="pl-PL" altLang="pl-PL" sz="2800" b="1" dirty="0"/>
              <a:t>W przypadku egzaminów maturalnych poprawkowych – od </a:t>
            </a:r>
            <a:r>
              <a:rPr lang="pl-PL" altLang="pl-PL" sz="2800" b="1" dirty="0" smtClean="0"/>
              <a:t>10 </a:t>
            </a:r>
            <a:r>
              <a:rPr lang="pl-PL" altLang="pl-PL" sz="2800" b="1" dirty="0"/>
              <a:t>września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  <a:ln/>
        </p:spPr>
        <p:txBody>
          <a:bodyPr vert="horz" wrap="square" lIns="91440" tIns="45720" rIns="91440" bIns="45720" anchor="ctr" anchorCtr="0"/>
          <a:lstStyle/>
          <a:p>
            <a:pPr algn="ctr" eaLnBrk="1" hangingPunct="1">
              <a:buNone/>
            </a:pPr>
            <a:r>
              <a:rPr lang="pl-PL" altLang="pl-PL" dirty="0" smtClean="0">
                <a:solidFill>
                  <a:srgbClr val="17375E"/>
                </a:solidFill>
              </a:rPr>
              <a:t>Przed rozpoczęciem pracy</a:t>
            </a:r>
          </a:p>
          <a:p>
            <a:pPr algn="ctr" eaLnBrk="1" hangingPunct="1">
              <a:buNone/>
            </a:pPr>
            <a:r>
              <a:rPr lang="pl-PL" altLang="pl-PL" dirty="0" smtClean="0">
                <a:solidFill>
                  <a:srgbClr val="17375E"/>
                </a:solidFill>
              </a:rPr>
              <a:t>komisja powinna zapoznać się z</a:t>
            </a:r>
          </a:p>
          <a:p>
            <a:pPr algn="ctr" eaLnBrk="1" hangingPunct="1">
              <a:buNone/>
            </a:pPr>
            <a:r>
              <a:rPr lang="pl-PL" altLang="pl-PL" b="1" dirty="0" smtClean="0">
                <a:solidFill>
                  <a:srgbClr val="FF0000"/>
                </a:solidFill>
              </a:rPr>
              <a:t>uchwałą </a:t>
            </a:r>
            <a:r>
              <a:rPr lang="pl-PL" altLang="pl-PL" b="1" dirty="0">
                <a:solidFill>
                  <a:srgbClr val="FF0000"/>
                </a:solidFill>
              </a:rPr>
              <a:t>nr 406/2023 Senatu UŚ </a:t>
            </a:r>
            <a:r>
              <a:rPr lang="pl-PL" altLang="pl-PL" dirty="0" smtClean="0">
                <a:solidFill>
                  <a:srgbClr val="17375E"/>
                </a:solidFill>
              </a:rPr>
              <a:t>z późniejszymi zmianami oraz</a:t>
            </a:r>
          </a:p>
          <a:p>
            <a:pPr algn="ctr" eaLnBrk="1" hangingPunct="1">
              <a:buNone/>
            </a:pPr>
            <a:r>
              <a:rPr lang="pl-PL" altLang="pl-PL" b="1" dirty="0" smtClean="0">
                <a:solidFill>
                  <a:srgbClr val="17375E"/>
                </a:solidFill>
              </a:rPr>
              <a:t>dokładnie i jednoznacznie</a:t>
            </a:r>
            <a:r>
              <a:rPr lang="pl-PL" altLang="pl-PL" dirty="0" smtClean="0">
                <a:solidFill>
                  <a:srgbClr val="17375E"/>
                </a:solidFill>
              </a:rPr>
              <a:t> zinterpretować kryteria przyjęć. </a:t>
            </a:r>
          </a:p>
          <a:p>
            <a:pPr algn="ctr" eaLnBrk="1" hangingPunct="1"/>
            <a:r>
              <a:rPr lang="pl-PL" altLang="pl-PL" sz="1600" dirty="0">
                <a:solidFill>
                  <a:srgbClr val="17375E"/>
                </a:solidFill>
              </a:rPr>
              <a:t>Aplikowanie na studia z zagranicznym dyplomem uzyskanym w innej dziedzinie niż wskazana w kryteriach kwalifikacji</a:t>
            </a:r>
          </a:p>
          <a:p>
            <a:pPr algn="ctr" eaLnBrk="1" hangingPunct="1">
              <a:buNone/>
            </a:pPr>
            <a:r>
              <a:rPr lang="pl-PL" altLang="pl-PL" sz="1600" dirty="0">
                <a:solidFill>
                  <a:srgbClr val="17375E"/>
                </a:solidFill>
              </a:rPr>
              <a:t>Wszystkie zapytania kandydatów dotyczące możliwości aplikowania na konkretny kierunek studiów II stopnia z dyplomem wydanym w innej dziedzinie niż wymieniona w kryteriach kwalifikacji są skierowane do WKR. Proszę mieć na uwadze, że to w kompetencjach WKR leży ocena czy dany dyplom potwierdzający ukończenie konkretnego kierunku studiów spełnia kryteria kwalifikacji na wybrany kierunek studiów na UŚ, czy też nie. </a:t>
            </a:r>
          </a:p>
          <a:p>
            <a:pPr algn="ctr" eaLnBrk="1" hangingPunct="1">
              <a:buNone/>
            </a:pPr>
            <a:endParaRPr lang="pl-PL" altLang="pl-PL" dirty="0">
              <a:solidFill>
                <a:srgbClr val="1737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20725"/>
            <a:ext cx="8229600" cy="5399088"/>
          </a:xfrm>
          <a:ln/>
        </p:spPr>
        <p:txBody>
          <a:bodyPr vert="horz" wrap="square" lIns="91440" tIns="45720" rIns="91440" bIns="45720" anchor="ctr" anchorCtr="0"/>
          <a:lstStyle/>
          <a:p>
            <a:pPr algn="ctr" eaLnBrk="1" hangingPunct="1">
              <a:buNone/>
            </a:pPr>
            <a:r>
              <a:rPr lang="pl-PL" altLang="pl-PL" sz="4800" dirty="0">
                <a:solidFill>
                  <a:srgbClr val="17375E"/>
                </a:solidFill>
              </a:rPr>
              <a:t>Dostęp do danych dla komisji możliwy jest wyłącznie za pośrednictwem systemu IRK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20725"/>
            <a:ext cx="8229600" cy="5399088"/>
          </a:xfrm>
        </p:spPr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 zalogowaniu się do systemu należy zweryfikować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daty i informacje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wpisane w harmonogramie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oraz miejsce i godziny pracy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Komisji Rekrutacyjnej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/>
          </p:cNvSpPr>
          <p:nvPr>
            <p:ph type="ctrTitle"/>
          </p:nvPr>
        </p:nvSpPr>
        <p:spPr>
          <a:xfrm>
            <a:off x="684213" y="549275"/>
            <a:ext cx="7772400" cy="2520950"/>
          </a:xfrm>
          <a:ln/>
        </p:spPr>
        <p:txBody>
          <a:bodyPr vert="horz" wrap="square" lIns="91440" tIns="45720" rIns="91440" bIns="45720" anchor="ctr" anchorCtr="0"/>
          <a:lstStyle/>
          <a:p>
            <a:pPr>
              <a:buClrTx/>
              <a:buSzTx/>
              <a:buFontTx/>
            </a:pPr>
            <a:r>
              <a:rPr lang="pl-PL" altLang="pl-PL" sz="4000" b="1" dirty="0">
                <a:solidFill>
                  <a:schemeClr val="tx2"/>
                </a:solidFill>
              </a:rPr>
              <a:t>Wszystkie wymagane dokumenty</a:t>
            </a:r>
            <a:r>
              <a:rPr lang="pl-PL" altLang="pl-PL" sz="4000" dirty="0">
                <a:solidFill>
                  <a:schemeClr val="tx2"/>
                </a:solidFill>
              </a:rPr>
              <a:t/>
            </a:r>
            <a:br>
              <a:rPr lang="pl-PL" altLang="pl-PL" sz="4000" dirty="0">
                <a:solidFill>
                  <a:schemeClr val="tx2"/>
                </a:solidFill>
              </a:rPr>
            </a:br>
            <a:r>
              <a:rPr lang="pl-PL" altLang="pl-PL" sz="4000" dirty="0">
                <a:solidFill>
                  <a:schemeClr val="tx2"/>
                </a:solidFill>
              </a:rPr>
              <a:t>Kandydaci wgrywają do systemu </a:t>
            </a:r>
            <a:r>
              <a:rPr lang="pl-PL" altLang="pl-PL" sz="4000" dirty="0" smtClean="0">
                <a:solidFill>
                  <a:schemeClr val="tx2"/>
                </a:solidFill>
              </a:rPr>
              <a:t>IRK</a:t>
            </a:r>
            <a:br>
              <a:rPr lang="pl-PL" altLang="pl-PL" sz="4000" dirty="0" smtClean="0">
                <a:solidFill>
                  <a:schemeClr val="tx2"/>
                </a:solidFill>
              </a:rPr>
            </a:br>
            <a:endParaRPr lang="pl-PL" altLang="pl-PL" sz="4000" dirty="0">
              <a:solidFill>
                <a:schemeClr val="tx2"/>
              </a:solidFill>
            </a:endParaRPr>
          </a:p>
        </p:txBody>
      </p:sp>
      <p:sp>
        <p:nvSpPr>
          <p:cNvPr id="40965" name="Rectangle 5"/>
          <p:cNvSpPr>
            <a:spLocks noGrp="1"/>
          </p:cNvSpPr>
          <p:nvPr>
            <p:ph type="subTitle" idx="1"/>
          </p:nvPr>
        </p:nvSpPr>
        <p:spPr>
          <a:xfrm>
            <a:off x="395288" y="2492896"/>
            <a:ext cx="8353425" cy="3601517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altLang="pl-PL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Komisja samodzielnie wprowadza</a:t>
            </a: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altLang="pl-PL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do systemu IRK</a:t>
            </a: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altLang="pl-PL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wszystkie</a:t>
            </a:r>
            <a:r>
              <a:rPr kumimoji="0" lang="pl-PL" alt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brakujące oceny</a:t>
            </a: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alt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na podstawie </a:t>
            </a:r>
            <a:r>
              <a:rPr kumimoji="0" lang="pl-PL" alt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wgranych</a:t>
            </a:r>
            <a:r>
              <a:rPr kumimoji="0" lang="pl-PL" altLang="pl-PL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alt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dokumentów. </a:t>
            </a:r>
            <a:endParaRPr kumimoji="0" lang="pl-PL" altLang="pl-PL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/>
          </p:cNvSpPr>
          <p:nvPr>
            <p:ph type="ctrTitle"/>
          </p:nvPr>
        </p:nvSpPr>
        <p:spPr>
          <a:xfrm>
            <a:off x="684213" y="692150"/>
            <a:ext cx="7772400" cy="3457575"/>
          </a:xfrm>
          <a:ln/>
        </p:spPr>
        <p:txBody>
          <a:bodyPr vert="horz" wrap="square" lIns="91440" tIns="45720" rIns="91440" bIns="45720" anchor="ctr" anchorCtr="0"/>
          <a:lstStyle/>
          <a:p>
            <a:pPr>
              <a:buClrTx/>
              <a:buSzTx/>
              <a:buFontTx/>
            </a:pPr>
            <a:r>
              <a:rPr lang="pl-PL" altLang="pl-PL" sz="3600" dirty="0">
                <a:solidFill>
                  <a:schemeClr val="tx2"/>
                </a:solidFill>
              </a:rPr>
              <a:t>System oblicza wynik końcowy kandydata na podstawie algorytmu zgodnego z kryteriami przyjęć</a:t>
            </a:r>
            <a:r>
              <a:rPr lang="pl-PL" altLang="pl-PL" sz="4000" dirty="0">
                <a:solidFill>
                  <a:schemeClr val="tx2"/>
                </a:solidFill>
              </a:rPr>
              <a:t/>
            </a:r>
            <a:br>
              <a:rPr lang="pl-PL" altLang="pl-PL" sz="4000" dirty="0">
                <a:solidFill>
                  <a:schemeClr val="tx2"/>
                </a:solidFill>
              </a:rPr>
            </a:br>
            <a:r>
              <a:rPr lang="pl-PL" altLang="pl-PL" sz="2400" b="1" dirty="0">
                <a:solidFill>
                  <a:srgbClr val="FF0000"/>
                </a:solidFill>
              </a:rPr>
              <a:t>Wynik „0”</a:t>
            </a:r>
            <a:r>
              <a:rPr lang="pl-PL" altLang="pl-PL" sz="2400" dirty="0">
                <a:solidFill>
                  <a:schemeClr val="tx2"/>
                </a:solidFill>
              </a:rPr>
              <a:t> – należy sprawdzić przyczynę na koncie kandydata</a:t>
            </a:r>
            <a:r>
              <a:rPr lang="pl-PL" altLang="pl-PL" sz="2400" dirty="0" smtClean="0">
                <a:solidFill>
                  <a:schemeClr val="tx2"/>
                </a:solidFill>
              </a:rPr>
              <a:t>.</a:t>
            </a:r>
            <a:r>
              <a:rPr lang="pl-PL" altLang="pl-PL" sz="2400" dirty="0">
                <a:solidFill>
                  <a:schemeClr val="tx2"/>
                </a:solidFill>
              </a:rPr>
              <a:t/>
            </a:r>
            <a:br>
              <a:rPr lang="pl-PL" altLang="pl-PL" sz="2400" dirty="0">
                <a:solidFill>
                  <a:schemeClr val="tx2"/>
                </a:solidFill>
              </a:rPr>
            </a:br>
            <a:r>
              <a:rPr lang="pl-PL" altLang="pl-PL" sz="4000" dirty="0">
                <a:solidFill>
                  <a:schemeClr val="tx2"/>
                </a:solidFill>
              </a:rPr>
              <a:t>Komisja </a:t>
            </a:r>
            <a:r>
              <a:rPr lang="pl-PL" altLang="pl-PL" sz="4000" b="1" dirty="0">
                <a:solidFill>
                  <a:srgbClr val="FF0000"/>
                </a:solidFill>
              </a:rPr>
              <a:t>powinna zweryfikować</a:t>
            </a:r>
            <a:r>
              <a:rPr lang="pl-PL" altLang="pl-PL" sz="4000" dirty="0">
                <a:solidFill>
                  <a:srgbClr val="FF0000"/>
                </a:solidFill>
              </a:rPr>
              <a:t> </a:t>
            </a:r>
            <a:r>
              <a:rPr lang="pl-PL" altLang="pl-PL" sz="4000" dirty="0">
                <a:solidFill>
                  <a:schemeClr val="tx2"/>
                </a:solidFill>
              </a:rPr>
              <a:t>poprawność wyliczonych wyników</a:t>
            </a:r>
          </a:p>
        </p:txBody>
      </p:sp>
      <p:sp>
        <p:nvSpPr>
          <p:cNvPr id="40965" name="Rectangle 5"/>
          <p:cNvSpPr>
            <a:spLocks noGrp="1"/>
          </p:cNvSpPr>
          <p:nvPr>
            <p:ph type="subTitle" idx="1"/>
          </p:nvPr>
        </p:nvSpPr>
        <p:spPr>
          <a:xfrm>
            <a:off x="395288" y="4581525"/>
            <a:ext cx="8353425" cy="1800225"/>
          </a:xfr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alt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Na kierunkach, gdzie są egzaminy </a:t>
            </a:r>
            <a:r>
              <a:rPr kumimoji="0" lang="pl-PL" altLang="pl-PL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Komisja samodzielnie wprowadza do IRK</a:t>
            </a: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l-PL" altLang="pl-PL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wyniki tych egzaminów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Prezentacja-wzorcowa-Uniwersytet-Slaski</Template>
  <TotalTime>786</TotalTime>
  <Words>1913</Words>
  <Application>Microsoft Office PowerPoint</Application>
  <PresentationFormat>Pokaz na ekranie (4:3)</PresentationFormat>
  <Paragraphs>269</Paragraphs>
  <Slides>34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5" baseType="lpstr">
      <vt:lpstr>Motyw pakietu Office</vt:lpstr>
      <vt:lpstr>Internetowa Rejestracja Kandydatów 2024/2025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Wszystkie wymagane dokumenty Kandydaci wgrywają do systemu IRK </vt:lpstr>
      <vt:lpstr>System oblicza wynik końcowy kandydata na podstawie algorytmu zgodnego z kryteriami przyjęć Wynik „0” – należy sprawdzić przyczynę na koncie kandydata. Komisja powinna zweryfikować poprawność wyliczonych wyników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Internetowa Rejestracja Kandydatów 2010/2011</dc:title>
  <dc:creator>bawolek</dc:creator>
  <cp:lastModifiedBy>Mirosław Gorgoń</cp:lastModifiedBy>
  <cp:revision>211</cp:revision>
  <dcterms:created xsi:type="dcterms:W3CDTF">2010-06-23T05:59:16Z</dcterms:created>
  <dcterms:modified xsi:type="dcterms:W3CDTF">2024-06-19T06:37:43Z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1045-11.2.0.10114</vt:lpwstr>
  </property>
</Properties>
</file>