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53.xml" ContentType="application/vnd.openxmlformats-officedocument.presentationml.slideLayout+xml"/>
  <Override PartName="/ppt/theme/theme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nagłówka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daty 2" hidden="0"/>
          <p:cNvSpPr>
            <a:spLocks noGrp="1"/>
          </p:cNvSpPr>
          <p:nvPr isPhoto="0" userDrawn="0">
            <p:ph type="dt" idx="1" hasCustomPrompt="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6823F6-0BE5-4980-8F82-70F67CD339A3}" type="datetimeFigureOut">
              <a:rPr lang="pl-PL"/>
              <a:t/>
            </a:fld>
            <a:endParaRPr lang="pl-PL"/>
          </a:p>
        </p:txBody>
      </p:sp>
      <p:sp>
        <p:nvSpPr>
          <p:cNvPr id="6" name="Symbol zastępczy obrazu slajdu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otatek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8" name="Symbol zastępczy stopki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7A895E-DA5D-485A-A3C1-1FEB1CDBE4DE}" type="slidenum">
              <a:rPr lang="pl-PL"/>
              <a:t/>
            </a:fld>
            <a:endParaRPr lang="pl-PL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Symbol zastępczy notatek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Aplikacje używane w UŚ: Word, Excel, PowerPoint, Outlook (do odbierania poczty e-mail), OneDrive (przestrzeń do wspólnej pracy), Teams (rozmowy audio i video), Outlook, Sway (prezentacje multimedialne), SharePoint</a:t>
            </a:r>
            <a:endParaRPr/>
          </a:p>
        </p:txBody>
      </p:sp>
      <p:sp>
        <p:nvSpPr>
          <p:cNvPr id="6" name="Symbol zastępczy numeru slajdu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7F7A895E-DA5D-485A-A3C1-1FEB1CDBE4DE}" type="slidenum">
              <a:rPr lang="pl-PL"/>
              <a:t/>
            </a:fld>
            <a:endParaRPr lang="pl-PL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Symbol zastępczy notatek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Aplikacje używane w UŚ: Word, Excel, PowerPoint, Outlook (do odbierania poczty e-mail), OneDrive (przestrzeń do wspólnej pracy), Teams (rozmowy audio i video), Outlook, Sway (prezentacje multimedialne), SharePoint</a:t>
            </a:r>
            <a:endParaRPr/>
          </a:p>
        </p:txBody>
      </p:sp>
      <p:sp>
        <p:nvSpPr>
          <p:cNvPr id="6" name="Symbol zastępczy numeru slajdu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7F7A895E-DA5D-485A-A3C1-1FEB1CDBE4DE}" type="slidenum">
              <a:rPr lang="pl-PL"/>
              <a:t/>
            </a:fld>
            <a:endParaRPr lang="pl-PL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Symbol zastępczy notatek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Notatka </a:t>
            </a:r>
            <a:endParaRPr/>
          </a:p>
        </p:txBody>
      </p:sp>
      <p:sp>
        <p:nvSpPr>
          <p:cNvPr id="6" name="Symbol zastępczy numeru slajdu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7F7A895E-DA5D-485A-A3C1-1FEB1CDBE4DE}" type="slidenum">
              <a:rPr lang="pl-PL"/>
              <a:t/>
            </a:fld>
            <a:endParaRPr lang="pl-PL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Symbol zastępczy notatek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Informacje o oświadczeniach są dostępne w Instytucie (bądź w Biuro Ewaluacji i Obsługi Instytutów). Wniosek o zmianę dyscypliny składa się do prorektora ds. nauki za pośrednictwem dziekana oraz BEiOI, po uzyskaniu pozytywnej opinii dyrektorów instytutów zmienianych i nowych.</a:t>
            </a:r>
            <a:endParaRPr/>
          </a:p>
        </p:txBody>
      </p:sp>
      <p:sp>
        <p:nvSpPr>
          <p:cNvPr id="6" name="Symbol zastępczy numeru slajdu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7F7A895E-DA5D-485A-A3C1-1FEB1CDBE4DE}" type="slidenum">
              <a:rPr lang="pl-PL"/>
              <a:t/>
            </a:fld>
            <a:endParaRPr lang="pl-PL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Symbol zastępczy notatek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Informacje o oświadczeniach są dostępne w Instytucie (bądź w Biuro Ewaluacji i Obsługi Instytutów). Wniosek o zmianę dyscypliny składa się do prorektora ds. nauki za pośrednictwem dziekana oraz BEiOI, po uzyskaniu pozytywnej opinii dyrektorów instytutów zmienianych i nowych.</a:t>
            </a:r>
            <a:endParaRPr/>
          </a:p>
        </p:txBody>
      </p:sp>
      <p:sp>
        <p:nvSpPr>
          <p:cNvPr id="6" name="Symbol zastępczy numeru slajdu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/>
        <p:txBody>
          <a:bodyPr/>
          <a:lstStyle/>
          <a:p>
            <a:pPr>
              <a:defRPr/>
            </a:pPr>
            <a:fld id="{296BC1F2-22DC-BEC2-97E8-83302C59648E}" type="slidenum">
              <a:rPr lang="pl-PL"/>
              <a:t/>
            </a:fld>
            <a:endParaRPr lang="pl-PL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Slajd tytułow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Podtytuł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15716"/>
            <a:ext cx="10561550" cy="352631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15716"/>
            <a:ext cx="10561550" cy="352631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7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15716"/>
            <a:ext cx="10561550" cy="352631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Nagłówek sekcj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1_Nagłówek sekcj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2_Nagłówek sekcj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3_Nagłówek sekcj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2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Slajd tytuł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1491351"/>
            <a:ext cx="10561550" cy="2544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Podtytuł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3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4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5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6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51212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2816913"/>
            <a:ext cx="5098292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7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8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9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0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1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2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2_Slajd tytuł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Podtytuł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3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numeru slajdu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4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numeru slajdu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5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numeru slajdu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6_Dwa elementy zawartości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7162067" cy="976075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2816913"/>
            <a:ext cx="7139093" cy="320054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7" name="Symbol zastępczy numeru slajdu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ównani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tekstu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7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3527770"/>
            <a:ext cx="5157787" cy="251522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8" name="Symbol zastępczy zawartości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527769"/>
            <a:ext cx="5183188" cy="2515223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Porównani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tekstu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  <p:sp>
        <p:nvSpPr>
          <p:cNvPr id="10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3527770"/>
            <a:ext cx="5157787" cy="251522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11" name="Symbol zastępczy zawartości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527769"/>
            <a:ext cx="5183188" cy="2515223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Porównani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tekstu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7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3527770"/>
            <a:ext cx="5157787" cy="251522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8" name="Symbol zastępczy zawartości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527769"/>
            <a:ext cx="5183188" cy="2515223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Porównani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tekstu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6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7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3527770"/>
            <a:ext cx="5157787" cy="251522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8" name="Symbol zastępczy zawartości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527769"/>
            <a:ext cx="5183188" cy="2515223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Porównani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5" name="Symbol zastępczy zawartości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3527770"/>
            <a:ext cx="5157787" cy="251522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Symbol zastępczy zawartości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3527769"/>
            <a:ext cx="5183188" cy="2515223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8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9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bg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3_Slajd tytuł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Podtytuł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tx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tx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tx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tx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bg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Tylko tytuł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AdjustHandles="1"/>
          </p:cNvSpPr>
          <p:nvPr isPhoto="0" userDrawn="1"/>
        </p:nvSpPr>
        <p:spPr bwMode="auto">
          <a:xfrm>
            <a:off x="815224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>
                <a:solidFill>
                  <a:schemeClr val="tx1"/>
                </a:solidFill>
              </a:rPr>
              <a:t>Kliknij, aby edytować styl</a:t>
            </a:r>
            <a:endParaRPr/>
          </a:p>
        </p:txBody>
      </p:sp>
      <p:sp>
        <p:nvSpPr>
          <p:cNvPr id="5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ust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1_Pust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3_Pust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2_Pust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ytuł i zawartość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84836"/>
            <a:ext cx="10561550" cy="345719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Zawartość z podpise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1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2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3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6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7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8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9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4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5_Zawartość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84836"/>
            <a:ext cx="10561550" cy="3457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Obraz z podpise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Obraz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Obraz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Obraz z podpisem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obrazu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pl-PL"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Symbol zastępczy tekstu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ytuł i tekst pion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15224" y="2514600"/>
            <a:ext cx="10561550" cy="3527427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ytuł i tekst pion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15224" y="2514600"/>
            <a:ext cx="10561550" cy="3527427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ytuł i tekst pion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15224" y="2514600"/>
            <a:ext cx="10561550" cy="3527427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ytuł i tekst pionowy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15224" y="2514600"/>
            <a:ext cx="10561550" cy="3527427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5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84836"/>
            <a:ext cx="10561550" cy="345719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2_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3_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4_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5_Tytuł pionowy i tekst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pionowy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ytułu pionowego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1500809"/>
            <a:ext cx="7132983" cy="4532243"/>
          </a:xfrm>
        </p:spPr>
        <p:txBody>
          <a:bodyPr vert="eaVert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Symbol zastępczy numeru slajdu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C69B0B-B8A3-4BEB-AC4A-E0DA085B5A33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1511230"/>
            <a:ext cx="10561550" cy="743999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84836"/>
            <a:ext cx="10561550" cy="3457191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ytuł i zawartość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zawartości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5224" y="2515716"/>
            <a:ext cx="10561550" cy="352631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theme" Target="../theme/theme1.xml"/><Relationship Id="rId7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75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224" y="1491351"/>
            <a:ext cx="10561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pl-PL"/>
              <a:t>Kliknij, aby edytować styl</a:t>
            </a:r>
            <a:endParaRPr/>
          </a:p>
        </p:txBody>
      </p:sp>
      <p:sp>
        <p:nvSpPr>
          <p:cNvPr id="5" name="Symbol zastępczy tekstu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15224" y="2974077"/>
            <a:ext cx="10561550" cy="306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57E386-1E7B-4606-B452-EB79BD69F425}" type="slidenum">
              <a:rPr lang="pl-PL"/>
              <a:t/>
            </a:fld>
            <a:endParaRPr lang="pl-PL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bus.us.edu.pl/" TargetMode="External"/><Relationship Id="rId4" Type="http://schemas.openxmlformats.org/officeDocument/2006/relationships/hyperlink" Target="https://aktyprawne.us.edu.pl/423-lista/d/542/5/" TargetMode="External"/><Relationship Id="rId5" Type="http://schemas.openxmlformats.org/officeDocument/2006/relationships/hyperlink" Target="mailto:bibliogr@ciniba.edu.pl" TargetMode="External"/><Relationship Id="rId6" Type="http://schemas.openxmlformats.org/officeDocument/2006/relationships/hyperlink" Target="https://www.ciniba.edu.pl/zrodla-elektroniczne-przeglad/99-bibliografiaus/1248-wykaz-jednostek-rejestrujcych-dorobek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ktyprawne.us.edu.pl/d/6201/5/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ktyprawne.us.edu.pl/d/6201/5/" TargetMode="External"/><Relationship Id="rId4" Type="http://schemas.openxmlformats.org/officeDocument/2006/relationships/hyperlink" Target="https://us.edu.pl/pracownik/szkolenia/" TargetMode="External"/><Relationship Id="rId5" Type="http://schemas.openxmlformats.org/officeDocument/2006/relationships/hyperlink" Target="https://aktyprawne.us.edu.pl/423/d/5105/5/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ktyprawne.us.edu.pl/d/4981/5/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s.edu.pl/pracownik/procedury-i-obieg-dokumentow/logistyka/procedura-zakupow/" TargetMode="External"/><Relationship Id="rId3" Type="http://schemas.openxmlformats.org/officeDocument/2006/relationships/hyperlink" Target="https://aktyprawne.us.edu.pl/423/d/4732/5/" TargetMode="External"/><Relationship Id="rId4" Type="http://schemas.openxmlformats.org/officeDocument/2006/relationships/hyperlink" Target="https://aktyprawne.us.edu.pl/423-lista/d/5327/5/" TargetMode="External"/><Relationship Id="rId5" Type="http://schemas.openxmlformats.org/officeDocument/2006/relationships/hyperlink" Target="https://isap.sejm.gov.pl/isap.nsf/DocDetails.xsp?id=WDU20210002316" TargetMode="External"/><Relationship Id="rId6" Type="http://schemas.openxmlformats.org/officeDocument/2006/relationships/hyperlink" Target="https://us.edu.pl/pracownik/sprawy-naukowe/strefa-projektow/" TargetMode="Externa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s.edu.pl/pracownik/adaptacja-zawodowa/" TargetMode="External"/><Relationship Id="rId3" Type="http://schemas.openxmlformats.org/officeDocument/2006/relationships/hyperlink" Target="mailto:dhr@us.edu.pl" TargetMode="External"/><Relationship Id="rId4" Type="http://schemas.openxmlformats.org/officeDocument/2006/relationships/hyperlink" Target="mailto:marzena.ponicka@us.edu.pl" TargetMode="External"/><Relationship Id="rId5" Type="http://schemas.openxmlformats.org/officeDocument/2006/relationships/hyperlink" Target="mailto:dsoo@us.edu.pl" TargetMode="External"/><Relationship Id="rId6" Type="http://schemas.openxmlformats.org/officeDocument/2006/relationships/hyperlink" Target="mailto:iod@us.edu.pl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mi%C4%99.nazwisko@us.edu.pl" TargetMode="External"/><Relationship Id="rId3" Type="http://schemas.openxmlformats.org/officeDocument/2006/relationships/hyperlink" Target="https://usnet.us.edu.pl/uslugi-sieciowe/poczta-elektroniczna/aktywacja-kont-poczty-elektronicznej/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an.kowalski@us.edu.pl" TargetMode="External"/><Relationship Id="rId3" Type="http://schemas.openxmlformats.org/officeDocument/2006/relationships/image" Target="../media/image3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p.us.edu.pl/?_s=1" TargetMode="External"/><Relationship Id="rId3" Type="http://schemas.openxmlformats.org/officeDocument/2006/relationships/hyperlink" Target="https://usosweb.us.edu.pl/" TargetMode="External"/><Relationship Id="rId4" Type="http://schemas.openxmlformats.org/officeDocument/2006/relationships/hyperlink" Target="https://apd.us.edu.pl/?_s=1" TargetMode="External"/><Relationship Id="rId5" Type="http://schemas.openxmlformats.org/officeDocument/2006/relationships/hyperlink" Target="https://el.us.edu.pl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us.edu.pl/pracownik/wp-content/uploads/sites/2/pliki-dodatkowe/za%C5%82.-1-instrukcja_aktywacja_office365.pdf" TargetMode="External"/><Relationship Id="rId4" Type="http://schemas.openxmlformats.org/officeDocument/2006/relationships/hyperlink" Target="https://usosweb.us.edu.pl/" TargetMode="External"/><Relationship Id="rId5" Type="http://schemas.openxmlformats.org/officeDocument/2006/relationships/hyperlink" Target="https://us.edu.pl/wp-content/uploads/pliki/Aplikacje_office_365.pdf" TargetMode="External"/><Relationship Id="rId6" Type="http://schemas.openxmlformats.org/officeDocument/2006/relationships/hyperlink" Target="https://aktyprawne.us.edu.pl/423-lista/d/793/5/" TargetMode="External"/><Relationship Id="rId7" Type="http://schemas.openxmlformats.org/officeDocument/2006/relationships/hyperlink" Target="mailto:usosweb@us.edu.pl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ktyprawne.us.edu.pl/d/4985/5/" TargetMode="External"/><Relationship Id="rId3" Type="http://schemas.openxmlformats.org/officeDocument/2006/relationships/hyperlink" Target="https://ab.us.edu.pl/unit?id=10000534" TargetMode="External"/><Relationship Id="rId4" Type="http://schemas.openxmlformats.org/officeDocument/2006/relationships/hyperlink" Target="https://ab.us.edu.pl/unit/employees/10000534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hyperlink" Target="https://el.us.edu.pl/" TargetMode="External"/><Relationship Id="rId5" Type="http://schemas.openxmlformats.org/officeDocument/2006/relationships/hyperlink" Target="https://ankieter.usos.pw.edu.pl/?_s=1" TargetMode="External"/><Relationship Id="rId6" Type="http://schemas.openxmlformats.org/officeDocument/2006/relationships/hyperlink" Target="https://el.us.edu.pl/ankiety/index.php/" TargetMode="External"/><Relationship Id="rId7" Type="http://schemas.openxmlformats.org/officeDocument/2006/relationships/hyperlink" Target="https://admin.srw.us.edu.pl/site/login" TargetMode="External"/><Relationship Id="rId8" Type="http://schemas.openxmlformats.org/officeDocument/2006/relationships/hyperlink" Target="https://www.oprogramowanie.us.edu.pl/Statistica.htm" TargetMode="External"/><Relationship Id="rId9" Type="http://schemas.openxmlformats.org/officeDocument/2006/relationships/hyperlink" Target="https://informator.us.edu.pl/?_s=1" TargetMode="External"/><Relationship Id="rId10" Type="http://schemas.openxmlformats.org/officeDocument/2006/relationships/hyperlink" Target="https://pp.us.edu.pl/?_s=1" TargetMode="External"/><Relationship Id="rId11" Type="http://schemas.openxmlformats.org/officeDocument/2006/relationships/hyperlink" Target="https://rebus.us.edu.pl/" TargetMode="External"/><Relationship Id="rId12" Type="http://schemas.openxmlformats.org/officeDocument/2006/relationships/hyperlink" Target="https://usosweb.us.edu.pl/kontroler.php?_action=dodatki/o365/pokazListe" TargetMode="External"/><Relationship Id="rId13" Type="http://schemas.openxmlformats.org/officeDocument/2006/relationships/hyperlink" Target="https://usosweb.us.edu.pl/kontroler.php?_action=dodatki/gsuite/wyborKonta" TargetMode="External"/><Relationship Id="rId14" Type="http://schemas.openxmlformats.org/officeDocument/2006/relationships/hyperlink" Target="https://logowanie.us.edu.pl/cas/login" TargetMode="External"/><Relationship Id="rId15" Type="http://schemas.openxmlformats.org/officeDocument/2006/relationships/hyperlink" Target="https://usosweb.us.edu.pl/kontroler.php?_action=news/defau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56199" y="1045817"/>
            <a:ext cx="10561550" cy="981766"/>
          </a:xfrm>
        </p:spPr>
        <p:txBody>
          <a:bodyPr/>
          <a:lstStyle/>
          <a:p>
            <a:pPr>
              <a:defRPr/>
            </a:pPr>
            <a:r>
              <a:rPr lang="pl-PL"/>
              <a:t>Spotkanie adaptacyjne  </a:t>
            </a:r>
            <a:endParaRPr/>
          </a:p>
        </p:txBody>
      </p:sp>
      <p:pic>
        <p:nvPicPr>
          <p:cNvPr id="5" name="Obraz 12" descr="Niebieska pinezka otoczona kręgiem czerwonych pinezek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178628" y="2027583"/>
            <a:ext cx="6335486" cy="4222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248301" y="508950"/>
            <a:ext cx="9309339" cy="613881"/>
          </a:xfrm>
        </p:spPr>
        <p:txBody>
          <a:bodyPr/>
          <a:lstStyle/>
          <a:p>
            <a:pPr>
              <a:defRPr/>
            </a:pPr>
            <a:r>
              <a:rPr lang="pl-PL" sz="2800" b="1"/>
              <a:t>Widoczność w sieci nauczyciela akademickiego</a:t>
            </a:r>
            <a:endParaRPr lang="pl-PL" sz="28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3" y="1122831"/>
            <a:ext cx="10561549" cy="534697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1900"/>
              <a:t>Nauczyciel akademicki prowadzący działalność badawczą i naukową powinien dokonać rejestracji w portalach naukowych:  </a:t>
            </a:r>
            <a:br>
              <a:rPr lang="pl-PL" sz="1900"/>
            </a:br>
            <a:endParaRPr lang="pl-PL" sz="1900"/>
          </a:p>
          <a:p>
            <a:pPr marL="342900" lvl="0" indent="-342900" algn="l">
              <a:buFont typeface="Wingdings"/>
              <a:buChar char="ü"/>
              <a:defRPr/>
            </a:pPr>
            <a:r>
              <a:rPr lang="pl-PL" sz="1900" b="1"/>
              <a:t>ORCID</a:t>
            </a:r>
            <a:r>
              <a:rPr lang="pl-PL" sz="1900"/>
              <a:t> – międzynarodowy numer identyfikacyjny naukowca, </a:t>
            </a:r>
            <a:endParaRPr/>
          </a:p>
          <a:p>
            <a:pPr marL="342900" lvl="0" indent="-342900" algn="l">
              <a:buFont typeface="Wingdings"/>
              <a:buChar char="ü"/>
              <a:defRPr/>
            </a:pPr>
            <a:r>
              <a:rPr lang="pl-PL" sz="1900" b="1"/>
              <a:t>GOOGLE SCHOLAR</a:t>
            </a:r>
            <a:r>
              <a:rPr lang="pl-PL" sz="1900"/>
              <a:t> – wyszukiwarka publikacji naukowych, </a:t>
            </a:r>
            <a:endParaRPr/>
          </a:p>
          <a:p>
            <a:pPr marL="342900" lvl="0" indent="-342900" algn="l">
              <a:buFont typeface="Wingdings"/>
              <a:buChar char="ü"/>
              <a:defRPr/>
            </a:pPr>
            <a:r>
              <a:rPr lang="pl-PL" sz="1900" b="1"/>
              <a:t>RESEARCH GATE</a:t>
            </a:r>
            <a:r>
              <a:rPr lang="pl-PL" sz="1900"/>
              <a:t> – serwis społecznościowy naukowców (profil UŚ w Research Gate),</a:t>
            </a:r>
            <a:endParaRPr/>
          </a:p>
          <a:p>
            <a:pPr marL="342900" lvl="0" indent="-342900" algn="l">
              <a:buFont typeface="Wingdings"/>
              <a:buChar char="ü"/>
              <a:defRPr/>
            </a:pPr>
            <a:r>
              <a:rPr lang="pl-PL" sz="1900" b="1"/>
              <a:t>SCOPUS</a:t>
            </a:r>
            <a:r>
              <a:rPr lang="pl-PL" sz="1900"/>
              <a:t> – naukowa baza autorów cytatów i abstraktów, 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Re-BUŚ</a:t>
            </a:r>
            <a:r>
              <a:rPr lang="pl-PL" sz="1900"/>
              <a:t> – repozytorium UŚ – baza publikacji gromadząca i upowszechniająca dorobek intelektualny uczelni. Publikacje są dostępne pod adresem: </a:t>
            </a:r>
            <a:r>
              <a:rPr lang="pl-PL" sz="1900" u="sng">
                <a:hlinkClick r:id="rId3" tooltip="https://rebus.us.edu.pl/"/>
              </a:rPr>
              <a:t>rebus.us.edu.pl</a:t>
            </a:r>
            <a:r>
              <a:rPr lang="pl-PL" sz="1900"/>
              <a:t> (zał. do zarządzenia Rektora UŚ nr 21/2018: </a:t>
            </a:r>
            <a:r>
              <a:rPr lang="pl-PL" sz="1800" u="sng">
                <a:hlinkClick r:id="rId4" tooltip="https://aktyprawne.us.edu.pl/423-lista/d/542/5/"/>
              </a:rPr>
              <a:t>https://aktyprawne.us.edu.pl/423-lista/d/542/5/</a:t>
            </a:r>
            <a:endParaRPr lang="pl-PL" sz="1800"/>
          </a:p>
          <a:p>
            <a:pPr marL="342900" indent="-342900" algn="l">
              <a:buFont typeface="Wingdings"/>
              <a:buChar char="ü"/>
              <a:defRPr/>
            </a:pPr>
            <a:r>
              <a:rPr sz="19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Rejestrację publikacji oraz osiągnięć artystycznych w bazie Biblioteki UŚ, a tym samym pojawienie się tytułów w Portalu Pracownika zapewni przesłanie danych o opublikowanym dorobku na adres </a:t>
            </a:r>
            <a:r>
              <a:rPr sz="1900" b="0" i="0" u="sng">
                <a:solidFill>
                  <a:srgbClr val="000000"/>
                </a:solidFill>
                <a:latin typeface="Arial"/>
                <a:ea typeface="Arial"/>
                <a:cs typeface="Arial"/>
                <a:hlinkClick r:id="rId5" tooltip="mailto:bibliogr@ciniba.edu.pl"/>
              </a:rPr>
              <a:t>bibliogr@ciniba.edu.pl</a:t>
            </a:r>
            <a:r>
              <a:rPr lang="pl-PL" sz="1900" b="0" i="0">
                <a:latin typeface="Arial"/>
                <a:ea typeface="Arial"/>
                <a:cs typeface="Arial"/>
              </a:rPr>
              <a:t>. 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sz="1900" b="0" i="0" u="none">
                <a:solidFill>
                  <a:srgbClr val="1F497D"/>
                </a:solidFill>
                <a:latin typeface="Arial"/>
                <a:ea typeface="Arial"/>
                <a:cs typeface="Arial"/>
              </a:rPr>
              <a:t>wykaz maili do konkretnych osób zajmujących się w danej dyscyplinie rejestracją dorobku naukowego : </a:t>
            </a:r>
            <a:r>
              <a:rPr sz="1900" b="0" i="0" u="sng">
                <a:solidFill>
                  <a:srgbClr val="1F497D"/>
                </a:solidFill>
                <a:latin typeface="Arial"/>
                <a:ea typeface="Arial"/>
                <a:cs typeface="Arial"/>
                <a:hlinkClick r:id="rId6" tooltip="https://www.ciniba.edu.pl/zrodla-elektroniczne-przeglad/99-bibliografiaus/1248-wykaz-jednostek-rejestrujcych-dorobek"/>
              </a:rPr>
              <a:t>https://www.ciniba.edu.pl/zrodla-elektroniczne-przeglad/99-bibliografiaus/1248-wykaz-jednostek-rejestrujcych-dorobek</a:t>
            </a:r>
            <a:endParaRPr sz="1900" b="0" i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688122" y="609775"/>
            <a:ext cx="9355016" cy="1059999"/>
          </a:xfrm>
        </p:spPr>
        <p:txBody>
          <a:bodyPr/>
          <a:lstStyle/>
          <a:p>
            <a:pPr>
              <a:defRPr/>
            </a:pPr>
            <a:r>
              <a:rPr lang="pl-PL" sz="3100" b="1"/>
              <a:t>Oświadczenia niezbędne do pracy dla nauczyciela akademickiego</a:t>
            </a:r>
            <a:endParaRPr lang="pl-PL" sz="31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40788" y="1669774"/>
            <a:ext cx="11310424" cy="4632552"/>
          </a:xfrm>
        </p:spPr>
        <p:txBody>
          <a:bodyPr/>
          <a:lstStyle/>
          <a:p>
            <a:pPr marL="342900" indent="-342900" algn="l">
              <a:lnSpc>
                <a:spcPct val="95000"/>
              </a:lnSpc>
              <a:buFont typeface="Wingdings"/>
              <a:buChar char="ü"/>
              <a:defRPr/>
            </a:pPr>
            <a:r>
              <a:rPr lang="pl-PL" sz="1800" b="1"/>
              <a:t>Oświadczenie</a:t>
            </a:r>
            <a:r>
              <a:rPr lang="pl-PL" sz="1800"/>
              <a:t> o reprezentowanej </a:t>
            </a:r>
            <a:r>
              <a:rPr lang="pl-PL" sz="1800" b="1"/>
              <a:t>dziedzinie </a:t>
            </a:r>
            <a:r>
              <a:rPr lang="pl-PL" sz="1800"/>
              <a:t>nauki</a:t>
            </a:r>
            <a:r>
              <a:rPr lang="pl-PL" sz="1800" b="1"/>
              <a:t> </a:t>
            </a:r>
            <a:r>
              <a:rPr lang="pl-PL" sz="1800"/>
              <a:t>lub sztuki i </a:t>
            </a:r>
            <a:r>
              <a:rPr lang="pl-PL" sz="1800" b="1"/>
              <a:t>dyscyplinie</a:t>
            </a:r>
            <a:r>
              <a:rPr lang="pl-PL" sz="1800"/>
              <a:t> naukowej lub artystycznej. </a:t>
            </a:r>
            <a:br>
              <a:rPr lang="pl-PL" sz="1800" b="1"/>
            </a:br>
            <a:r>
              <a:rPr lang="pl-PL" sz="1500" i="1"/>
              <a:t>(można wskazać nie więcej niż dwie dyscypliny – łącznie we wszystkich miejscach zatrudnienia, wskazuje się procentowy udział czasu pracy w dyscyplinach, wskazuje się dyscyplinę wiodącą, o zmianę można wnioskować po upływie dwóch lat)</a:t>
            </a:r>
            <a:r>
              <a:rPr lang="pl-PL" sz="1700" i="1"/>
              <a:t>  </a:t>
            </a:r>
            <a:br>
              <a:rPr lang="pl-PL" sz="1800"/>
            </a:br>
            <a:endParaRPr lang="pl-PL" sz="1800"/>
          </a:p>
          <a:p>
            <a:pPr marL="342900" lvl="0" indent="-342900" algn="l">
              <a:lnSpc>
                <a:spcPct val="84999"/>
              </a:lnSpc>
              <a:buFont typeface="Wingdings"/>
              <a:buChar char="ü"/>
              <a:defRPr/>
            </a:pPr>
            <a:r>
              <a:rPr lang="pl-PL" sz="1800" b="1"/>
              <a:t>Oświadczenie o zaliczeniu do liczby N</a:t>
            </a:r>
            <a:r>
              <a:rPr lang="pl-PL" sz="1800"/>
              <a:t>, upoważniające podmiot zatrudniający do zaliczenia pracownika do liczby pracowników prowadzących działalność naukową w danej dyscyplinie, tzw. </a:t>
            </a:r>
            <a:r>
              <a:rPr lang="pl-PL" sz="1800" b="1"/>
              <a:t>liczby N,</a:t>
            </a:r>
            <a:r>
              <a:rPr lang="pl-PL" sz="1800"/>
              <a:t> dla celów ewaluacji jakości działalności naukowej. </a:t>
            </a:r>
            <a:br>
              <a:rPr lang="pl-PL" sz="1800"/>
            </a:br>
            <a:r>
              <a:rPr lang="pl-PL" sz="1500" i="1"/>
              <a:t>(obowiązek ma każdy dla kogo UŚ jest podstawowym miejscem pracy, składa się u jednego pracodawcy i nie więcej niż w dwóch dyscyplinach )</a:t>
            </a:r>
            <a:endParaRPr sz="2200"/>
          </a:p>
          <a:p>
            <a:pPr lvl="0" algn="l">
              <a:lnSpc>
                <a:spcPct val="84999"/>
              </a:lnSpc>
              <a:defRPr/>
            </a:pP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ü"/>
              <a:defRPr/>
            </a:pPr>
            <a:r>
              <a:rPr lang="pl-PL" sz="1800" b="1"/>
              <a:t>Oświadczenie o wykazaniu osiągnięć</a:t>
            </a:r>
            <a:r>
              <a:rPr lang="pl-PL" sz="1800"/>
              <a:t>, upoważniające UŚ do wskazania osiągnięć naukowych/ artystycznych na potrzeby ewaluacji jakości naukowej - dotyczące </a:t>
            </a:r>
            <a:r>
              <a:rPr lang="pl-PL" sz="1800" b="1"/>
              <a:t>afiliacji publikacji </a:t>
            </a:r>
            <a:r>
              <a:rPr lang="pl-PL" sz="1800"/>
              <a:t> </a:t>
            </a:r>
            <a:br>
              <a:rPr lang="pl-PL" sz="1800"/>
            </a:br>
            <a:r>
              <a:rPr lang="pl-PL" sz="1500"/>
              <a:t>(składa się Dziekanowi do 31 grudnia roku poprzedzającego rok przeprowadzenia ewaluacji, dołącza się wykaz osiągnięć, w ramach nie więcej niż 2 dyscyplin, osiągnięcie wykazuje się raz będąc jego autorem i tylko w ramach jednej dyscypliny)</a:t>
            </a:r>
            <a:br>
              <a:rPr lang="pl-PL" sz="1500"/>
            </a:br>
            <a:endParaRPr lang="pl-PL" sz="1500"/>
          </a:p>
          <a:p>
            <a:pPr>
              <a:lnSpc>
                <a:spcPct val="84999"/>
              </a:lnSpc>
              <a:defRPr/>
            </a:pPr>
            <a:r>
              <a:rPr lang="pl-PL" sz="1900">
                <a:solidFill>
                  <a:schemeClr val="accent2">
                    <a:lumMod val="75000"/>
                  </a:schemeClr>
                </a:solidFill>
              </a:rPr>
              <a:t>Oświadczenia składa się w terminie 14 dni od daty zatrudnienia, i nie później niż do 31 grudnia roku, w którym został zatrudniony.</a:t>
            </a:r>
            <a:endParaRPr sz="2200"/>
          </a:p>
        </p:txBody>
      </p:sp>
      <p:sp>
        <p:nvSpPr>
          <p:cNvPr id="6" name="Podtytuł 9" hidden="0"/>
          <p:cNvSpPr/>
          <p:nvPr isPhoto="0" userDrawn="0"/>
        </p:nvSpPr>
        <p:spPr bwMode="auto">
          <a:xfrm>
            <a:off x="2081769" y="6302326"/>
            <a:ext cx="8028461" cy="369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q"/>
              <a:defRPr/>
            </a:pPr>
            <a:r>
              <a:rPr lang="pl-PL" sz="1600"/>
              <a:t>Zarządzenie Rektora UŚ 43/2020: </a:t>
            </a:r>
            <a:r>
              <a:rPr lang="pl-PL" sz="1600" b="0" i="0" u="sng" strike="noStrike" cap="none" spc="0">
                <a:latin typeface="PT Sans"/>
                <a:ea typeface="PT Sans"/>
                <a:cs typeface="PT Sans"/>
                <a:hlinkClick r:id="rId3" tooltip="https://aktyprawne.us.edu.pl/d/6201/5/"/>
              </a:rPr>
              <a:t>https://aktyprawne.us.edu.pl/d/6201/5/</a:t>
            </a:r>
            <a:r>
              <a:rPr lang="pl-PL" sz="1600" b="0" i="0" u="none" strike="noStrike" cap="none" spc="0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 </a:t>
            </a:r>
            <a:r>
              <a:rPr lang="pl-PL" sz="1600"/>
              <a:t> 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odtytuł 9" hidden="0"/>
          <p:cNvSpPr/>
          <p:nvPr isPhoto="0" userDrawn="0"/>
        </p:nvSpPr>
        <p:spPr bwMode="auto">
          <a:xfrm>
            <a:off x="2081768" y="6302325"/>
            <a:ext cx="8028460" cy="369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q"/>
              <a:defRPr/>
            </a:pPr>
            <a:r>
              <a:rPr lang="pl-PL" sz="1600"/>
              <a:t>Zarządzenie Rektora UŚ 43/2020: </a:t>
            </a:r>
            <a:r>
              <a:rPr lang="pl-PL" sz="1600" b="0" i="0" u="sng" strike="noStrike" cap="none" spc="0">
                <a:latin typeface="PT Sans"/>
                <a:ea typeface="PT Sans"/>
                <a:cs typeface="PT Sans"/>
                <a:hlinkClick r:id="rId3" tooltip="https://aktyprawne.us.edu.pl/d/6201/5/"/>
              </a:rPr>
              <a:t>https://aktyprawne.us.edu.pl/d/6201/5/</a:t>
            </a:r>
            <a:r>
              <a:rPr lang="pl-PL" sz="1600" b="0" i="0" u="none" strike="noStrike" cap="none" spc="0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 </a:t>
            </a:r>
            <a:r>
              <a:rPr lang="pl-PL" sz="1600"/>
              <a:t> </a:t>
            </a:r>
            <a:endParaRPr sz="16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77385" y="1340767"/>
            <a:ext cx="10992461" cy="497516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1900"/>
              <a:t>Uniwersytet wspiera rozwój kwalifikacji pracowników poprzez zapewnienie otwartego dostępu do szkoleń i programów rozwojowych.</a:t>
            </a:r>
            <a:endParaRPr/>
          </a:p>
          <a:p>
            <a:pPr algn="l">
              <a:defRPr/>
            </a:pPr>
            <a:r>
              <a:rPr lang="pl-PL" sz="1900"/>
              <a:t>Na stronie internetowej: </a:t>
            </a:r>
            <a:r>
              <a:rPr lang="pl-PL" sz="1900" u="sng">
                <a:hlinkClick r:id="rId4" tooltip="https://us.edu.pl/pracownik/szkolenia/"/>
              </a:rPr>
              <a:t>us.edu.pl/pracownik/szkolenia </a:t>
            </a:r>
            <a:r>
              <a:rPr lang="pl-PL" sz="1900"/>
              <a:t>znajdują się informacje o aktualnych naborach na szkolenia.</a:t>
            </a:r>
            <a:endParaRPr/>
          </a:p>
          <a:p>
            <a:pPr algn="l">
              <a:defRPr/>
            </a:pPr>
            <a:endParaRPr lang="pl-PL" sz="1900"/>
          </a:p>
          <a:p>
            <a:pPr algn="l">
              <a:defRPr/>
            </a:pPr>
            <a:r>
              <a:rPr lang="pl-PL" sz="1900"/>
              <a:t>Pracownicy z grupy NNA mogą starać się o dofinansowanie szkoleń, kursów, studiów, itp. Zasady i warunki korzystania z dofinansowania w ramach podnoszenia kwalifikacji zawodowych znajdują się w </a:t>
            </a:r>
            <a:r>
              <a:rPr lang="pl-PL" sz="1900" u="sng">
                <a:hlinkClick r:id="rId5" tooltip="https://aktyprawne.us.edu.pl/423/d/5105/5/"/>
              </a:rPr>
              <a:t>zarządzeniu Rektora UŚ 82/2021 z dnia 10 maja 2021 r.</a:t>
            </a:r>
            <a:endParaRPr/>
          </a:p>
        </p:txBody>
      </p:sp>
      <p:sp>
        <p:nvSpPr>
          <p:cNvPr id="6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709207" y="678251"/>
            <a:ext cx="10561549" cy="518488"/>
          </a:xfrm>
        </p:spPr>
        <p:txBody>
          <a:bodyPr/>
          <a:lstStyle/>
          <a:p>
            <a:pPr>
              <a:defRPr/>
            </a:pPr>
            <a:r>
              <a:rPr lang="pl-PL" sz="2800" b="1"/>
              <a:t>Szkolenia dla pracowników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709208" y="678252"/>
            <a:ext cx="10561550" cy="518489"/>
          </a:xfrm>
        </p:spPr>
        <p:txBody>
          <a:bodyPr/>
          <a:lstStyle/>
          <a:p>
            <a:pPr>
              <a:defRPr/>
            </a:pPr>
            <a:r>
              <a:rPr lang="pl-PL" sz="2800" b="1"/>
              <a:t>Przydatne skróty</a:t>
            </a:r>
            <a:endParaRPr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09208" y="1204579"/>
            <a:ext cx="10992462" cy="497516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l-PL" sz="1900"/>
              <a:t>W UŚ często stosowane są skróty nazw wydziałów, jednostek uczelnianych i administracyjnych. Używane są także skróty nazw systemów i narzędzi IT, itp.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ogólne</a:t>
            </a:r>
            <a:r>
              <a:rPr lang="pl-PL" sz="1900"/>
              <a:t>: </a:t>
            </a:r>
            <a:r>
              <a:rPr lang="pl-PL" sz="1400"/>
              <a:t>NA – nauczyciel akademicki, NNA – pracownik niebędący nauczycielem akademickim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wydziały</a:t>
            </a:r>
            <a:r>
              <a:rPr lang="pl-PL" sz="1900"/>
              <a:t>: </a:t>
            </a:r>
            <a:r>
              <a:rPr lang="pl-PL" sz="1400"/>
              <a:t>WNS – Wydział Nauk Społecznych, WPiA – Wydział Prawa i Administracji, WNST – Wydział Nauk Ścisłych i Technicznych, WH – Wydział Humanistyczny, WNP – Wydział Nauk Przyrodniczych, WSNE – Wydział Sztuki i Nauk o Edukacji, WTL – Wydział Teologiczny, SF – Szkoła Filmowa im. K.Kieślowskiego. </a:t>
            </a:r>
            <a:br>
              <a:rPr lang="pl-PL" sz="1400"/>
            </a:br>
            <a:endParaRPr lang="pl-PL" sz="1400"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jednostki uczelni</a:t>
            </a:r>
            <a:r>
              <a:rPr lang="pl-PL" sz="1900"/>
              <a:t>, np.: </a:t>
            </a:r>
            <a:br>
              <a:rPr lang="pl-PL" sz="1900"/>
            </a:br>
            <a:r>
              <a:rPr lang="pl-PL" sz="1400"/>
              <a:t>AO – administracja ogólnouczelniana, DPm – Dział Promocji, DHR – Dział HR, DPR – Dział Projektów, DSOS – Dział Spraw Osobowych i Socjalnych, KO – Kancelaria Ogólna, BR – Biuro Rektora, DSOO – Dział Spraw Obronnych i Ochrony, DAG – Dział Administracyjno-Gospodarczy,</a:t>
            </a:r>
            <a:br>
              <a:rPr lang="pl-PL" sz="1400"/>
            </a:br>
            <a:endParaRPr lang="pl-PL" sz="1400"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stanowiska kadry zarządzającej</a:t>
            </a:r>
            <a:r>
              <a:rPr lang="pl-PL" sz="1400"/>
              <a:t>: </a:t>
            </a:r>
            <a:br>
              <a:rPr lang="pl-PL" sz="1400"/>
            </a:br>
            <a:r>
              <a:rPr lang="pl-PL" sz="1400"/>
              <a:t>R- rektor, KA – kanclerz, KR – kanclerz ds. rozwoju i współpracy z gospodarką, KAiZM – kanclerz ds. administracyjnych i zarządzania mieniem, KIiZL – kanclerz ds. inwestycji i zarządzania logistycznego, KW – kwestor,</a:t>
            </a:r>
            <a:br>
              <a:rPr lang="pl-PL" sz="1400"/>
            </a:br>
            <a:endParaRPr lang="pl-PL" sz="1400"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 b="1"/>
              <a:t>systemy IT</a:t>
            </a:r>
            <a:r>
              <a:rPr lang="pl-PL" sz="1400"/>
              <a:t>: </a:t>
            </a:r>
            <a:br>
              <a:rPr lang="pl-PL" sz="1400"/>
            </a:br>
            <a:r>
              <a:rPr lang="pl-PL" sz="1400"/>
              <a:t>SRW – System Rejestracji Wydarzeń, LS – LimeSurvey, CAS – Centralny Serwer Uwierzytelnienia, USOS – Uniwersytecki System Obsługi Studiów, Re-BUŚ – repozytorium UŚ, platforma MOODLE – platforma e-learningowa UŚ,</a:t>
            </a:r>
            <a:endParaRPr/>
          </a:p>
        </p:txBody>
      </p:sp>
      <p:sp>
        <p:nvSpPr>
          <p:cNvPr id="6" name="Tytuł 8" hidden="0"/>
          <p:cNvSpPr/>
          <p:nvPr isPhoto="0" userDrawn="0"/>
        </p:nvSpPr>
        <p:spPr bwMode="auto">
          <a:xfrm>
            <a:off x="2322055" y="6179748"/>
            <a:ext cx="7963716" cy="5184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4999"/>
              </a:lnSpc>
              <a:buFont typeface="Wingdings"/>
              <a:buChar char="q"/>
              <a:defRPr/>
            </a:pPr>
            <a:r>
              <a:rPr lang="pl-PL" sz="1600"/>
              <a:t>Więcej skrótów stosowanych w UŚ można znaleźć w Regulaminie organizacyjnym: </a:t>
            </a:r>
            <a:r>
              <a:rPr lang="pl-PL" sz="1600" u="sng">
                <a:hlinkClick r:id="rId2" tooltip="https://aktyprawne.us.edu.pl/d/4981/5/"/>
              </a:rPr>
              <a:t>https://aktyprawne.us.edu.pl/d/4981/5/</a:t>
            </a:r>
            <a:r>
              <a:rPr lang="pl-PL" sz="1600"/>
              <a:t> 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3791744" y="643979"/>
            <a:ext cx="7585030" cy="510208"/>
          </a:xfrm>
        </p:spPr>
        <p:txBody>
          <a:bodyPr/>
          <a:lstStyle/>
          <a:p>
            <a:pPr>
              <a:defRPr/>
            </a:pPr>
            <a:r>
              <a:rPr lang="pl-PL" sz="2800" b="1"/>
              <a:t>Pozostałe wsparcie dla pracowników</a:t>
            </a:r>
            <a:endParaRPr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3" y="1188288"/>
            <a:ext cx="6826204" cy="5176782"/>
          </a:xfrm>
        </p:spPr>
        <p:txBody>
          <a:bodyPr>
            <a:noAutofit/>
          </a:bodyPr>
          <a:lstStyle/>
          <a:p>
            <a:pPr marL="342900" indent="-342900" algn="l">
              <a:buFont typeface="Wingdings"/>
              <a:buChar char="ü"/>
              <a:defRPr/>
            </a:pPr>
            <a:r>
              <a:rPr lang="pl-PL" sz="1800" b="1">
                <a:solidFill>
                  <a:srgbClr val="002D59"/>
                </a:solidFill>
                <a:latin typeface="PT Sans"/>
              </a:rPr>
              <a:t>realizacja dostaw i usług w jednostce</a:t>
            </a:r>
            <a:r>
              <a:rPr lang="pl-PL" sz="1600" b="1"/>
              <a:t> </a:t>
            </a:r>
            <a:r>
              <a:rPr lang="pl-PL" sz="1800">
                <a:solidFill>
                  <a:srgbClr val="002D59"/>
                </a:solidFill>
                <a:latin typeface="PT Sans"/>
              </a:rPr>
              <a:t>(kierownik organizacyjny wydziału, bezpośredni przełożony)</a:t>
            </a:r>
            <a:endParaRPr/>
          </a:p>
          <a:p>
            <a:pPr algn="l">
              <a:defRPr/>
            </a:pPr>
            <a:r>
              <a:rPr lang="pl-PL" sz="1800">
                <a:solidFill>
                  <a:srgbClr val="002D59"/>
                </a:solidFill>
                <a:latin typeface="PT Sans"/>
              </a:rPr>
              <a:t>np: materiały biurowe, dydaktyczne, zakup laptopów (zgłoszenie potrzeby zakupu, zarządzanie wnioskiem w SAP, realizacja zapotrzebowania w Dziale Logistyki oraz Dziale Zarządzania Dostawami, sporządzenie protokołu, wydanie towaru)</a:t>
            </a:r>
            <a:br>
              <a:rPr lang="pl-PL" sz="1800">
                <a:solidFill>
                  <a:srgbClr val="002D59"/>
                </a:solidFill>
                <a:latin typeface="PT Sans"/>
              </a:rPr>
            </a:br>
            <a:br>
              <a:rPr lang="pl-PL" sz="1800">
                <a:solidFill>
                  <a:srgbClr val="002D59"/>
                </a:solidFill>
                <a:latin typeface="PT Sans"/>
              </a:rPr>
            </a:br>
            <a:r>
              <a:rPr lang="pl-PL" sz="1800" b="0" i="0" u="sng" strike="noStrike" cap="none" spc="0">
                <a:latin typeface="PT Sans"/>
                <a:ea typeface="PT Sans"/>
                <a:cs typeface="PT Sans"/>
                <a:hlinkClick r:id="rId2" tooltip="https://us.edu.pl/pracownik/procedury-i-obieg-dokumentow/logistyka/procedura-zakupow/"/>
              </a:rPr>
              <a:t>https://us.edu.pl/pracownik/procedury-i-obieg-dokumentow/logistyka/procedura-zakupow/</a:t>
            </a:r>
            <a:r>
              <a:rPr lang="pl-PL" sz="1800" b="0" i="0" u="none" strike="noStrike" cap="none" spc="0">
                <a:solidFill>
                  <a:srgbClr val="002D59"/>
                </a:solidFill>
                <a:latin typeface="PT Sans"/>
                <a:ea typeface="PT Sans"/>
                <a:cs typeface="PT Sans"/>
              </a:rPr>
              <a:t> </a:t>
            </a:r>
            <a:endParaRPr/>
          </a:p>
          <a:p>
            <a:pPr algn="l">
              <a:defRPr/>
            </a:pPr>
            <a:endParaRPr lang="pl-PL" sz="1800">
              <a:solidFill>
                <a:srgbClr val="002D59"/>
              </a:solidFill>
              <a:latin typeface="PT Sans"/>
            </a:endParaRPr>
          </a:p>
          <a:p>
            <a:pPr marL="285750" indent="-285750" algn="l">
              <a:buFont typeface="Wingdings"/>
              <a:buChar char="ü"/>
              <a:defRPr/>
            </a:pPr>
            <a:r>
              <a:rPr lang="pl-PL" sz="1800" b="1">
                <a:solidFill>
                  <a:srgbClr val="002D59"/>
                </a:solidFill>
                <a:latin typeface="PT Sans"/>
              </a:rPr>
              <a:t>Legitymacja służbowa dla NA</a:t>
            </a:r>
            <a:endParaRPr lang="pl-PL" sz="1600" b="1"/>
          </a:p>
          <a:p>
            <a:pPr algn="l">
              <a:defRPr/>
            </a:pPr>
            <a:r>
              <a:rPr lang="pl-PL" sz="1800"/>
              <a:t>Wnioski składa się do DSOS, p. 0.21 rektorat, tel. 359/ 2444; 359/ 2445 (zał. 1 do zarządzenia 173/2020</a:t>
            </a:r>
            <a:endParaRPr/>
          </a:p>
          <a:p>
            <a:pPr algn="l">
              <a:defRPr/>
            </a:pPr>
            <a:r>
              <a:rPr lang="pl-PL" sz="1800" u="sng">
                <a:hlinkClick r:id="rId3" tooltip="https://aktyprawne.us.edu.pl/423/d/4732/5/"/>
              </a:rPr>
              <a:t>Zarządzenie nr 173/2020 Rektora UŚ</a:t>
            </a:r>
            <a:endParaRPr lang="pl-PL" sz="1800"/>
          </a:p>
          <a:p>
            <a:pPr algn="l">
              <a:defRPr/>
            </a:pPr>
            <a:r>
              <a:rPr lang="pl-PL" sz="1800" u="sng">
                <a:hlinkClick r:id="rId4" tooltip="https://aktyprawne.us.edu.pl/423-lista/d/5327/5/"/>
              </a:rPr>
              <a:t>Zarządzenie nr 156/2021 Rektora UŚ zmieniające</a:t>
            </a:r>
            <a:endParaRPr lang="pl-PL" sz="1800"/>
          </a:p>
          <a:p>
            <a:pPr algn="l">
              <a:defRPr/>
            </a:pPr>
            <a:r>
              <a:rPr lang="pl-PL" sz="1800" u="sng">
                <a:hlinkClick r:id="rId5" tooltip="https://isap.sejm.gov.pl/isap.nsf/DocDetails.xsp?id=WDU20210002316"/>
              </a:rPr>
              <a:t>Rozporządzenie Ministra Nauki i Szkolnictwa Wyższego z dnia 13 marca 2020 r.</a:t>
            </a:r>
            <a:endParaRPr lang="pl-PL" sz="1800"/>
          </a:p>
        </p:txBody>
      </p:sp>
      <p:sp>
        <p:nvSpPr>
          <p:cNvPr id="6" name="Podtytuł 9" hidden="0"/>
          <p:cNvSpPr/>
          <p:nvPr isPhoto="0" userDrawn="0"/>
        </p:nvSpPr>
        <p:spPr bwMode="auto">
          <a:xfrm>
            <a:off x="7660867" y="1266734"/>
            <a:ext cx="3732310" cy="443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/>
              <a:buChar char="ü"/>
              <a:defRPr/>
            </a:pPr>
            <a:r>
              <a:rPr lang="pl-PL" sz="1800">
                <a:solidFill>
                  <a:srgbClr val="002D59"/>
                </a:solidFill>
                <a:latin typeface="PT Sans"/>
              </a:rPr>
              <a:t>możliwości </a:t>
            </a:r>
            <a:r>
              <a:rPr lang="pl-PL" sz="1800" b="1">
                <a:solidFill>
                  <a:srgbClr val="002D59"/>
                </a:solidFill>
                <a:latin typeface="PT Sans"/>
              </a:rPr>
              <a:t>aplikowania o granty, projekty, finansowanie działalności badawczej</a:t>
            </a:r>
            <a:r>
              <a:rPr lang="pl-PL" sz="1800">
                <a:solidFill>
                  <a:srgbClr val="002D59"/>
                </a:solidFill>
                <a:latin typeface="PT Sans"/>
              </a:rPr>
              <a:t>, realizacja projektów (dyrektor instytutu)</a:t>
            </a:r>
            <a:endParaRPr/>
          </a:p>
          <a:p>
            <a:pPr marL="285750" indent="-285750" algn="l">
              <a:buFont typeface="Wingdings"/>
              <a:buChar char="ü"/>
              <a:defRPr/>
            </a:pPr>
            <a:r>
              <a:rPr lang="pl-PL" sz="1800" b="1">
                <a:solidFill>
                  <a:srgbClr val="002D59"/>
                </a:solidFill>
                <a:latin typeface="PT Sans"/>
              </a:rPr>
              <a:t>wsparcie w realizacji projektu</a:t>
            </a:r>
            <a:endParaRPr lang="pl-PL" sz="1600" b="1"/>
          </a:p>
          <a:p>
            <a:pPr algn="l">
              <a:defRPr/>
            </a:pPr>
            <a:r>
              <a:rPr lang="pl-PL" sz="1800">
                <a:solidFill>
                  <a:schemeClr val="tx2">
                    <a:lumMod val="50000"/>
                  </a:schemeClr>
                </a:solidFill>
                <a:latin typeface="Calibri"/>
              </a:rPr>
              <a:t>Strefa projektów: </a:t>
            </a:r>
            <a:r>
              <a:rPr lang="pl-PL" sz="1800" u="sng">
                <a:solidFill>
                  <a:srgbClr val="000000"/>
                </a:solidFill>
                <a:latin typeface="Calibri"/>
                <a:hlinkClick r:id="rId6" tooltip="https://us.edu.pl/pracownik/sprawy-naukowe/strefa-projektow/"/>
              </a:rPr>
              <a:t>https://us.edu.pl/pracownik/sprawy-naukowe/strefa-projektow/</a:t>
            </a:r>
            <a:endParaRPr lang="pl-PL" sz="1600"/>
          </a:p>
          <a:p>
            <a:pPr algn="l">
              <a:defRPr/>
            </a:pPr>
            <a:r>
              <a:rPr lang="pl-PL" sz="19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/>
          <p:nvPr isPhoto="0" userDrawn="0"/>
        </p:nvSpPr>
        <p:spPr bwMode="auto">
          <a:xfrm>
            <a:off x="815224" y="1340768"/>
            <a:ext cx="10561550" cy="1903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/>
              <a:t>Dziękujemy za udział w spotkaniu</a:t>
            </a:r>
            <a:endParaRPr/>
          </a:p>
          <a:p>
            <a:pPr>
              <a:defRPr/>
            </a:pPr>
            <a:r>
              <a:rPr lang="pl-PL"/>
              <a:t></a:t>
            </a:r>
            <a:endParaRPr/>
          </a:p>
          <a:p>
            <a:pPr>
              <a:defRPr/>
            </a:pPr>
            <a:r>
              <a:rPr lang="pl-PL" sz="2000" u="sng">
                <a:hlinkClick r:id="rId2" tooltip="http://www.us.edu.pl/pracownik/adaptacja-zawodowa/"/>
              </a:rPr>
              <a:t>www.us.edu.pl/pracownik/adaptacja-zawodowa/</a:t>
            </a:r>
            <a:endParaRPr lang="pl-PL" sz="2000"/>
          </a:p>
        </p:txBody>
      </p:sp>
      <p:sp>
        <p:nvSpPr>
          <p:cNvPr id="5" name="Tytuł 8" hidden="0"/>
          <p:cNvSpPr/>
          <p:nvPr isPhoto="0" userDrawn="0"/>
        </p:nvSpPr>
        <p:spPr bwMode="auto">
          <a:xfrm>
            <a:off x="815224" y="3429000"/>
            <a:ext cx="8809168" cy="22322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4999"/>
              </a:lnSpc>
              <a:defRPr/>
            </a:pPr>
            <a:r>
              <a:rPr lang="pl-PL" sz="2800" u="sng"/>
              <a:t>Kontakt:</a:t>
            </a:r>
            <a:endParaRPr/>
          </a:p>
          <a:p>
            <a:pPr algn="l">
              <a:lnSpc>
                <a:spcPct val="104999"/>
              </a:lnSpc>
              <a:defRPr/>
            </a:pPr>
            <a:endParaRPr lang="pl-PL" sz="2800" u="sng"/>
          </a:p>
          <a:p>
            <a:pPr marL="457200" indent="-457200" algn="l">
              <a:lnSpc>
                <a:spcPct val="104999"/>
              </a:lnSpc>
              <a:buFont typeface="Wingdings"/>
              <a:buChar char="q"/>
              <a:defRPr/>
            </a:pPr>
            <a:r>
              <a:rPr lang="pl-PL" sz="2000"/>
              <a:t>Dział HR, e-mail: </a:t>
            </a:r>
            <a:r>
              <a:rPr lang="pl-PL" sz="2000" u="sng">
                <a:hlinkClick r:id="rId3" tooltip="mailto:dhr@us.edu.pl"/>
              </a:rPr>
              <a:t>dhr@us.edu.pl</a:t>
            </a:r>
            <a:r>
              <a:rPr lang="pl-PL" sz="2000"/>
              <a:t>, tel.: 32/359 24 90; 32/359 24 60</a:t>
            </a:r>
            <a:endParaRPr/>
          </a:p>
          <a:p>
            <a:pPr marL="457200" indent="-457200" algn="l">
              <a:lnSpc>
                <a:spcPct val="104999"/>
              </a:lnSpc>
              <a:buFont typeface="Wingdings"/>
              <a:buChar char="q"/>
              <a:defRPr/>
            </a:pPr>
            <a:r>
              <a:rPr lang="pl-PL" sz="2000"/>
              <a:t>Marzena Ponicka: </a:t>
            </a:r>
            <a:r>
              <a:rPr lang="pl-PL" sz="2000" u="sng">
                <a:hlinkClick r:id="rId4" tooltip="mailto:marzena.ponicka@us.edu.pl"/>
              </a:rPr>
              <a:t>marzena.ponicka@us.edu.pl</a:t>
            </a:r>
            <a:r>
              <a:rPr lang="pl-PL" sz="2000"/>
              <a:t>, tel.: 506 167 875 </a:t>
            </a:r>
            <a:endParaRPr/>
          </a:p>
          <a:p>
            <a:pPr marL="457200" indent="-457200" algn="l">
              <a:lnSpc>
                <a:spcPct val="104999"/>
              </a:lnSpc>
              <a:buFont typeface="Wingdings"/>
              <a:buChar char="q"/>
              <a:defRPr/>
            </a:pPr>
            <a:r>
              <a:rPr lang="pl-PL" sz="2000"/>
              <a:t>DSOO, Dział Spraw Obronnych i Ochrony, e-mail: </a:t>
            </a:r>
            <a:r>
              <a:rPr lang="pl-PL" sz="2000" u="sng">
                <a:hlinkClick r:id="rId5" tooltip="mailto:dsoo@us.edu.pl"/>
              </a:rPr>
              <a:t>dsoo@us.edu.pl</a:t>
            </a:r>
            <a:r>
              <a:rPr lang="pl-PL" sz="2000"/>
              <a:t>, </a:t>
            </a:r>
            <a:br>
              <a:rPr lang="pl-PL" sz="2000"/>
            </a:br>
            <a:r>
              <a:rPr lang="pl-PL" sz="2000"/>
              <a:t>tel.: 32/349 3999</a:t>
            </a:r>
            <a:endParaRPr/>
          </a:p>
          <a:p>
            <a:pPr marL="457200" indent="-457200" algn="l">
              <a:lnSpc>
                <a:spcPct val="104999"/>
              </a:lnSpc>
              <a:buFont typeface="Wingdings"/>
              <a:buChar char="q"/>
              <a:defRPr/>
            </a:pPr>
            <a:r>
              <a:rPr lang="pl-PL" sz="2000"/>
              <a:t>IOD, Inspektor Ochrony Danych, </a:t>
            </a:r>
            <a:r>
              <a:rPr lang="pl-PL" sz="2000" u="sng">
                <a:hlinkClick r:id="rId6" tooltip="mailto:iod@us.edu.pl"/>
              </a:rPr>
              <a:t>iod@us.edu.pl</a:t>
            </a:r>
            <a:r>
              <a:rPr lang="pl-PL" sz="2000"/>
              <a:t> , tel.: 32/359 2436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040309" y="481331"/>
            <a:ext cx="10561550" cy="9817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4500"/>
              <a:t>Pakiet informacji na wstępie</a:t>
            </a:r>
            <a:endParaRPr/>
          </a:p>
        </p:txBody>
      </p:sp>
      <p:sp>
        <p:nvSpPr>
          <p:cNvPr id="5" name="AutoShape 2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155575" y="-2338388"/>
            <a:ext cx="10563225" cy="488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pl-PL"/>
          </a:p>
        </p:txBody>
      </p:sp>
      <p:sp>
        <p:nvSpPr>
          <p:cNvPr id="6" name="AutoShape 4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307975" y="-2185988"/>
            <a:ext cx="10563225" cy="488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" name="AutoShape 6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590141" y="1444851"/>
            <a:ext cx="10563225" cy="4699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342900" indent="-342900">
              <a:buAutoNum type="arabicPeriod"/>
              <a:defRPr/>
            </a:pPr>
            <a:r>
              <a:rPr lang="pl-PL" sz="2400" b="1"/>
              <a:t>E-mail – aktywacja konta w domenie us.edu.pl (s3-4)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CAS – aktywacja/założenie konta (s5)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MS Office 365 – dostęp do usługi (s6)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Usługa Google Workspace (s7)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Wynagrodzenie i pasek płacowy (s8)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Systemy wspomagające pracę administracyjną, wsparcie IT (s9)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Widoczność w sieci (s10)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Oświadczenia niezbędne do pracy dla nauczyciela akademickiego (s11)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Szkolenia dla pracowników (s12)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Przydatne skróty (s13)</a:t>
            </a:r>
            <a:endParaRPr/>
          </a:p>
          <a:p>
            <a:pPr marL="342900" indent="-342900">
              <a:buAutoNum type="arabicPeriod"/>
              <a:defRPr/>
            </a:pPr>
            <a:r>
              <a:rPr lang="pl-PL" sz="2400" b="1"/>
              <a:t>Pozostałe wsparcie dla pracowników (s14)</a:t>
            </a:r>
            <a:endParaRPr/>
          </a:p>
        </p:txBody>
      </p:sp>
      <p:sp>
        <p:nvSpPr>
          <p:cNvPr id="8" name="AutoShape 8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612775" y="-1881188"/>
            <a:ext cx="10563225" cy="488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pl-PL"/>
          </a:p>
        </p:txBody>
      </p:sp>
      <p:sp>
        <p:nvSpPr>
          <p:cNvPr id="9" name="AutoShape 10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460375" y="-2033588"/>
            <a:ext cx="10563225" cy="488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pl-PL"/>
          </a:p>
        </p:txBody>
      </p:sp>
      <p:sp>
        <p:nvSpPr>
          <p:cNvPr id="10" name="AutoShape 12" descr="data:image/png;base64,iVBORw0KGgoAAAANSUhEUgAABFQAAAIBCAYAAABnbusuAAAgAElEQVR4XuydeZwcRdnHf9UzuyEkAZQzgEAgd6YngYgcCkZU7luWTE+CICC3HILKpVEOXxVBFJBD5c70hBW55RRBUM5IMj0JJKCgIncIkg1Jdme63s/T3TPTPWdP92x2NvvUX8lOddVT36q+fv3U8whwYQJMgAkwASbABJgAE2ACTIAJMAEmwASYABNoioBoqjZXZgJMgAkwASbABJgAE2ACTIAJMAEmwASYABMACyq8CJgAE2ACTIAJMAEmwASYABNgAkyACTABJtAkARZUmgTG1ZkAE2ACTIAJMAEmwASYABNgAkyACTABJsCCCq8BJsAEmAATYAJMgAkwASbABJgAE2ACTIAJNEmABZUmgXF1JsAEmAATYAJMgAkwASbABJgAE2ACTIAJsKDCa4AJMAEmwASYABNgAkyACTABJsAEmAATYAJNEggvqKjadQBOdPq9BYZ+TJM2cPX+JjC5aySU6O8hsBuAX8PQz/N0OWXmVESUAyHFnhD4JzKpk/vbpJa1T2OLdBwByD0B7Im+jl3wyq3LWtY+N1QiEEseDiGvBbAMCrqwUF/U73h4fvsd8VrtYOx+wzD8U0cA5p4AXW8ihyJz+5K1asNg66zR9Xuwjaed7V0X1md/3M/p2g85Bln98naevpbYFk/8FohextelltDkRpgAE2ACQ4JAOEGFbtyK8gKAjrYXVGbMiGLZ6L6mZlUqByE79/6mjmnHymriLEBcUTJNicOYaxT/H0+mIeVM5/9zYeiz23EYVW2Kz9oV0nym+FsnNsV8/YNBY/9gMlTViOvGjsn3wtAP6XfzeX77HfFa7WDK7LFQ8q+6+pwEQ39lrdow2DprdP0ebONpZ3vXhfXZ6vt5XPsOJH4GgcuR0c8pTl9s5g4QkbMg5d4Q+AwABcBHAF4B5KOI5q/HS93vV0z3bl3D0RM5CRD0zDEJwDAA7wHy74AyF0bq9wBkvy2TyV1bIBKlZ4bRMPT1KvpRNboebQah7I/M3Gf7zQ5umAkwASbABNYZAsEFlWmJ7WCKJyCxrYtG+3qosKDCgkr101YglvgiFMyGKd5BVr9wnTm7Wz0QFlSaIcrrqhqtdeGFtZlV0Iq6LKi0gqK/NtaF9dlKQSWmzYbAbRY8ib2R1R+1/h3TjoTAzQCG1wH7AAz9QM/vU2ZNhiIfBOQ2tY8Tf0K+71As7u7xN2lN1IofNQIy9ySA6QDWVBVU4slfQsrTASxHRO6EBek3muiBqzIBJsAEmMAQJBBMUFGT+wPyRgCblzFjQaUdF9GEY0ehc9WdAHaFxHXI6t/1mNnKB7C1Pf6wHgyq1g3gCNtscQ2M1GlrewiDpj812QXIa6wtP8LsQmZett9tDzu//W5gjQ54XVUHsy68sK7tNdXo+r227VmX+1sX1mer7ufxo8ZA5siTdQSAh2Do+1lTH5+5E6TyHIBo3aUgxNHIpG71PmtYHqVPOF4ptQ+X8lpk06e0dKl1dUXwSvQeAAc47VYXVKZrm6AXrwHYEMAzMPTP96vHTEsHyY0xASbABJjAQBBoTlCZqk2BCYq/MauGsYNHUJHyZGTTFP+FS6sewAaCZNgX7pj2EAT2YUFlICbPR59h59dHF/1ShdcVCyr9srC40X4lwIJKCW9Mo7hrX7P+IPBlZPTHbUHFs0U4DylPg8zfgY4RJuTqMTAF3U81iOjuyNy2smK+YsnjIKDBxKVYI+YjGulAtHd/CHG9y+OlBxNzG6G7O9+y+fbG+6Nmqwsq9Iuq/QLAmfbYqwhDLTOKG2ICTIAJMIF1gUBzgoqqkWq/g2vg/3NU/MKfWFAZjKuCBRUWVNp13bKg0q4zE8yudeGFNdjI+ajBQGBdWJ+tuJ/b8fEWOFP2PibmRhfFDc9zoEjBSNX6wNbcjJe22tjHtTIeWkw7DwI/LjOotqAyZdbnoZhPO/XfwMTc2JaKO82R4dpMgAkwASbQ5gTCCCpvAUIDJO1HZUGFCLhf/oTcFWvWX4xhqy+BlF0APg3gTUjcj2G4xAqcOqXr04hEz4eUhwNiKwAfQuIJCOXHnqCxBboxbXMIfAOQhwCCYtdsAoD2GS8F5CPI53+Nxd3vFGej8uHQ/snQvfPeigewViz0ZsdXzrzaQ1g8eS2kPMkxj752HQFDvxvuveG1bJfyOxCC3Jz3sqoI+Qdk0vYXu/Kiat8AQNvgqKwGcC+AI53/Z2DoUyuOiSUOgBD3A+JIGCnaeuQt3tgJL8LQd7YqBOHkbnly1zZQIidCYC9IMRbCcm3+ABL/gRCPQOZvRnbeP+y+Ep+FEBR4urxUBi8Oa1c1ro0ElVrzW8EyeQggKQPZLqXzRrwGgT+iN3pVRWYod79SHgcFiyDFtwGQ+/dmAOjLawYCNyKjk1u7HUTR77rKpn9eNLHV3FSNYh4UAku3du1VXfxV/hhLfAZCOQuQ+9rXKtkHiKUAngbkWa4jqgelVUPMV39cewsGx2dPgJk7AxBfgcDWAOia8m9APg4RvboiM0jQdUT9+b1+B7Wt0Vw2OvfoeIqllhevF5sSpurZCjh15niYCp03lIWtEDeDPsw8DIjrYaT+2ciMmr83OxfuhoKsz1bwaDRYNXEhIC52qi0CxK8AeQKA8VbQV4m3IPA3COW6mgFTW3E/VxM3AaKQsfEmGPqxRdO9H9ZaF8ReTV7hujb0YmJu/ZaIGGoiCYjbLT8bb6ktqFBdVaNnKbrWw3pGy6bvajR9/DsTYAJMgAkMTQLBBBWBP6MvMgvr5/vQC3cU96HtoeJ94LoeArtAYlqVpfU2JI52grptWeX31YA4CEbqMc9vqkYpC+nhtFZZBoh9YKTmWxX8PpC34gGsFedPs+OjPus95NqB8+a5TDsJhk5uxf5ffBXlTUipO230IZrbqmrmAlWjYH1fseoJMQ+QN0DiT8W+FcQq0gyr2iMAvgrIZ2GkKaW1t6hahpyPnTZPQSZFKYvJHbm5dVBqlR4SvwfgIldmrmozVzqPmxFUgttVe/UEnd9Ci3b8CZq/wr75an0thym+hkWpPxd/9LwI4wMIfApApLqhshvGhATwIzOQoNJqbnFtr35be37OczU5C5C/BVCZQaPyeK+g0or5Alp/7bWuNUkSv+ncqbEOkIPEuZ7UskHXUTPX76C2NZrLsAKCnWY9XedaY8DQ443MqPp7kLkoNBR0fYbl4WegXkGl/hESv0RWJ3HSmxEn7P18u2PWw6g1lNGNYqfQDe1bMFJXl66NiTshxeHO//PWh7VqHwT8jJeEix27NkGug67P1wByfafP1ni+xBIzIMTDlr8LsAIQv3WJNvUEFbrPOvdny6K7YeiH+RsS12ICTIAJMIGhRqBJQSVxN4A7YKRTFig7eNfgFFRqz/RzMPRdAy2E8geuQI0UD3oTnaO2x/wbSqmeVe1QAI2+krwMQ59stTL4BJXmxme9SNRIm2yldFT+DmADh+hFMPQ5Rbp+PQnM/K+gRP8LYXkD0aPrOZ4XJvqb7WHw39KLlrk/jHkPQdXo6+t29jMp/g8Z/fxS/zMnQSiLil/NpPw8sum/FX+fMnNnKMrzzv9XIzJsNBbcTCkp6UGveU7WcYmfAIIElXpFQppTkJ33slWpOUElmF31rAk6v1abcxSor94PSDuYYv2yEtLcuTjuZs9lKc9ANv2rgIJKq7mRcNY/a68RRfslmgJg+y0uQWUtzld96yqvvTHtEghc4G9Q8jQYaQreXHl9atRAYR1RPb/X76C2NbIljIBgBwCla2J54HpXr/JiGOkfNDKj4vcw4w2zPsPw8DvIZgQVq035bRhpivdRKmEFFTvpwAPFBk2xl0dsnpL8EhRpx1MpFnkD8vk5Hg9ZP2P2Zo4rHLEU0dwXqn648NNmoY6VUcj8K4CNLE9eU9kXkfxoSFHwBm0gqLg9ZsQnWNG5Md64mbxPuTABJsAEmAAT8BBoTlAph8eCipdI5UtYLyBPQz6vAx1joUj6cvo510Hk/XAShq38M/KjtkIev/S8/En5JWTTFBHfLjZvChT3E/RFFmKjNR+hJ7otIE4D5KmudneHoT9T/H88mXB5WbTvlp8g46v2kLsq9zEiURInKDUiiSC/RVb/ZtVz30/w0Lj2c0ic7RxfEqwKDcYSp0OIXzr/fQcTc1tbrsqxxBwI8UPn72/A0Lcvfk30blUhG+9EVneyDVlfw91blXQYejLUOvDuCaemaPvZeejIPYz10INPottDikNgygnI6kdXZdXoQT3I/DW6IIeZX9vVe66riycBcTZWLc9ixAbbwlRomxZlvFKcOqU0n5Xn8huAvACrIvdjPXM4FOwLiasAjHLW2KvI6uSWbxc/6yrseV2PXX+tvXp9jp21AYablGKUvHmorALEjyAidyC3+r/oULaDjJzl2oJHdUqCSmvnq3XXXlUj77GS2AmRgshfDnQuwSdmBCPkRJiSgrWTMEalByK6AzK3vVch+ALNrSNqrd71O4xtQc492qrqLrW2/Ezt2gpm9M1SVXkDOvPfxWry7umchEj+XMjI+VW3ttazK8x4w67PtS+orLS8Kfo6/4DVykqMWrMdICjTGgnzBe+v5ejs2Rrz7/ukiK3RdbrRvMcSl0KIkvgflVvhpfRbnsPi2gWQuKSsKTrfr4OUP0VWf7dRN9bvlYLKh8jndsTi7n/7Or5WpUmzR6Mj/wwkaGv0Sgi5HzLppxBPHOFbUIklToIQtlcoFdpKmElTdiMuTIAJMAEmwAQ8BFhQqVwQrfNQEfgmMjq5vtvFG+gNkMpByM69v/j7jl2bIhelBxF7XqQ4HtnU73ytWff2EPdXTjp4sAgq9QZaa3zVHnJ7QV89v2UzxH2YlDus5l5sPy++tFdf5l8pmlfuTaJqzzqxOWi7z8+RSX3HqjspuS2ikuIL2PNpKl/Aorl/xbRjNkJ+Db1sOC7V9q8Q0bHI3PY6bJfrt50vazSGvZHVaUtR41KLk0reZeIQp4GPkBPT8HLqX40bdNUI86Beb33WMyLM/Ma0pyDwBaf5t9HZM9bz4kE/xLRrIFBIzykRzW1ufRkt71eaY4txZQr22tsOLi2ZLz4NI7Xc+r+fdeUHflBuA7H2Ytq3IPCr4rAE9kNGf8gzzHpBP1s5X6289qoaeQXaYgldT7L6wZVTR941S8mryxbVClnkwq4jaqu+oBLctkbrL4yAMGNGFMtGf1zM2kLxqNxxgxr1Xev3MHMRdn2G4eF3vF4PlYUw9Motw7HEsRCi9FxQ/hwR5jptX7vuhcBBpfM4OrJ6tp6Ze0Mo5B1je8SWSg8gzy16adUbe3UPlXcBcUBx67JfdoV6k7tGItLxJCB3AsQngNwfhm7H+mtGUCk/7yiWjZH+TbPmcH0mwASYABNY9wkMXUGlmbTJMe1KCJxRdTm422n0wGXd6KMriu2Ue6DQD6pGX4JG23XK9i7bv0+0g2uKPSExzgko2uGxzf1Sbz1E9KOHil82fs+lZsdX4UlAAfzEDSXGmIqsTrFIqhe/L76qRg9kFFiRyo0w9OOsf6nJ7QFpB3C1pqwsKKOafAyQX7Z+k/g1svqpiCXOgRCXVRgkxK+QSZ0Be48/BdGjBv8NY9wYKz6HuzTFyXrZo5cbW8CRuAxZnTwzmit+HtSbsstH90Hnd3JXJyJRCthsnxtS/hDZ9I8qepycnIaIfKn4dykPRDb9QN3YPIXKU7UvwMRTxWPNyDgsup0CbjYvqLSam702+2ft1Zo2z4uYeAFGyu2NZx9VS1Dp7/kKfO21zh3KZjfSx2otVZHyWmTTp4ReR9Rizet3SNsaDajR/YyOrxeUVk1eDMgLnW4kJP4Aim8zKfd4sGCjIccbZn1a81Bje6mbY6MgvY2Y+xFUpp/Qgd4VtCaH282JH8BIFQLZlqc1bj5obEx7zuVJa8LQa8UMsrdVxl89ElJ+v0JYqXXN9TIQmJTcBhF5MARoDBQgncp76MyNx/xuGqdd/DxrWELelvfanr7iE5g40BsbqxkPlVkHQpj3FfsXuBAZ3SWgN5pM/p0JMAEmwASGCgEWVPzMtJ8buZ8HLj8P9XHtDcdNtVxQEYhpF0Pg3DpBEQujuR6GXshsM1gElWDjq9yasar0oGnheAqG/sWKwH2lh7SHINA4bbJH5EAP8rnRWNzdA4/rs/g7jJS9zahQ3MdJfIDVH22N4RuRt4sdW0XKH0MI2i5A52IPIsM+g/waikFhZxZCRZyB5jnZMV5K2Z+E7EIm/Xs/S99Tp76g0rxdfgwIOr87JrZETlAMBwejTCCbdgcotv8+vWtD9Ebt2DT2fByHbPpGfy9PyXHIS8pcUyil7St+hTqa96DndSN+rV979Xv0BlG+DpnUyRUH1BJU+nu+gl5740dtBpnzt33BO1g7sLOvl/A664jarCWohLWt0frxZXudLD8UR2VJx08gJW2XdD9rvAWJq2HmLsfi7t5GZhR/DzveMOvTmoc2EVTIFlWje8gEh81VMPTTS5ySaUg50/l/84KKqmVJ+nSO74Gh29sa6xYSu5acDFgfChyhByagTPO9ras8dovAWcjoVxa79fMcpmr0MaX69t7a9i+Dodsx0txF1ei5obTlGvKnMNL0/MWFCTABJsAEmICHAAsqfhaEnxu5nweuoA/19gMUZfeh7C6Ni5C/QyZ9fLHiYPBQCTq+6sFDSTzYojh+idOR1SneRWXx++I7dr9hGL4ReQ9R+mt6PbC3c7kfPsu3WlG93bqGoydK23fsL28Uz0WgMDevwBg/BbGldxddrIW1B/1E5wVEAmKsJ7VoEE7xWVtDmv8pDl7IQ5BJU1rn5ko9QSWIXX56Dzq/fl/QKXW5El3mMuVYGPpNvl6e6m9f8SnUhTivG/Fr9dpr1F9MWwqBcXY1eTWMtL3tzl3CCipB5yvotbf83GnEoPC7EBcgk/px6HVE7dUUVMrO62Zta1S/VQKCOkuFNM+HAGWGoWwrdhHyr+jY4EuewOv1bAo7F2HWpzUP7SqolJ1rfjwJ63FWtReL8cdI5PclqDgNxjWKLfVgaY5dW2AbrTf6XdXeA7CpU9UbO6zRc1gkf583bo+fDq061QWVyuC7c2DolOWLCxNgAkyACTABDwEWVFq5IBo9cAV9qLeylSylr+0FkWApJL4PRfkbOj7+0IoLEdMoWO3XnAfVtSeotIRfiPFVvnC/CIi9AUkPdbs45q2EiKpWfJLy4hZUCm76tcakarRf/Ez7Z/kspDgRAgud6n3oxJYoD9poPyReB4BEEm8R4mhkUrdiavJzMGW1YHdPwNC/VDooICc7JsvKUvBVcS6M1E+bnrqaD+oB7fJjQND5tbeQ0Jij9nThfGT1/6vosjzIZSHuR6NzmRryK6jUXFf9yK0w0JatPR+T5Y4lBPEnGCk7jbi71N/y03/zFfTaa4tSZJcT16qOOFsNUdh1RG3WElTC2tZoSuOJXSAFxYeySy6yJV6+ncThUmlmi4vlYdL3fTuIulPqid3l9oUdb5j1ac1Di3lU4+9ny48t7tNWmGFOE94X/fCCyp9KHpLohaEX+mm0YuzfvVuG/ghDr5ey3tumqpHwv7X1R4mHkdX39depJXh5Pxz4PrCGoBKzYsRQymW7CHEmMqlC8Hn/rXNNJsAEmAATWOcJsKDSyilu9PAc9KGeItZH8+4o+zOKQdYK9qvJ+XYQNuvL3+ASVMKMr5x5TmxnBVu1UyZS2mT7YVDgz8joFMtEeqZc1Uh4KTy03QtDLwRurVwZdpuU6tguFKCyGLxP3gMjXcjy4T22/EHcPvh1bPzOeDzxRM76r6o9AuCrngMLgkvhj2E4udcHZRpZpUzFa3Mpror/UutBPYxdjXoPM79q4hlAOCnQ5WuYmJ9YEbtBTdxhZ86wionIsI2t9NSNzmWqXU9Q8bOu+pNbgWur1l6jeaLfvZmpTJjmrlg07wXPoXWZ9eN8Bb322ufmAgBTnXEsRGfP7hXBjWvxCbuObK61s7SFsa3RnJYHURfyK8ik6WW7VOLJr0PKW4p/KI8hVa0Pbzyqu2HohzUypfh7mPGGXZ/9xcM9eD+Cipo4FRBXFw9TxL5YmCq9+IcVVGLab1xelEA+N6yprVmqRhmxKDMWlcr5VRPXA8pPPZ6XVDM2cxKEstiF4yYY+rG+14afik0FpfXEW6HnqmCenX7s4jpMgAkwASYwqAmsHUHFzmpiZ7+wS/P7esNitrMO9BWbaSYord++Gz08B32or9g7Lq+G6LgYudUfIbreVkD+FEh5jsvMO2DohT3UjWOoxDQdAgnr+PL0vX7HHqZemPHVY16e2rHanLvHDvRCysOhdDwBaW4P5L8NI02pdUslnngaUny+Yrh0XDZNGTeqF1UjIcaVDUGcCCNVCp6rJvcEpJ2JwC4r0NmzhTcdZnk8hybWgZqk1NrubU8GpJyDYeIpUJppMWwbRPIzrBgi+fwXqz5A13pQDzN/jdZNmPmNa8dDwpWVQZBodT5G9i3GisgmEIK20TkeR9bi74aRPtIyqdG5THXqe6iUzqla66o/ubm5tmLtNZoni5m2FyTcL9wfQeIHyIt7sf7It5D73xhI5QRXCnI6qhR3pj/nK+i11x7XmZAg7zS7SDwPRV6KvugLWH/9D7Bq+caIdOwByJMwMncgnummOE52CbuOrDbqCCphbGs0p/Z9+0NX/JMMII7Fis5F2Kj3M8ibx1lpyAteYNSeW1Cxzg8zBWleDqXjeSt1dlQZDxl5AJDbON2XPBgo7foa3AhhxY96A1KehmzaFcMi7FyEXJ9hefgZn1dQWQYhj0VH/kksG7EGI/q2hzCTEFaq90Ig+jeRz+3guV6HvZ+Xb98s90yyn6XIc+kpQNyFqPkaVvxvGUZuOBo5fNOTchmS7qGlc6d0jXgfQpyDjr57rFTaSseugLzCFReGzrOZyOp3NFqmTf3ejKCiJk8A5PXF9iNiPBakXnX1JxDXLoPEcYD8ABDHV3zoaso4rswEmAATYAKDlcDQFVT8zVjpYd9P/UYPz2Ee6lWNUnJO9GMGgEUw9Fjpob5Blh/ri5E4walfPVWjz44DVws6vnrM6cHvw9EvQKKQenIF8rkYFnf/u2hn+dc+7wAq91aryWMAeVPZOJchn9uy7lc8b2afyodgalDV/gJgD6ttirWS1SuD6wXlRFtglCilEa7MvFI+aUJoyKTSFXNZP4ZK8PVZb9GEmV/rwX8Leuh3vFTqrs6PIKI7FbeFNTqXqan63hber8i11lXQ+WzmRGvV2vPTp9czx88RpWtsf85XmGuvvWWOvrrv2HBA5anuw64j6rCeoBLGtoaDKbsm+anvFlQ8WyRrHOwOPKomrwbkqa6a78PQN/d4FYYdb5j1WX6NbpqHj/F5BZVGPUgIdCGjUxDzUgl7P1eT0wFJcVTsoohdsDD1fPH/scRREOLWRsYB+AdEdGop5bK1xZG8RgveXnWaoCxh43atyG7no9O6VZoRVGKJS13i0Fsw9K08bZdvCSoEnX/twTVhzeTjmQATYAJMYHARYEGl/ny1kaCS/AogH/AE9XPbLnErBL5e+pO5P4x5dnC4RkFpY4mTIMS1xWMFvoyM/vhaXcpqwPE1emGZmtgRpqCHQTuWBsQjMFJOVh9ic9QIyNx8z5ex0sArBZUJx45C56r3XfvXawfgdAO0M+28adlRLXgt1fU+oO0OQ3+mYg6CcrLWgeXhQl/8KHtBvfIkDH1GRYW6gkrA+Wu0yMLPL8VtuKeBqPKu485dimPTqF+yu56g4nddhZnPRuwKv7dq7fnpzw4aS6lGd/dT3eOhUlyj/TBfYQQVssvenkUvroWtDLWG5xWkw64jP9fvoLb5maD4zJ0gFfKcq5U2ml4eSzE2CoIKZfh5JUrXu1Jw8Mr+HkM+d0BRiFYTV3niq1DqXEOn473bNMOMN/T6DMiDxu5nfP4FlTWQ4lRkU7+rwBr6fm4JH7TFmMQsumfOhpGaW+wnrj0OCVdsr6oL6SXkc4d6Pl7Qxls1eSEg59TNVEjBiiP5w/BSN91nW1uaEVRUjbLC2R6LwI0w9OM8xsQTe0AK+ghSKoo5AQvnuTO/tdZ+bo0JMAEmwATakgALKvWnpX0EFbIzpsUhxPcASS/E9LBDgemeBcSVMFKPIaadBwFKwfuR89Jub0FpJKhQsL+VkdshxX4AVlvB4Mzc0U3tm27F8g4yPj8vLDHtEghcUDSx/Cuy5YotL4IQBwIYbTGgh3nIx2CkK4PJqsmHAbl3qT25M7Lp0he9WixU7R4rUO7I3BjPtgB3fTug34Yw9NreSEE4lfoQiCUOhYLZkIK8VSijAolNFE/lnxB4AiZuRVbPVAyj0d78cHZVp9aK+aWXu5cjSQiRBEBxhj4FgAKNLoEQ96Kj7xrM76ZzqVT89FtPUKGW/K6r/uBWTrNVa8/PeU6eJh9seTSEJN70NXoDAO9DWuuLhNofuJqpvMb2x3yFFVTIYNuuI5x19FkAlGqV7qF07tAWleehQEcm/VRxfK1YR42u30Ft8zOXVEfV6FpE1096iab7zieQoLS9j0KARH7y3rGL20NlatdWyEfPsONMiW0AScILpShfCCnnYlL+Fk9Mo4lf3xidvTdDCurnX5Dy1IotP4V+gsxF4diw6zMoDz/j8woqJEg9AvrAIYv3pX9Y3PO5a8rEitJstuJ+HtN+BoHvOI1eAUOnrV12scTi/CxAHgxY3p90DyHRizL0zIfAHZiQu6MiXlXheIqVokROhym/DIHP2OsG78LEi/b5M/6ulnumFG33xEVZA0Nfr+Zp4M4KpWAPLNSfrqgb086GwM+Lf1+lbNh0bDK/5yHXYwJMgAkwgbYlEE5QadthsWFMoB8JqBpliznX6WExDH1KP/bWPk17hCR5Q1WxqX2sZUuYABNgAoOLgJ+gtGtjRPGjxkDmljixWl6CodsB74dKcWcMEliAjF57u5+qkTcPfYgxYOjxoYKIx2VAt4MAACAASURBVMkEmAATYAIlAiyo8GpgAs0S8Kai/R4M/WfNNjHo6ttbnejrKH2NpA+S34eRvmTQjYMNZgJMgAm0K4F2EVSIT2mLkoQ0xyE7j67/Q6O4gz1Lcx9k51FA88oST3wZUjxm/SDEKcikSlunhwYpHiUTYAJMgAm4ovczDCbABOoRIEFhvVXbwLT2VJP7ewRADlG5LV5Ku1Narzscp5/QgTUrPk1O3s6WqVLsFdP8XEVK3HVn5DwSJsAEmMDaJ9BOggplNTLXLIDEtgCugqGfvvaBDECP1paw0YshMA7A7TD0o6paYQfvfdTZQvoQjPEH9NtWpQHAwF0yASbABJiAfwLsoeKfFdccqgTswKH04FReroShn7VOYrHjBFDmnmrlbhj6YevkuHlQTIAJMIGBItBOggoxiCd2gRR/tj8giN1hpCiA+7pd7Fh0P7ayJfYO3w1LblxRMWCKh9PR9zqAUQAeQGfPkZh/3yfrNhgeHRNgAkyACdQiwIIKrw0m0IhApaAiIcRVmND37ZqB9xq12e6/1xZU7oKIHlVKhdnuA2H7mAATYAKDhEC7CSqEbWpyH5jybghcg4x+ziAhGdxMVaOAywL53BexuPudmg2piYsgEcGk/A/W2eeA4BT5SCbABJjAkCLAgsqQmm4ebCACtE/aFGkI/AcSjwHmTcjOq+W9EaiLtjsoPnsCZH6hncFE/gNCeR5Spqumcm4749kgJsAEmMAgJNCOggphjCU+C4jdkNWvGoRUmzNZ1X4BiItgpJY3dyDXZg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ABZWhOvM8bibABJgAE2ACTIAJMAEmwASYABNgAkwgMAEWVAKj4wOZABNgAkyACTABJsAEmAATYAJMgAkwgaFKgAWVoTrzPG4mwASYABNgAkyACTABJsAEmAATYAJMIDABFlQCo+MDmQATYAJMgAkwASbABJgAE2ACTIAJMIGhSoAFlaE68zxuJsAEmAATYAJMgAkwASbABJgAE2ACTCAwARZUAqPjA5kAE2ACTIAJMAEmwASYABNgAkyACTCBoUqgeUFlu2PWw6jVxwHiCABxABsA+B8gFgByLjZ++zY88URuqAIdkuOe3DUSkY4jALkngD3R17ELXrl12ZBk0d+DjiUPh5DXAlgGBV1YqC/q7y4HvP0pM6ciohwIKfaEwD+RSZ3cLzap2okAfgzgHUhoyOqZfuknbKN0vinR30NgNwC/hqGfF7ZJX8fzee4Lk+9KdC5DjkFWv9z3Mf1RMZ74LRC9DJnbl/RH89wmE2ACTIAJMAEmwATWZQLNCSqxmTsAyoMQGFcHypNYpRyM1+Z+3N7g5iiILzkcpvgahNwFUDYHZBTACkD8CzBfBOTdMCY+DPzIrDmWuHYmJH4B4DwY+k98jZk4ishZkHJvCHwGgALgIwCvAPJRRPPX46Xu93211Q6V4rN2hTSfKZrSiU0xX/+gHUxb52xQNeK6sTOue2Hoh/TbGFXtHgAHO+3PgKE/2W991Ws4nkxDyplOlbkw9Nktt2PaMRshv4bOOboGUHkMhv7VlvfTigbVxFmAuKLUlBKHMddoRdN12+DzvHWI49p3IPEzCFyOjH6Op+Eg94e4ti8kHvRlYESOwYL0G8W6qvYKgM0glP2Rmfusrza4EhNgAkyACTABJsAEmIBFwL+gMrmrE5HoQgATfbC7G4Z+mI96A1MlPjMGGbkFkDvVNUDiA5i5MVjc3VOznqq9bDORr8OYMLau+EKNxLQjIXAzgOF1+n4Ahn7gwMAJ0Gu4Fy2BWOKLUDAbpngHWf3CABYMnUPWlqAyuWsLRKL/cQSGf8DQSUSVAwJ67QkqJFZFnDGyoFI+2eHO8wFZOk6n7XWNiWmzIXCbZZvE3sjqjxbhBL0/hBFU4slfQsrTASxHRO7kEVsGcta4bybABJgAE2ACTIAJDAIC/gWVuHY0pCUEFJ5RX4BingjZsRQy91nA+m270s/Kbm35tSuW2B1CPABgIx/zU9/rJJaYASH+XGrH3B/GvNpfCeMzd4JUnnN9Ba9ughBHI5O61Yd97VElzIuWqnUDoO1jpO9dAyN1WnsMqk2tUJNdgLzG2vIjzC5k5mX7xVJV+y6An9rTgguR0S/tl378NLo2BBWyI66dAolLALwL00xg0TwSkNuvTDh2FDpX3QlgV0hch6xOc9X/Jcx53v/W1e6hna4x8aPGQObIm2gEgIdg6PsVDQ9zfwgjqEzXNkEvXgOwIYBnYOifHzDxdCDXCffNBJgAE2ACTIAJMIEABPwLKqr2BwAlr5OIGI8FqVdLD4PaQZC4t2SDuARG6vsBbOq/QybNHo1ofoHl3lwqj0MRP4PofA6RzpVYs+LTgDkVQkkgnzu9rneK90WPWqy/BcNbPw8pT4PM34GOESbk6jEwxT4ANIjo7sjctrL/QLS45TAvWjHtIQjQuFlQafG0hGqu6HkFE0LZFpm5b4ZqL8zBa0tQCWPjUDg2zHk+kHza6RoT0yj2zdfsyx2+jIz+eOke6tna1tz9oVxQ2fjtjqZimakabVs907ZrkAn6A7m2uG8mwASYABNgAkxgyBNoQlBJXAXgsxBiNKTsg5H2xlGZ2rUVzKj7pesWGPoxbUW4XBSC+AWM1LcD2bhj16bIWePtdB1PD8FjkE3TVonKomr0FXAHRzxIwUjNCtR3ux0U5kWrnV522o3rQNlje3H91ene+xV9IGxiQWUgqFf2GeY8H8gRtMs1hoIrKwoJ+lTex8TcaHR354towtwfwgoqU2Z9Hor5tGPLG5iYG+uxbSDnj/tmAkyACTABJsAEmEAbE/AvqDQahJqcDsgXi9WkvBbZ9CmNDltrv0+ZNRmKSdsjCmN+Aoa+V2DXZjX5PUBWCUJbxzPH88CM/gmuGRZoTNscAt8A5CGA2BbAJgAohsxSQD6CfP7XWNz9jqebRi9a8eS1kPIk5xh6gTgCEiOLcQRq2Szld5BN/xyq9icANFeAkH9AJm1/4S0vqvYNADc6f15teQwBRzr/z8DQp1YcE0scACHuB8SRMFK0/chbvAFAX4Sh72xVCMLJ3fLkrm2gRE6EwF6QYiyE5W7/AST+AyEegczfjOy8f9h9JUjIfKHKiCvXUFi7qBPK+iHFcXZ/DpcZM6JYNrqvqeUlZBcy6d+H5lUuqED+0doyYaR/U7RHTR4CSBJwdymtWfEaBP6I3uhVFVmnwo6n0HF89gSYuTMA8RUIbA2A1ve/Afk4RPTqiswp7nNFyuOgYBGkIFGXtlmQ5xx5pmUgcCMyOm37K8WtmTJ7LJR8ySuwYIOhV7+ON2tbo8kNcp4b+t2V51STcxWUmTtWSa2xFa4xhd9bcf7U6ktN3ASIwkeGm2Dox3qqhrk/hBVU6L6oanRdt703pTwc2fRdjZYE/84EmAATYAJMgAkwgaFOoIWCivYrAN8qARXfgpG6um0AxxJzIMQPi/ZI+Xlk038LaB89fJK3yfbO8fQSX3g4fhsbv71NVXfreOJOSHG4c0weEFrVl/iARrXkMFWjFJ71vHaWAWIfGKn5xf7qvWjZQRbnuWw7CYZ+PZp52YknE5BSd9roQzS3VdUsSKpGwR2/YtUTYh4gb4AEiTF2URCrSDOsao8A+Cogn4WRpjS03qJqlDpXddo8BZkUpSwGgnCyW6a18z0AFwHoqDNnJQ+vZgSV4HbZpsSPGgGZexvAKCtOSz63JRZ396J5AeI/MHPTsKj7w5C8AK+gssoJ6GzHN7LjidDaOKAOy+VWNq9FqVK8o7DjsVglz4eUNI+FQLblJuQgca4nLa5HHMAHEPhU7eNlN4wJiWKg62YElSC2NbqABDnP3W0GnaugzJq5xhTsDHv+1GK43THrYdQaCnpMsVPoMlB5fwxzfygXVCSehgAJyJ2AfAsQTwDKL+pmgypeCy0D2zuwfKO1yr8zASbABJgAE2ACTGAtEWiNoGI/8FJK1cL2lzwicmxbZQuIa49D4ksO1zdh6JSuOFiZmtwHpnzIOfh9rBi2DUatIYFlK/tZ2fVl3t3DlOSXoMjSnnnrN3kD8vk5FV4fwSwLf5SqHQqg0ZfJl2Hok4ud1XrRstJ/Kn8HsIFT9yIY+hzr38287FCGKSX6XwjLW4a+2Z/jeUm12yPPmv+WXk6tAMEPQdX+WQyWLPB/yOjnF+2OzZwEoSwqei2Vi2xTZu4MRXneqb8akWGjseBmSm9NgkrznKzjEj8BBAkq9YqENKcgO48ySDXnoRLUroI1avIYQN5kr2PxK2RSZ1j/bk6AyEPBDCzUC1sIgvOivitjFT0DicOQHf8+1FfvB2QpsGdtqishzZ2LTMOOJ6ZdAoEL/J1w8jQYaQokDJSfK40akPIMZNMkVgN+BZWgtjWyJch5XmxzjhJ4roIya+YaU1z/Ac/rRuzU5P6ApGDodjHFXh6Bz5rfEPcHf0Fp+yDE8TUDnqvJKwB5lm2g+AQrOjfGGzeTpx8XJsAEmAATYAJMgAkwgRoEwgsq9kspiSmbuvpov+0sauJVQIy1bJS4D1n94MCrQtVIcKAXaipXwNDPhvcl5nEY+perth/XLnAyibh/XgWI6yDlT5HV3w1sVysOtDM+UODEn6AvshAbrfkIPdFtAXEaIE91dbE7DP0Z6//VXrRW5T5GJEoeQNMd5r9FVv9mhYl+4xvEtZ9D4mzneK+gQ3+MJU6HEL90fn8HE3NbWzEAvJ5Jb8DQyavI3kbh3YpEf70TWd3JOFTxuw5DTxbtD8LJG6eAmnoTEuehI/cw1kMPPoluDykOgSknIKsfXX39eAJXVp5nQexyd6RqfwGwh/Un05zmK9PN9IPWR+9Iyl4Vs46rlhUoqF1222STvY6Av2HVR3vhtQfXQE0kATHXZf6TgDgbq5ZnMWKDbWEqtAWMMuAoTh1/6cgbjUfVyJPJ5d0mUhD5y4HOJfjEjGCEnAhTnue6RvRARHdA5rb3qggqbwDyAqyK3I/1zOFQsC8kKF4VeQjRmnwVWX28Zy14PbYA95afMLY1un6EOc/DzFWloNIcM7/XGBp/0HXaiF0scSmEKIm5UbkVXkq/VXFY0PuDP0GFuuuFMKdXzQ4WS5wEIWwPPOs8lrsik6bzmgsTYAJMgAkwASbABJhADQLhBBXaoy/z5EY/2tX+cuRzk9vG46JgWEx7v+jhAAQPmLtjYkvkxL+KqY9NZQoWzV0MNbk9IMlLhZhKKOZELJy3tCr32My9IRTKqlDy8rAr9gDy3OLX7HZbtu7tL+4v59VetHrxg+IWMBKwJuUOqxrk0O/Ljr3WXikiKfcmUbVnnfgZ5Fnxc2RS37HqTkpui6h8veiFYipfwKK5f8W0YzZCfg0FFXZc8K3aJkR0LDK3vQ7bRZ+2vtjptSX2RlanLUWNSy1OauJuQBziNPARcmIaXk7RWvJfwgRorWVXofdpyXHIS2fNir/DSBVEjPr2xbRbIPB1u5L4E4xxexe3qfgZWS277MDP9xXn1W6rJCLFtKcg8AWni7fR2TMW8+/7xNNlTLsGAoVYThLR3OZVt4u5D2o0HregWlOcJY+MpeRhZIshUp6MbPq6CkFFmmOLsXIKNtjbdVxpqsWnYaSWF02sL6iUxN5mbWs0V+HO8+BzVd5vs8z8XmMajb/R+VPv+Jh2LwQOKlYR0ZE1M7kFuT94BZUbAXEp8n1voiM6DiZoq2tJKKY4U4buxEhyGV2+riBP8MQpasSHf2cCTIAJMAEmwASYwBAkEFxQUbWJAEhM2cLFzYSQhyGTdqVPbhOqce0NSFCQVTu+RiaVCGSZqpFQ8CP72LK4G+7gqQ0zCM1REH/1SEhJqaW9woqUP0Q27fThw8qYdiUE7K0Z5aXwIuejmWIVa24pwKfYExLjnICp3ngfbtGi4guyPAEQNxTbk5iKrE6xSCpLMy87qkaeUHs6jZReCmwxyw7gas2vqXq+wKrJxwBpewxJ/BpZ/VTEEudAiMsqDCpsc1GTswB5u9Pgv2GMG1MhEjTFyXrB/rgo4EhchqxO3hPNFT+CSlN2ubpXtf8DcK4zZn8xkNTkCYC83mnlPeRzU2uKqc3aFdfOhAQJj7TtYD2nD1tQoW1gkSgFS7bXZa1zZnJyGiLypdJalAcimy5tvSin33A81jz+D8DIpiauEKS7UWBXanSq9gWYeKrYvhkZh0W3k1hrl5qCSkjbGg0o6Hkedq7CMmvmGkMMml2njbjR7zHtOQh8zqlqwtBrxd1xqjR5f5jcNRLRyJWQytswUnRPKRVbHC5tSYV8HUa6EP+rVC8260AIkwRM5xKAC5HRXcKen4FyHSbABJgAE2ACTIAJDC0CwQSV6mKKBOSJbftFS9UoA5HzxV28ACNVeLj1P+NdXRG8EiVvByf+StkXPK9b+4dYMWyrxnvQ6SVoycmA9XI/vPjADWVa3QCCbqtbJ6gIxLSLIayX6gYP/Lgehm5n7ql0yS8EDi1Y+RQM/YtVMyo187LjETnQg3xuNBZ398DjJl/Fs8J9nMQHWP3R1hi+EXm7bGcZKOWPIQRt0aDzoQeRYZ9Bfs2dxcxCkBfDSJOQVnrVaJaTHeOllB2pVpydRquxvqASbP6oT3tt/xvAlgDWAGK0xyuiml1TEzvCFLT1hcQOCUXsh4Wph6tUDWZXXDsaJvJQxIGQcqbTri2o2J5iFDPHLlImkE27gx/bf5/etSF6o3bcG7veccimC5mgvKb6GU/8qM0gc0G25dlecX7EAY+nkGXiJBh6yTurlqAS1raGa8+KlWVv87OLv/M87FyFZeb/GhNsnTbiRr+rGmWYm+JU7YGh21u6GpYW3B+oD+91ow+GXoh3VrJA1ega/UTpD/KnMNKOwNrQUK7ABJgAE2ACTIAJMIEhSaB5QYXSvUaifwWsFKGFIiHlKZZLe7sWVSOPiUIMjz50YkvM1ynrgv8STxwMKe7xfYDAMcjot/iqX74H3u0B0qiBVgkqqkbZfSjLT+Mi5O+QSR9vVaweNJLEg5L3ksTpyOoUG8Jb/L/sAGP3G4bhG1HcgU9bjQh8Exn9t56XFfdWpEJPu3UNR0+Utu9QamJ69f8tBGzbgVdgjJ+C2NK7iy75wopnc2Jx+xbF3jFSFNzWLkE4xWdtDWn+p9iGkIcE8uSqJ6gEsatgUDF9tE8PLnvLFGV6cr5013n5CmOXtb6qxI3x+5I+pevTUKLLXIvuWBi6HXTXXfyOp3weG58pdg0hLkAm9WNfgkpl8FmfgkrZGmvWtkb1g57nYefKj6BSj5nfa0zYdVqPn0fQRxOCitNomPsDNeHd+lZdUKkMijsHhk5ZrLgwASbABJgAE2ACTIAJ1CDQnKBCbsWRKH2htINP2qW9PVMKVlbuDy/3Omi8SNTkH31mFCm09RwMfdfGDTs1vG7hf4Sh10sF67tZfxWt7QL0xb8ggiyFxPehKH9Dx8cfWrEpYhoFq/2a1V59QeVFQOwNyAdd8S9WQkRVKz6Ju7hfdgrbIuoZrGq0BeRMZ+k9CylOhMBC55DaQpmqkdhHIom3CHG0lfViavJzMGW1AIxPwNAL2aEABORku92vLAVIFefCSP3U39y4atUUVALaVTw/XCm9pbkPsvMonXStIqAm7nLFg3kGG7+9Z9VU4UF5uXuuNmZ7GwnxjDpXofOR1WnLkreUB2kV2A8ZvZChq1DX/3hscY76ta+dtYTCWuTCigPUbi0PlbC2NVqMlYKKv/M87FyFZebrGhPy/GnEzrMdFL0w9GGNDqn4Pcz9wRvD5R0Yujvumd2VHbul5GEmxJnIpAqBvps2lw9gAkyACTABJsAEmMBQINCcoKJqtwGY7QXjSgnazsRs7wba0rCZY2YfFHFQjS0KjteFHAkj9ZhV3w5uSl4KhYwh/kabFzticWqBr8qqRtsnKIMIlbth6If5Oq4VlSbNHo1o3p11YgYMnWKWlIqanA/Inaw/1BNUcmI7K9jqlFmToZiUNtl+eRD4MzJW9iM7yw4VVSPRZV/nf/fC0AtBW6uPym6TUh3bhQJvFoM9yntgpAvZl7zHxxO7QAoKXOsq8nVs/M74ohCgaiQifNVTpSC4FP4YhpObH/AGVilT8dpciqviv9QSVMLYZWc2obnvAET1eDGedaBR7JeCGFQ/uG4Yuwp91hqzmngGEI5gKV/DxPzEisDHauIOQHQ5TZmIDNu4mPq6tAb9j8des3Q+T3UOX4jOnt0rguHWmtGw4gC1Wz8obXDbGq3CctubOs9DzFVYZn6uMa1Yp/X4xbTfuLzigHxuGBZ39zZC7vm90f1BTVwPid8gm6btraVijc18DZDr238UD8JI7V/RdzxxBKToLv49qBddU4PiykyACTABJsAEmAATGNwE/AsqscTuEIK2+rjL7TD0oxoisN3pS1kq3Jk6Gh7cwgpx7XjrgbNU+gBcA4mb0DNsKYYpHYiunAihzILAyQBeR+coFfNv6IM37WUfzNwWWNT9YYV1tifCe8W0p5A3wEjbnhEzZkSxbDS91D8FiLush9wV/1uGkRuORg7f9KTVhPw2jDR5Y6ydUhF/QV4N0XExcqs/QnS9rYD8KZDyHJcxd8DQ7bgW9V54ytOAlgfJjWk6BAoBgnsh5eFQOp6ANLcH8sSAUt96SzzxNKT4fMXf6dhsmrKcVC+qRkKMKwCwOBFGqhQ8V03uCUi3iLQCnT1beF6Ww3BSk5R62r3tyYCUczBMPAVKMy2GbYNIfoYV5yOf/2LVF65a4kIouxJnAeIKG1pFvJhy9ntAisdLniHia8im/lCTeRi7Co16xuwSzSrOZ0GC2PkY2bcYKyKbQAjawuZ4M1lj64aRPtJjazzR3His9V4Mlusgw/NQ5KXoi76A9df/AKuWb4xIxx6APAkjcwfimW6KNWKXsOKA1UYyASn1YpvutMlhbGt0pQlznoeZq7DM/FxjWrFO6/Er306Ui2yJl2+nbYilEub+YGdBo6xSfYD4GaR5A4blP8bqjp2gSLqPFARAQIrjkU39rsJcb0BmICLGY0HqVVc9gbh2GSSOA+QHgDi+QnRvtIb4dybABJgAE2ACTIAJrGME/AsqqkYvTf49JtyZdNpFUKHJUxM3AeKYJubxbHSOugq9K8i7pbAd5iEY+n412/CkXUUPeodviSU3rkAscRSEuNVH3/+AiE6tmVbTRwOBqqgaPZBT9iY/ZREM3d76Ve+Fh14SPhz9AiSmOY2uQD4Xw+Ju4knzcSogrq7R4TIY+iZVHvyPAWR5HIxlyOe2rPvV15vZ503kcztU1Fe1vwDYw+qTYq1k9ULcnZIZQTnR1gclSuljGwdEFkJDJpWuGHv9GCrB5q+UDlZCRHeo2JZVMMIOrEsZcyq3C1SbwIJ4FpRXoU1Vo5e/Y53/vgFDH2P923oB3YLEST/b6j6CiO7kGVvQ8diiKXmT7djwRCl/eQ0rDljnWx1BJYxtjQYT5jwPM1dhmfm9xoRdp/X4qcnpgCx5jihiFyxMPe85JMz9wRsjrJ4lWaz66LN47cE1FZW8Hw3egqFv5bWvbEtQIcB3tbYarSX+nQkwASbABJgAE2AC6wgBf4KK/ZBOWxO8qXPrQWhXQYU2nqjJiwBJbv6VmQ48Y5KvAQp5T1Ba3jtcP1UPbFmoMDW5D0xZitMgcCoy+q8R1x6HhCseR1WALyGfO7QoOKzNhaYmvwJISilbnYvErRD4eskkc38Y8x5s+NXdzp5CLw92vAuIR2Ck9rH+GT9qBGSOgptOqDLU6oLKhGNHoXPV+8WtRNaB8moY6W/VxWW/QL9p2VEteC0d7I0jsDsM3Z3VxG4+KCd7vJQlhtYSZdSoV56Eoc+oqFBXUAkwfyY+gKLYL3b2lqy9qhpFWYCWRB/1sX5LhxcFlQB20boqlHjyDEh5Zalh8QMY4y610lhbPPvuaSCqvAt7+0IpRk6Y8ZAh9hYRygRV2KJXay4XwtALYmL/e6iEsa3RtaaRsFHvPC+u/QBz1ahfarteUFq/15gw53UjdnYsIdpWt7ldVcyGkZrrOSzM/SGm0VbFFAQqBehSJ4sBcZAnwLbbAFWjLFkFD65SWvrieWh5c5HgXCqKOQEL5y1tOHyuwASYABNgAkyACTCBdZSAP0GlPLCjHxjtK6jY1k9LbIe8Qq7L9CBKX7wpc8wnkHgXAi9CynuwyTt3WvE11ORjgKTYH1T6EBm2WUUcBjcTOwUtPTwX4rVkYeiqLR7kZwHyYLIAwKZOPBHaIjQfAndgQu6OijgQfni3qk5Mi0OI7wGSXvjp4f9/AJ4FxJVWPJmYdh4EKMXwR44ocVdDQYVsi2mXQOCCopnuL/cUw2ONvAhCHOh4P6wG8B4gHytulyofn5p8GJB7l9qTO1fEDqjGRNUoS9MuGJkb49mK4a5rB3/cEIZe21snCKdSHwKxxKFQMBtSkLcKrQMSm0i0/CcEnoCJW5HVMxVDqJ82mTg3N3+KsjektNNfSxyFrH571aVU+cLaeMW5t3c1a5d765YdDJtePulc/RgQKXSO/J61FY8KnW8vR5IQIgmAYvx8CgAFjl0CIe5F9l3e6gAAIABJREFUR981mN9N67hUwo6n1O8RTr+fBayXWbqm0jy+ASmfhwIdmfRTxY7DigPUUD0PlUJHNpPmbGs0o35sr3eeB50rP/02yozk9xoTZp024hfTfgaB7zjVroChn+05JOz9gVKE90VPgwTFkRrvpDOnbakLAPkHrPrfrVU9UwpGxLSlEBhn/VfBHlioP10xpJh2NgR+Xvz7KmXDpuNANeLEvzMBJsAEmAATYAJMYBAR8CeoDKIBsalDhICqUUaXc53RLoahTxkSI/cISa74PENi8DxIJjCICcSPGgOZW+J4er4EQ7cDfLdDcacDF1iAjF57O5uq0ccC2vZnwNDj7WA+28AEmAATYAJMgAkwgYEiwILKQJHnfsMR8KZB/h4M/WfhGhwER9tbnf7heLSQS8n3YaQvGQSWs4lMgAkQATVxFSBOs/zBpDkO2Xl0Pg98cQczrpc2PZ74MqSwM98JcQoyqWsH3ni2gAkwASbABJgAE2ACA0eABZWBY889N0uABIX1Vm0D09rnT9uHIgByiMpt8VLanfK52Zbbt/70EzqwZgVtR4s7W6ZKsVdM83NYNO+F9jWeLWMCTMBDgAK0m2sWQGJbAFfB0E8fcEIUMPiD0Yud7T61M/fZgXUfdbbUPQRj/AFWHCMuTIAJMAEmwASYABMYwgRYUBnCkz+ohm4HjKSH+fJyJQz9rEE1Fr/GqhrFcKHMPdXK3TB0/1m3/PbJ9ZgAE+hfAvHELpDiz7YgLHaHkaKg3ANX7LhYPwawCL3Dd7My0pWXiV/fGB19rwMYBeABdPYc6UknP3DWc89MgAkwASbABJgAExhQAiyoDCh+7tw3gUpBRUKIqzCh79sDGsTX9wACVKwtqNwFET1qrafVDjAEPoQJMIEqBOxMcHdD4Bpk9HMGlJGqvWIFU87nvojF3e/UtEVNXASJCCblf7DOXnMHdCK4cybABJgAE2ACTGAwEmBBZTDO2lC0mfbumyINgf9A4jHAvAnZebW8N9YNQvHZEyDzC+2sMfIfEMrzkDJdNZXzujFiHgUTGDoEYonPAmI3ZPWrBnTQqvYLQFwEI7V8QO3gzpkAE2ACTIAJMAEmMAgJsKAyCCeNTWYCTIAJMAEmwASYABNgAkyACTABJsAEBpYACyoDy597ZwJMgAkwASbABJgAE2ACTIAJMAEmwAQGIQEWVAbhpLHJTIAJMAEmwASYABNgAkyACTABJsAEmMDAEmBBZWD5c+9MgAkwASbABJgAE2ACTIAJMAEmwASYwCAkwILKIJw0NpkJMAEmwASYABNgAkyACTABJsAEmAATGFgCLKgMLH/unQkwASbABJgAE2ACTIAJMAEmwASYABMYhARYUBmEk8YmMwEmwASYABNgAkyACTABJsAEmAATYAIDS4AFlYHlz70zASbABJgAE2ACTIAJMAEmwASYABNgAoOQAAsqg3DS2GQmwASYABNgAkyACTABJsAEmAATYAJMYGAJsKAysPy5dybABJgAE2ACTIAJMAEmwASYABNgAkxgEBJgQWUQThqbzASYABNgAkyACTABJsAEmAATYAJMgAkMLAEWVAaWP/fOBJgAE2ACTIAJMAEmwASYABNgAkyACQxCAiyoDMJJY5OZABNgAkyACTABJsAEmAATYAJMgAkwgYElwILKwPLn3pkAE2ACTIAJMAEmwASYABNgAkyACTCBQUiABZVBOGlsMhNgAkyACTABJsAEmAATYAJMgAkwASYwsARYUBlY/tw7E2ACTIAJMAEmwASYABNgAkyACTABJjAICTQvqEw4dhQ6V50K4FAA4wGMgMDbgPgLhPkLLEy/NAg5rNsmTz+hA2tWnA6BowGMA7ACwELAvALGvAeLg29Ub3LXSCjR30NgNwC/hqGft26D49FZBMbuNwzDP3UEYO4JiD0hIocic/sSptMPBIYK6ykzpyKiHAhJ6wn/RCZ1cj/QbK7J/ri+xZKHA3IMsvrlzRnT4trxxG+B6GV83raYKzfHBJgAE2ACTIAJDHkCzQkq8ZkxSOURAKNrkMtDiLORSf2yjckKqNpyABtCRLdH5rbXq9s6R4G69G0Am0ExJ2DhvKVV68Vm7gAROQtS7g2BzwBQAHwE4BVAPopo/nq81P1+YB6TZo9G1DwekAcA2B7ARgA+hMS/IPA4gFtg6K/UbJ9Ekt4VDwD4akUdgYOR0e+z/u6nnpo4CxBXlNpR4jDmGoHHtrYO3K1rOHoiJwFiJoBJAIYBeA+QfweUuTBSvwcgfZszY0YUy7Y8CZDHA0jD0H9S9di4ti8kSoJVvQ4icgwWpN/wbcParDhl9lgo+VddXU6qu+bWpm3rWl9DhXU8mYaUdD5SmQtDnz3gU9nq61tc+w4kfgaBy5HRz/GMrxX3Db/XIepY1egesRmEsj8yc58dcNZsABNgAkyACTABJsAE1hEC/gUV68vpRoudl/r6wxfyEGTS97Ylo/jsCZB5W4CQOKfml8N4Yg9I8Rd7DGI2jNTcivHEtCMhcDOA4XXG+gAM/cBALOLa8ZCgL5sb1Dk+D4jr0DnyLMy/oa+inqr9CMAPqhy/HPncFljc3Wv95qdeq184AkFp8qApsyZDkQ8CcpvaR4o/Id93KBZ39zRsXdUmAiABZkqxrhTHI5v6XcWxLKg0xNlkBYFY4otQMBumeAdZ/cImj2//6iyoDNwctfL6FtNmQ+A25z6zN7L6o8WBteK+0cx1iDqOJ38JKU8HsBwRuVPbircDN/vcMxNgAkyACTABJsAEAhHwL6jEk1+HlLe4evkNlNyPsLJzBdaX34CUV7p+ew6Gvmsgi/r7IDU5C5C3O938DYb++apdqhoJGd92Hoh/iax+pqdefOZOkMpzAKJ1TRbiaGRStzY9LFWjvptwExcPwhh3IPAjs9iX5ZkRfcclyDwAKU+GzK+E0jEGRmq+VddvPXu7150AdoXEdcjq3216XGv7gPisXSHNJxyvlNq9S3ktsulT6pqnarTVibx9PuVZ66b5LSya90LFsSyotHa2Va0bwBF2o+IaGKnTWttBG7TGgsrATUKrrm/xo8ZA5shzbwSAh2Do+xUH1Yr7RrPXIep8urYJevGa5ZkJPOPc9/x75Q3crHDPTIAJMAEmwASYABNoawLNCirkok3bTvIwdNWzTULV/g5gR2e0PTD0UW058ph2JQTOcGyTyEW2wsu309Yeb1G1f7i8cSqFF6/Leh5SngaZvwMdI0zI1WNgin0AaBDR3ZG5bWVTLKZqX4CJJ53tQ3ToO5DiQph99DL/IWTHaHRgf0hJnidbuNo+z7P9RE1+xdp2ZJceRIZ9Bgtupu1IZWP1Wa+pQbRR5VjyOAhoMHEp1oj5iEY6EO3dH0Jc7/Iu6sHE3Ebo7s5Xtdx+0SVX+Y2LawdiDozUJTW3C5ULKhu/3YEnnsi1ERl/prTLS35MewgCdF6xoOJv5tq3Vjtu+WkVrZhGcaa+Zi9TfBkZnbZm2iXsfSPIdajQt6r9AoD9YSCo0N8qRtwOE2ACTIAJMAEmwATWEQL+BZV6A+7qiuCVKMUioRgiVJbA0GlrRPuVeOJpSFHyShE4FRn91x5DY1ocgoK2FssqbPz2Bp6XYVWjr3072DVECkZqVssGq2oZ2oTjtPceInKXqi7ascRnIMQzALZy6n6M3uFbY8mNFHQWiGunQOIa698SzyOr71LVRr/1WjbANmmo5AZvG9SJTTFf/6DCOnu7G3nzFLb55CGRRFa/o+5IWFBp7USzoNJangPZ2kAKKtb2RvkejLR9bWxloWC7irLAafJ9TMyN9oi0Ye4bQa9DhfFNmfV5KObTzn/fwMTc2JoCciuZcFtMgAkwASbABJgAE1iHCYQTVCZ3dSI6bAxkfo7ljVEoQpzZloFpLeGn42NAru+a08dh6F/2zLGqkecHxR4pFdOchkXzSiKL58G4hUEVvV4l9IXzm8jov625Bt179akSxfMQ5jhAfK/2upX3wEgfCjXxE1/1Kj0U7KYNvfr6mdy1DZTIiRDYC1KMhbDczD+AxH8gxCOQ+ZuRnUceQN5C8W3M3BmA+AoEtrY8oYB/A/JxiOjVLc9QoSavAORZjhG9mJhbv+oLRgUncSKM1A0NrwuDTVCxBDrlLEDuC4htAdkHCArG/LSLEw27MiitmjwEkMcAINFuE8sjCuI1CPwRvdGr8Mqtyyp4TZ05HqZCW9v2BFCIcUNC5cOAuB5G6p/WMeVrvBp4Kb+DbPrnnp+o/bxC3mhf9bWe1MSFgLjYaWMRIH4FyBOcbGYKJN6CwN8glOtCB/Zc26wbLVZ7axyJs3apJi5OS2yHvCgF8Ramisy8rFXf71wW2i8XVCD/aG2RMdK/QVhb6KqpJjRAfAPATgBGAqDA4AsgxIuOZx9du+bA0C9Cs9e3eizVxE2AoPOAyk0w9GM91cPcN4Jeh0oGUEB22gK6mfUnKQ9HNn1Xo6XBvzMBJsAEmAATYAJMgAnUJhBOUIlrb0BiW2/zVmyDbzWVNWVtzZA6SwVM8v5wlxz6OrbwvPB5ty/ZdcuFjXjiTkhxuNMQBYbVYKQoxkO44vGaEJ+gc8WmmH/fJzUb3e6Y9TBqDXlV0H59KrcA8h1fQknrBRV6YCch5yIAHXVAUGaiwkuHXS2ePB9S0nGRGsflIHFuC9KPCuzYtQlyHZQ16ZqSuFbDyyg+a2tIk8SfTseuO2Dohewk9ee6XFCReBoCU+225FuAeAJQftEWmZLs2EIk3K3nYwGXBBU77oQOgHjWKsthiq9hUerPxQqUTlbIdJ11YsDQ41b9IIKKmvweIC9taj15BZX6GCQorhKJcc3HoVjbrH1MaCgRo5m5LNjiFVRWOVvv7C2LYQQVSn0ciZJI8BUfw/4NOkeditWfbFuWxco+tJZgXKvhimux+BaM1NWe6kHvG2GuQ24DVI2y9BUyvt0NQz/MByeuwgSYABNgAkyACTABJlCDQHBBxUrZOHq194VFdkN0fKPpmCFra3pUjb5Y3ljRnZTHIZu2/z4puS2iskr6WnkDjPSJxWOnJL8ERZb2xls/yBuQz8/B4m76ChisqBrF6ShszakdNNf7kPw3Ci3r/OklQD4yIIJKQ4HGhgRpTkF23svFIcS0SyBwgT9g8rRQrvqqRuJTIQ5KoculiOa+UDW9dVz7OSTOdtl2FyBVQJBHBaXffg5S3oBsmuLbeIu/oLR9EOL4QIGL/QFrXMt+IaZgw36LI6hQavFX7wdkKehm7RZWQpo7W/NubxH8L4DNa1eXF8NI29mpmhVU4skfQkrymvNRXOupGUHFXsrfhpGmuBT+y9pm7deyoCLGBPPlpuayYI9XUKG/PgOJw5DV3w0lqKjaPABH+hh26draKg8VNbk/IEvXAVPs5RERyaig940w1yE3DI9XnvgEKzo3xhs3032cCxNgAkyACTABJsAEmEAAAsEFlXL371Ln7wNiv2IGmQBG9dshscSvIcTJTvsUrLXwpa6U2jiePMOVsegx15fOl2Do5D5eKnHtAkhQUFJ3WWWlMZbyp9bLQbPF7fUjkUZWL22lqtWW56un+DeMlO015H1BXAhDn1a1Cb/14skEpCRvBLu4v+B69+fTr29C4jx05B7GeujBJ9HtIcUhMOUEZPWji23YGStIEHKKSEHkLwc6l+ATM4IRciJMeR6AQ50KPRDRHZC57b1m0dpMKgSVD5HP7YjF3f+uzkajLQ7b+ejrFhjjj/VkWfInqFDTvRDm9OL2CR+dtazK2FkbYLhJAmIhcxGt3x9BRO5AbvV/0aFsBxk5C1Ke5OrTFlTURBIQ7nTiTwLibKxansWIDbaFqZCASZmgFOdY+zyb2rUVzOibpfbkDejMfxeryTupcxIi+XMhI+dXeO74iaEyZebOUJTnA60n73mw0trm1Nf5B6xWVmLUmu0A0QXI811ePMvR2bN1XQ8y90QNBGu/CyWooCLM5U3P5fSD1kfvSEpJP90x729Y9dFeeO3BNdb/g9qCzpWQOXubGBXyCFPMMzDCfBkrlR0glasAzCj+GhETsCD1arF+veubH46xxKUQgtaHXaJyK7yUfqvi0CD3DTXEdchtQCxxEoS4tvgnIXdFJk3Z6rgwASbABJgAE2ACTIAJBCAQXFAh12ol8ikMW7kMa0bsAyHIw2Mjx4aPYOZ2wKLuDwPY1H+HqMnnAbmz1YHAMZAgl33agrEGvcM3tYK5qhptS6CHbgmInQH5omNQH1YM26Dia15s5t4QCn2lnlxmeA8gz23amyKmvQ9hxaCgUrkHvxodVaM00HZQXIkPkNU3tf7tVyjxW6/eC4eauBsQhxTnPyem4eXUvxpOpqqRe74tlkjch6x+cOUx5AmxlDxaxtv15MnIpq9r2HZ1VtU8VN4FxAEVIqAd9Le60FK984tg6CXPCK+gciMgLkW+7010RMfBxA9LKYCtxm6EoR8XaExhDopp34LAr4pNCOyHjP6Qp8laWX5i2lMQ+IJT92109oytEBdi2jUQKKSjlojmNseG7y/HstEfFzMsVYt/Um1MfgQVd4aVZteTn/MgljgWQvyuaJ5UDkJ27v2+pmAgWL/UTbFDGpegIsan332lqbncsWtT5KL3ubzwyLa5MPTZRSOD2gJBou09xXZyYjvPNSimbQ6BkvegkF3IpH9f6reOYNyYIHlS3QuBg0rnUnRkTW/NZu4bYa9DbtvLr+EUI4ji1nBhAkyACTABJsAEmAATCEQguKBS3l35iwbF0XC/XAYyr4UHUQDdSJRe4oZZrUpMhcC+AH5q/V8gid6OR9DRR14lFMfDdglXtf8AVoBUQCi7VQ9GOUdB/NUjIeX3K4QVKX+IbNob4LbesNTEPwExxqniL16HqtFLhCNEyNdgpMdZx/t5QWymXk1BxRI8iK0dx0XiMmR18kxoUKzj/ucEjWxUufS7lNcimy68pPs/zq4pMCm5DSLyYAhQAFIKmEvlPXTmxmN+N9ljl/IXOwqSK+W5UCJpdPSuQG/kAMD62ruB0/QniHRuVUxNTaJjNHIlpPI2jBStjVKx4y1QAFYnQ5N8HUaaUpL7K970395jmhGcPC+B4gUYqc9VGFBNUMnn/olItKcYA6XWOp+cnIaIfKnYppQHWtuj1OTFgLzQ+buExB8AXI9JucdrZh5pKKhY64nSgjeXsr2wnvycL9NP6EDvClojw505/wGMVCGQbf25GyjWflZUUBGDgtI2M5dx7UxIkABN20wK8XpaI6jIyBauNPFARIz3eKDsmNgSOUFbzewi5deRTd9WOt9DCyrPQaBw/pgw9FrxoJwufd43wl6H3PMfm3UghEmClrN8cSEyOsUa4sIEmAATYAJMgAkwASYQgEDrBJXpXRuiN0ovM4XyKAx97wA29c8hanK6y9tkDTpHjcKaj7eAEORFISBxJ4SgeBA3WQYU0imrGn19tgNuSpyOrE5u4zUKvdAtORkQl5VeuGACyjTfgUdjWumhvF6qY7cFqkaZNuyUvuTmntX3sP7t5wWxmXq1BJVGX35r4YoftRlkrvltURR4tzyobZBVUx7zQOAsZPQri03FE3tACtqaYBchrkMmVdgyZv8tnjwZUrrSbotDYaRKX8nr2eWNI9EHQy8Evm08mlYJKu4U3dXGR5ZUE1Si8uOyl9MEsmmKX+Et5deFQrwiiqOypOMnkJLi07ivQ29B4mqYucuxuLvX01gjQcX2fgiyFcxeT//P3pnHu1GVffx3ktxbsGVRNgvKWmhLMymLyqLsCrIoopRm0rIIiIq8LArKIqIgCrKIArLIq2zNpFRFUGR9EUVBwEqbScsuiIigrVRauO29yZz388xMkpksN5Pk3t57y+/81ZucOec533NmmvOb8zxP5PvFfBrAZN+2K2FbJ7eeMNfdrJoOfXWyjmJcN4JKO3OZMo+GgxJi6hBoXQ7uPDSCSo/zd/T3vBrI4vYIYvok/Hetp7Be3+ZwYj8AXBG9fEN/IHQqrVuXn+BzWLJc2VZEYa/F/xtD+RwyzL0APFRloC+GnTszyhJhHRIgARIgARIgARIggXoCQyeoSNuGKW8dvRMgwCLYVnLUQA/7jlfjoRjm7/y0rW8B6o+AFhGoiF5MxHxrCYJ+8Urdgnz2qJZjqo2dodSlyGfPaHmdyzB9HaAkVauUPkwoboBH50kWjMbFEzPkrWv5bejlsC0viGrkDWIoXWzzWCvNNhxeBgo5yeMVpQ9FPndny/HWXtfygnL76hzks9+JWn3QeoYpG3DPRQqwYFuZSv2kmYJCNVU21GzY2WDMkPogxlqfgkKu6kIzWOdhd5iREVSS5rNQ8E40QV8FOycZusKlG0Fl2oz3IJYIpkw+FrbliZbuGp1lQDtnQ0EyZlUFJaX/iJ5198H86wcC83EPFA7wF5lkEzspZGj7rhF+U/56iny/BAWVJswazftIsx5sLXYjqHQyl7Vpk4fC5UdOyyTNs6AQ5dkwH7Yl7p/VLE3dCyriHlqOC9OGoOIDbPb/xlA+h+qD4nqpo1lIgARIgARIgARIgAQ6IhBdUDHM7wNqe8DZGlCLYVvleBlex/WnDX4H2yoHAOzIuCG9KJW+AVqVY1RU41UYmRMAfV1NX7+BbXmnUpLmEVAov3l/GrY1NZJdwZMmQLW9VhfXBvrUOBIFS2KkNC61GU20cwAKcyU15uoTVDz3lbeqwUfVmbCznivVYGW3GWtjRUKu89ZhyxNArRrs4PugS5fGvShY1TfYXgpWce/wg6qqz8LO3hjqZfsZ70U88c/qZ21kIQrHXHgNtjWxgxF0d0koq5T6P9jZ+nSzzV1+ZO4S/tydjYL13TpjaoMON4rRUnl+DJwLqKpIUrsegidUGrl9ecFOxQ2ps/UURVCZdOA4rL2+rImycBx9QzpaWDdaMan0LtBKMox5pRjfFE/dGljXAGoDkSvHaBhI2f2/oMVcDiqodGWLgpE+B1AiEjT7/+1VxJx9sHDusyEU3Qsq/wdgX7/NfthWeY1Ev0cb/b8xlM8hL3bLvRWDlDoV+ayc3GEhARIgARIgARIgARLogEA7gsofAezu9aHeRsLZNpTBwDAlZkZ1E61xIQpWOUZCB6YN8SWGucAPQBveuHtv0CVQYU+1x8BJhNTsydAlOeIvRaMvtj6enyPxQgYvhhlMZfxL2NZhrS5xv/dEBskM4QX4VfgbevAB97RMbZlufgQOJFtRORbBM77g4711jbJBbKfeoEFpM/MBXc6C9BL6YtMjcqrOC7AQvSt2j5w1JRLQ8qmf2MWws9UMIHJtcuZUqNjiQDP1QYANU06opPw6t8K2jgx1WyuA1QoGcuJI48co5MrBjb3Lp86eiITzfNU9Qd0NO3tQ1CENWb1U5ppABh8HjrMrFs19ItR+s6C0RvpRQO3q3xrPY0ppSl38EyN9m5cdxy0O4uM2qMSYaTSI6okx+TZ83xjm3QGXjTvrRF13LQfc39pdT1HuFyP9JUBdVTE9pj6OhdnqBnWwiRltrIO2Tps5HbGY3IteUfqjyOdEIKiWVOYoaH1TtU4TQaVcYbC5HExQ6cYWEdUGxs+FVof4ZpSF3jigX4ZSdyBevLhxivSuY6j8GArHV/iUiuPq3NZa3bjN/t/o9jlU7jeVPhxazQvMc7TThK3s5vckQAIkQAIkQAIk8A4lEF1QqY0VIfE9HPV5rD3wIvp7DgPcOBJ+oEYMIK63w4KcpGMFdjhmfZRWvRFgHPaZH274nkghIoj3Nl3pPZHPPVzpNhTUFW9BJTapZmcQ//bnllc2vo7aF4uyv8XeeyewdKK80X0YULe7m+Pl/12KCetNRBGfC6XPhP4y7JwEYoxWkunTodw4LF7ReA4KX0Vv8bfoRb+bAtRRJpT6ckBM0dDOxyunU+S6KBvEduoNLqicBOhgfBkbWp+Hceph9BXfhBq3OeKlvSExNEqlvSobjWqQyvJYH0dMX4iBxBN417uWoO+NDRDv2QPQX8CE4iGDuj81opsy94WGbAz/DaVOR8/AHW563ljProC+PBALQzjPRMG6LdRMyjwDGt+rzATwTWj9UzilN5BI7AONGwBs7H8fTqPriXGSnWgAUN+Ddq7HuNKbWNmzE2Ja1oNkmPLHrY5HIVvNHhNtpXRfq8qn3NYyaHwDJXUn3jXhVRT/uxV07ARoeG5kXvHSJqfM412xqFKUnIw6GxMGFmN5fEN/fZ5a/V7Pg507wv3bFWmcLLRzGWI9j7spmhOx7aDjdwF6c/+a8MmupGlBIe1/1w+tP41Yz0PQcmquJPfYZ2Fkvgboi6pcEX09he+XpVD6WPSUfoel41dh/MDWUE7GvQ+r4usrKBW3ibxpHinWUVaJ94yWrGzl/xPygDoWy3sXYf3+96PkHOemxC4/Q6XN8gmVTuYyJKjoO2DnymnRy/9fdGZL0vweFMrulbdj+bhMXWa2Zjy6P6Eiz+PLKs03OuXT6f8b3TyHguOtPZFZG7hX5j9lXgKN4wC9BFDHw7bELZaFBEiABEiABEiABEigAYHogoqX3eIxADtGIPk12FZ5EzrygkrY7aD+lEkyPRNK5fxxheNoyIfhY9je2JLpI6HUzRFYvACVmN40fWajBiTI49MJSV1b737RtENVn21kdQoqkkUplpA0uvVZYmptVspEPuvx9tyF5DRP63Wl2xUd3KwvfwkJF835PQF7212BbzmhKp4biQ0gQgaeGncfw7wewOcirJEC+pZ9AM/fvSpC3aGvEj75EaV9T1BxN4fvFUHRP6Uy6KXLoBI7IX/Li24t14UQAbGl4dMpHCS49nRI+JKlsK0N/RNeklWoHDS2uVG16yl8v7TioKEwA3nr560qhr4fCdZRDTRMCcDsBbSOUsqCSkdzaYp4eKzfzUuwrXJmM++jTm0Jp/KuHUUJgAhljwPq+8hbD4YqdC2ohAKfAzG1CxZmHw/10en/G908h4IGBGOCAa/CtvwsY36lWpejrUbuAAAgAElEQVQgjSVYuex9I/ZsirIOWYcESIAESIAESIAERpBAdEFFjPTiRUjWm3LgvVrTxdXkgrp0ySN9QiWZPhlKlf3EX4BtTQoZ7p1gkWwz66Cc1jVYIbwx/hlsawZS5oPQ2KfF3D2JUvFTWDzv5bbnWGxanvhJ4I18syaWuW9k85aclAiX1SmoSM9eHB054SGZJAYr4fg6rvtLSTamu7W4rnnA3MYXKhiZrwP6vEDQ3vqaEgA1XjqsoRuAO67Zk4HSvdDYorl9DbJlJM2PAchCYcNBxrUYUJ+oc0dqe8F0cYHn9iapVH2XvpZteYJKZc4H7mghqrzuByoWQRbwBMNXALx3kJ4eQKl4cOj0R+rI8dDF+U3EEk9Q8Z5TmyOe+E0l81XzTsLrKbqgsgpafamjE0Wrm3XLqQxUSM3cCTompxEmNLlMBL9qXBARVCY7T3U2l5lToHU1oxZEEN72woqg2YktEpQ2ZV5ac5qqOQGFDPKWVanQraACV8AVd81NvDYbBLHu5v+NTp9DQQKGKfHAvFNiQDWWWLlObUYh+TzmTK6LN9POumJdEiABEiABEiABEliDCbQnqHiblV7Ee44BtGRDEZeF8QAkU8pD7g/k2lgRcs1ICyqpzM3Q2ot9IemRC9bhdXOaNG+CwsHoXWdiKLOIVAy9GVcvw85uAXdzV5oF6E/KCP1MMSIoCYv5ULgNk4u31cWUaHcxyQ9cR0lmob2gIEFLxW1JsqZI7I97APVT2NmgO1W1h9UtqPi7CCTTn0IMs6GVnFaRDDpis7hc/RUKD8HBzShYkkK2WmST/VT8cCgl6+oDgCtCyPqU616C1o8jBivkqhWVpcRKicVPhqP3g8L73csUXoeDP3ttbnd73cmU2rblDfGq8ScC6lAoSGDi9QD8B0r/AVr9sOmxeEkbPJA4CRri0rCd76Il7gwLAP0L9P335lHx9ldOmyzZ9Gioyn29rusmpd05kzf53wggqQoq8qE3dxl/7iSOzrsBSOyKZ6DUnegZuBrz50kg12qZPmMzlBKnQOETgNoc0LJRl7TrC6H1HEwt3dTw3tnZ3BCr9PlQbowMuR8ks9i/AP0A7NznKx3IcyrRcxwcLW46IgCX3RHllMIzAB6DE/tfLJojsaG8Er5fRPC5Dwr7QVf6eQHA/SgVr+5IJC33s7pZR71PXAbmFADnAK5YLMLA29AQ8ex+KNwFQE6T+Xe6H0Olk7n0Aq1KxiwRHd8EVBa9E74WevZ2YosI0W9JOm653/SmIReleg5/h22V3cskBXoaWlcFFttq///HsMtRNeNaue9u/9/o9DlU7j+YaSqGPbDQ+kMdlqT5FShcWvm8L7ZepHhY7awz1iUBEiABEiABEiCBNYRA+z8Y15CBcxgkQALvEAKGKcGyJfbJG3BiH8GiOcFAxFUIUQXIdwi2NW6YRubdgHMaoM6tjC2hNwsFV+920Kkjt4IuimAnQc6fhG2VA3V323L31wfT1CssQN5q7mZpmHLSRgRLG7ZVDsrdvQ1sgQRIgARIgARIgATWMAIUVNawCeVwSIAEaghU3CwCQXEbQaKgsmYsnVTmEsB5DPncz+oGNG3W9og5iyqfq9j7kZ8jp5GGrhjpK/303xIofFsU5srJppEvwQDg2jkgFMA8aF0qvR+0esD9SKkTkc9eM/LG0wISIAESIAESIAESGJ0EKKiMznmhVSRAAkNFwMj8BtAHAngFGgdjXPFvKCaMOncHCipDRXzk2kmmD4ZSEudL3C9vgONcjVVvPo1xE8Yj0fNBOPrbvkuh2Pg67O02benu1+5oxMXVWbXAj7l0JWzr5HabGPL6rpvZxMVQ2BZAffr3coeGG1j3ft9t7x7Y2x085HyGfHBskARIgARIgARIgARGjgAFlZFjz55JgARWBwEjIzGfflrT1TL0FrcMxXahoLI6ZmP4+pD4Ov1ubCmJ29S6aJyMghVM9d76mqg1UuldoNVvvWDYanfYWQmmPHIlaZ4Fhe8AWIT+tXfDMz9ZXmfMlKM2QM+AZOFaB8Bd6F1xBOb/6u2RM5o9kwAJkAAJkAAJkMDoJ0BBZfTPES0kARLoloCROQHQ/wNgGz+o8/1QiTORv0WCSHuFgkq3lEf++pR5IjS+C0CCKjcr/QDOg21dNKwGT88cAEf/EgpXI2+dPqx9tWrcMCWwsEKpuBcWz3utaXUjfT404pha+kbXAdVb2cTvSYAESIAESIAESGANIEBBZQ2YRA6BBEhgCAhQUBkCiKOgCcms1R8/FogdDOgkgA0A9AHqOcC5H4hdv9rSlCfTHwDUbsN2EiYqbsP8PqDOb5oRLmo7rEcCJEACJEACJEACJBAiQEGFC4IESIAESIAESIAESIAESIAESIAESIAE2iRAQaVNYKxOAiRAAiRAAiRAAiRAAiRAAiRAAiRAAhRUuAZIgARIgARIgARIgARIgARIgARIgARIoE0CFFTaBMbqJEACJEACJEACJEACJEACJEACJEACJEBBhWuABEiABEiABEiABEiABEiABEiABEiABNokQEGlTWCsTgIkQAIkQAIkQAIkQAIkQAIkQAIkQAIUVLgGSIAESIAESIAESIAESIAESIAESIAESKBNAhRU2gTG6iRAAiRAAiRAAiRAAiRAAiRAAiRAAiRAQYVrgARIgARIgARIgARIgARIgARIgARIgATaJEBBpU1grE4CJEACJEACJEACJEACJEACJEACJEACFFS4BkiABEiABEiABEiABEiABEiABEiABEigTQIUVNoExuokQAIkQAIkQAIkQAIkQAIkQAIkQAIkQEGFa4AESIAESIAESIAESIAESIAESIAESIAE2iRAQaVNYKxOAiRAAiRAAiRAAiRAAiRAAiRAAiRAAhRUuAZIgARIgARIgARIgARIgARIgARIgARIoE0CFFTaBMbqJEACJEACJEACJEACJEACJEACJEACJDA0gkoqcwq0vqKC07aGpt01ZX6mzZyOeOwQaLUnFP6KfPaLa8rQOA4AnN/ulsH2MyYg3nM4oPcEsCcGenbB0zcv7a5RXt0RgWTm04DeCgXrso6uH6qLUukbgMQlyN/6zFA1yXZIgARIgARIgARIgARIYKgJdC98TM1sgYReBGD8qBZU9t47gaUTByo2av1FFHLXNgSamvU+aOfvle+UnoF87mcdw09lctB6pn/9HNjW7I7bGmsXGrMMQB8B5ewDrbYEsCGAVQBehlIPQutrYFtPj7Vhhewdifk1zD8C2N2zQz0BO/uhhgwnHTgOa6//bwD/hG1Nbsz5vBiSz74O5c4NoHEzCtbRq21OUrN2hXYerfTXi40w31qy2vpnRx6BlHkGNL4HhcuQt04PYUnO3AYqfhq03h8K7wcQA7AMwNOAvh+J0nV4cp6sM69Mmz0JsdJzbaNVjoH83AIMU54JG0PFDkJ+zp/abocXkAAJkAAJkAAJkAAJkMBqINC9oJI074HCASFbR+MJFQoqq2E5BbpImpsgpn8ErQ6THf8gnTuA+gF6J3wN86+vCl6r19ruehsJQSVlngqN7/uGa5SKm2LxvNfqBpJKfxJa3eF9HkvBnmPX1Zk268OIOX+ofK7wSeStX3UHpY2rKai0AWuYqibN2VC4xW1dY38UrPsrPSXNI6BwI4C1B+n9LtjWIZXvOxNUikjoLfBk7lWkMj+A1icDeANxvRMW5F4appGzWRIgARIgARIgARIgARLomEB3gkoqcxS0vqmudwoqYSQjseHueEkMwYXiAhOL3QVgs4it/Qe9xa0xf95/I9YfXdVGYn69U1QvV8UqfQLs3I/rwCTNm6BwlP/5+bCt8+rqGOmLAPU1//M30bdsYzx/t5wiWj2Fgsrq4dysl9SRW0EXRWiTU4b3wLYOrFRNzdwJOvYYgMSgRip1NPLZm7sTVPT1sHOfd9vY2dwQ/XgewHoAHoVtfdiVelhIgARIgARIgARIgARIYBQR6FxQSR25MXTxKQDvqRsPBZUwkpHYcI/UIpOTKQp/BvC+gAk2oC5HEb/FwBuvYa31NgZwGBROBdRWgDoTdvbikTK5635Han6Dbj8av0LB+mRoLDuf0IP+5f8CsL7/+SLYVrJuvIYpLnvbe5+rLOzsrK6ZtNMABZV2aA193aT5Myh8xpt+7Ie89WClk/DaLkHrk6BLt6FnvAO9cis4Sk4nmlCJ3ZG/5a22jEuaV0DhFH/dvY1ibBKeuvWflTYMU05gnerZVSPYtNURK5MACZAACZAACZAACZDA8BDoQlAJxQUJW0dBJcxjpDbcYoVhfgvQ/4Kdu3p4llBNq4Y5F8AR1U/19ZhSOhHz5pXq+pcN/8CKM9Cz/ArM/9Xbq8W+bjtpxHOk5jfs9tOHCcUN8Oi8vuqGdOaBQOw3oSGr+JRQoE8jszWgXwjUOQy29ctuMbV1PQWVtnANaWXvNNkCv81/Y0pxYuheNUw5JbKN9/0Qim1e7K1nAfS6TWv9HRRy54TGFnZFewlTipMaPkeGFAgbIwESIAESIAESIAESIIHoBDoTVFLmJ6Bxp9/NAJR+HFrJkWyvrOmCyvSZ28GJfdnNSAJs7o9aNh73Auo62Nm/hqagdsMNLZvc8VBxu2Uwzh3SW6KkXqy0Vw7aWO1AwUibgPosgJ0ATAAgwSEXQKk/Q+tv+G4h58G2zq9c5p0k+SygDwXUFn6w2BUAngX0fSiVftQwJsdga2varO0RcwoVNxSF3yK/3UeBbznRl2RNTSNzKKCPAbBL1Ub1PBR+g/7ElYNmg+ns2vZ5RhVUUrMnwymeAqiPQrkneERkehnQD0Ilrmo7o0mt209t7BPJlKLVcWGi+lzYuW9XPgtn6FqB5eM2wks3rqybr3ZZNhJJVun9oGJfAbSckpF4Oc+iqA5Hj5o46H2QylwDrb/g2yTMDg+JPlHvRyP9dUBd4LezCFA/BPQJALZzg6xqvAqFR6Bi1zYNhNrtfbP9jM0Ri38eCvtCq0lQrkvLEmj8HUrdB126EYW5QYHLM3eo1055go30TwEl95eUn8K2jg3NfUhQwdAF1A67oi1DfNxWWHCjBLkNFgXDlLhAcqJNRJdPo5C7veNnCS8kARIgARIgARIgARIggSEm0L6gMmnWuljbWVyNj6EvAJT84PV836WsyYKKpBVVOgegp8lc2LCtVOi78IZbThBIcMezoGIPdSWouOlmE7LB+GiEdfFj9K7zpUrgV8OUtKgiCjUrSwF1AOzs/Ahte1UMU8Sbb1Xqx9QuWJh9PPL1wYqTj10HvX0WgIMHuf4NOOozWJT9bahOp9d2yjOKoJLKnA2tRdCKNxlPERpntp2uNpTtBz+GbYlAAEgQ5iUT/1nJ3FPuVGEB8taOFRuMzAOA3s/9W6m5yGfTQ8KyVlBR6od+kNFg8xIbY3cMdkLFC4gqp57K5Quwresqf7VzP4YFlcGXpcYPULBOq4vb0fl9I+KAxKmRNdDs2SE23QTbKgscno3DtXa2PGYtrLNKsin5GdrU/8DOXhUCk0r/HFp92v+sBCgTdnZeR/d0+aLUzCR0bKGfKUgQh0W+YOOGeR+Aj/kf/RK2JUGuWUiABEiABEiABEiABEhgVBBoX1AJvy1+Cn3LdsTa6//gHSGozJgRx9OJfwDYpPns6Qtg50RYqJbwhls+fxQahyEW26orQaXOvaapVY/4QR2rFQzzUwBave19Crblx9aIsF5T5oPQ2MerqV6GnZWTLx2U82Iwnvs1oKvBMZu38ha080EU5ko8HwBdXNspz1aCStL8NhTC7gxNx6NPass9K3zCRFIjSyBgDSPzUTedrVceBrB1RQTVziT3FIQnjsqG2tvg16UH74JlrUjSaLxafxiF3CNNBRU3VW/sLwDW9S8PB9Vt935sR1BxO9Rfhp0rZ1LyTOj0vgkH/m02+xramVZdywCGc+0YmYMALcGjveKofevEyWmZfRDT1ZgqHpfrUSqd1/YJtnI/RvqXgDrU//M/6ItthefnvNkQipG5HNAibMkCfRvLezdoeIKq6f3EL0iABEiABEiABEiABEhg+Ai0J6ik0ntAq9/5Lh0OtN7D3RAZ5rXvCEFl+ozN4CReqU6Hvh69pa9ipZw66J2KeOlM6PjZodS0O3/iXeif8HvJW+Ff9wj6lu3rZlGJEjuimcuPl5mj6lqk8QfEnFMw3nkKb8W2gY5dKecU/D414moyFmSfq9juZdGQYJQXYSC+EOuvWoYViS0AdRKgvxRYcrvDth6NtAST5rNQ2Naveydsq7xpql7uvRWvxvkINtyLjTDfWgIjnQHUnMBXvwPUV9D3RgHj190CTkzcm75afcONasrWTq/thudggoph7gbgkepYVBaqdBnQ+wzeduIYr6fA0WcBEIFLygqoxDbI3yLBZFsXb03+veJm5TgfwqK5TyAofGr9RSgl8+KfSPKDAIdOf6i30bt8o1Asm05ZitUNBRV9FTS+h0JO7K2WRvdBX/FNxBPCzbtvNG5Awfpc6Lp278ewoPKWu1Ef6P0FVsbewjqrtgTUDECfDWAtv5830LvifSEmndw3tWmpgVegcRZ6ivdiLazA24mtodWhcPRkFKyjK2Mc7rWTTF8IpWS8XknozdyUxbUlZZ4DjaqbmPd9H6CuhdYXo2C93nqh+jW2z+yAuH4ycD98A3a27IZV30wy/QUodU3lC6V3RT4nWYdYSIAESIAESIAESIAESGDECUQXVLyNsBzTlngDssO5Cnbuf9x/vlMEFXGjWDpR3qSKy4749J+BQu7SprO444yNUEz8yo//Ua5WjUPQlaCS/iS0uqPSd1Ftiaeyf6v87cV6kPgDXqk7fTDI2jPMvMyqP8ZTUMj9MNJKTZr/DriY1LsuSCNRBJWk+TAUPuL3+U/0rphUF7Q2aV4NhRP9OhqJ4iZ4ct6/0em1pfhuHfMcXFCRU0CeWNIoE4/7hZwEeVZO2Hj3lggghZyIlNFKKv2HagwjOSE1+ZswnpWNsZykKqIXE9EvcXK0ZF+SxfAE7OyHYJi3AJjtd/Iz2NaMUIedspR5qF3bGjkULLPhgBrdB/2QU17e80W4TS0eVheQtN37MSyoLIRt7VBnTzJ9LJT638rnOvYJFOb8OtJENLtvwicylqGodgjdq80aN8zhXTtJ804ofKLSvUpMaJqpJzlzf6iYnNapPbG2AtBnRj5VFcwoJOIh1Oaws2805ZvKpKG1uP6Vb/XG6cEjTRArkQAJkAAJkAAJkAAJkMDQEoguqKTM77hvVb0N2csoDUzD4nkSxPSdI6i4Y81cAOivl3/dQ+MXAK7D1OKDdRu+ahYWCfJZfus9NIJK2KUDiKvtQidQdkxviqIS9ySvaH0UCjnZQFeLYU7xAr6qPaGxrR8gMxzfQalLkc+eEWnZGaYEz93Sr1u/QZcvWgkq3skEWVeeHVp/E4VcNS5L2ZDaN91aHwKndH/H16rYqoCLTHs8mwoqrlDyXz9QcCSE/pivQSFXFotaXxd0+5EYKdpNNfuQf6/eBzsrqW3lPn0awGT/820A/UQl7bnWaRRy1Vgl28/o7ZhlIXdXvaDiu/c0Gk3daRYJFKuur65dTEfBEpGvvrRzP0YRVLxU0zJnnmgKVX+Coq37xl0DIsJ6cUo0LkHBktNVLcpqWDtJ8zEofMg3xIFtNYvv41c5L4bUc0dA63PrhJVm92lwlLVBq4HLYVtfGRREctYhUI6I0v504OvIWxe2osfvSYAESIAESIAESIAESGB1EIgmqHipNeXtdsL/VXsw7Gw1Hes75YSKDF7iNjzTcxG0lo1AkN+r0LgKTvEyLJ7X73JKmUfDQQkxdQi0nulP6NAIKjvPWA/9Pa8C+l1+u48gpk/Cf9d6Cuv1bQ4nJnFtPl5dROoDgQCzCknzAiicOUiQ1PKl18G2yhlWBl+ThvmnwGmc+uC8tVcnzdlQqIo84vLj6N4aISi80S+34Y4/Uc0KovVx6ME9HV87rvTzjnk2E1RSR24MXYzuDlHl0/h0TzP6tW4/0HcEYlQcC9v6qXtpMn0elPqm34ykRi67Ga1EqbhRRSCVCvWCXPR5KOR+0uCEynubuobUuweVAzeXR/wwbGuvugCx7d6PUQQVaTMkPOFK2NbJviHt3zednhRbHWvHMCUj1zR/bCtgW+tE+09HxJ5nvgioS6rCExwgtkPI3bG2McO8FcAs/+N+xIpbY+G8qujbqHPDlHn3xUGpoC+GnZPnFgsJkAAJkAAJkAAJkAAJjDiBaIJKeCMW3WiFzyFv3RD9gmGs6QWwLFZ7GCT4p6Q2jSeq7jMKhyNv/TxknTHLgHbOhoJkwOitfKf0H9Gz7j6VbDryRdMN96xduwpKmzTPgsJ3IlCbD9v6YGVDapgSS0Oy/LQuSv8v8rnjW1d0A2heAYVT/LoaUJPqUkgHG+pGUJk24z2IJZYGmjsWCX1vJEGl0bUiOnTKs/n8vg/aCccLiQJSqXOQz0aZ12prIbefysf9iI/bpJKOdofMtijpZxuYUJ89Jaqg0oxlFHe2siGNA9iKu9p7K7ZqnIyCJXGBGpco92NHgkrItbH9+8ZLbV1dA0ofinyunHK++WqovS7KupE67awdwxSRvBzbqQ1BxTcmZX4cGndXn32DnGbzxiMn2DxRXuPmULyYZuOrD4obTv8elQvrkQAJkAAJkAAJkAAJkMAwEIgmqKQy34TW57Xd/2gSVMR4w3w7cJT/+7CzjdMGTzc/AsfNjOIX9THY2Qcajt99kzxwrhfM1S+1m7+mG+70LtBKTnV4pRjfFE/d+s9QP82C0nqVFIz0OYCSVKzN5vJVxJx9sHCuv5F2XQnkrXB5s/osNM5FLPYIet78jxurJBjnoD1B5WNQkDSnZW5Z2NnyG+l6fI0EFc/l563AxutsFKzv1l1cG7BT4UAUiw92fG3euqcznoMIZrvNWBsr3LF4c9NKFGj7BgtckEyfDKXkVFK1NIrZYpji5vOBcFdqNuxsMAgw4Ln8dDYPwrI7QeXPgNof0LJZ38W39S2ohIH8LbIpb14Gux+jCCqTDhyHtdcXl59xfif+Br7D+8ZzcROOMf+WPRN29uKWU7061o5h/h+AfX1b+mFb5TG3NK9SIew29BvYVuM05yGXUdeV74Mo5PyYPoN058Vuubf6SFGnIp8Nr/Po1rImCZAACZAACZAACZAACQwpgXeaoGLLOQqf4GuA2r5hQMRU+ufQSk6e+Hug2PuRnxPI7tNgDgxTsh/t6X8TfuPfTFDxXKkWVPvRH0U+J5ucaklljoLWN1XrOAbyc+WoPiAZhAbGz4VWh/jflzducUC/DKXuQLx4sRustVymzp6IRCmYyWNv2JbYXi1GZj6gd3I/aEdQkfrBwJxuA/pc2LnaDCFeX40EFS/Lz6OA2tWrpJ/HlNKUuvg0Rvo2LyuLWxzEx23gnsTo5tpOeErvgwellfmd7tu5EL0rdq8LsBuC3+Ef3okSWaOBe1rPgp3Lhuc2fRqgLg98tgp9sY0bpq3thmU3gko5wLIXc0PSJnsbfYXfIm/t19D1pxZbo/sxiqBipL8EqKsqzcXUx7Ewey+6uW+C9xPwEvpi05umCQ7dh+bwrp2k+WMoVE+flYrjKu6KUZehYUomJslkJaX+pJN86olKsjY38Os9Btvy7+8WHaXSh0OreZVaUU/4RLWf9UiABEiABEiABEiABEigCwLRBJVWHbSKobLDMeujtCqYyaEaR6RV20P5fTiApbRsQ+GrKBUfd7uJ9YjYcg6g9w90+3s/foP30bTZkxBzstDOZYj1PI7iyn8gEdsOOn4XoDf3rwu/qQ1tuPUdsHNe7AqPy38Cm+A8oI7F8t5FWL///Sg5x7npgiuxa6RmQFBJmt+DQjlg7O1YPi6Dl26UALjNS11sBn0VVM8FKK5chsRamwGlE6H16YEGboNtleO/tJ4N73TPb0M2A7+H0leiWPoDNv73Evx3o3djIP5xqNi3A8zEccpLm5wyj4fGj6udKTn1cjYmDCzG8viGUEpOFkngVb/oebBzR7h/dHNtJzylz6RpQSHt9q/xcxSswyumVQMTex9pPI6YvhADiSfwrnctQd8bGyDeswegv4AJxUPw6LzGKaVbkxc7gtmR+lAqbhyKiyJteMKAbG69ExNNMw91ybIbQaW8Drz5DKfsrc2A1M79GBZUlkLpY9FT+h2Wjl+F8QNbQzkZ93lQDogs6Y1LxW1ckaGb+8bISCryoLuS7Z74G6cehpzIUuM2R7y0NyQOUKm0VyAG06nQkMw6w7N2al3/Gp2Q8zIpySm6hwF1OxLO81j+36WYsN5EFPG5UNpl6C/DzlXtLdttmJLm/CeBcRyJgiXxVFoXI3MCoK+rVKwNvi0yW8q8BBrHAXoJoI6vE4hb98IaJEACJEACJEACJEACJNARgXeaoPJuQMsplc0i0loBx/kIFs2VdNFeMUzZMAQ28w1aUjgNeeuKwDWShvVY/++XYFtbBb77PYA9ItpTK6gEN9C1TZQAyKbxcUB9H3nrwUCfkqJ3SsQ+F8G2yqd6ol3ibYKuqbo5RLrMAdSG7okhdxP3XtnARXmLvQwqsVPFFaSba8OCRBs809cB6gT/gnA6Xu/tvLzF37ElBa2ORyFbTdnb8oKaCmG3n8ZZlrw1XHX1UOpo5LM3N+yqG5ZDJaiIDf+Z+AQ0yimOl6NUTGLxvJfbvh/DgkoruhoKM0Kxkwyzs/tG3KdiCblXyxl1mvetlIl8NudWGO61Y2R2rqbSlrtV7YKFWU9cLpdk+kgo1Xh9hEfxAlRiesO0y4YZfMa9gb5lE/H83ataTYD7fTJ9YUC0eRW2FX5217oEaSzBymXvi9x+JCNYiQRIgARIgARIgARIgAQaE3hnCSruD/SZU6Fit1fTxzZbGvpFQM2CbT1aqeEFtpW3+9VgmfWXP4BS8eDQ0flgWlu3vqRi3fZC4FsOUjN3go6Jy82EJscetN4AACAASURBVJbIxqMa2yB4QiVlXgqNwdOOlhtVyCBvWe6fXsrlu0LBdIOdS8BIhaOqHzkHwZ5bDT4Z5W5Kpg+GUiKqvL91dfUXKOdE5HOPVep6sTAkW81gosrr8FwAqtdJA51e2ynPZPoL/lg98xX2CwlY3qkQCWpcdo1ohiQsxrQGF64RdPtpFEi5XDuZOQ5KS7DocNDaRv11zDJCwOVyf63El+npHeEo2eiXs4x5qaDbvR+jCyqroNWX6sStbu4b74TLbQAka81g5Xewrb0rFYZ17bhxYcT9bxN/4dbH0kmZD0JjnxY2P4lS8VMVkStYOXXkVtDFFyqn8JS6FvnsFyMvbcOUVN7e6TM55WJbx4WuTaX3gFYi2FRLzJlcjRkVuSdWJAESIAESIAESIAESIIG2CbzzBBVBJG9+J/TPgtKH+ScHyr79S6D0k4C6A+OLcxq6X0iK2lLiFCh8AlCbA1rEDknfuxBaz8HU0k118T62nzEB8YQE/fwYgDcBlUXvhK9VMgEZppwWOQdwNy6yuXkbGk8DuB8KInzICQd/zxNw+ZHAlW9JCmdJf6s3rXGzqV0Mf4dtlV2SxD0kBaW+BmjZ4EmfEojzT4C6wg3A62W8Ocsdm9anoJATEaq94gX4zEDjYCg3m8hGvo2Snec5AI8ipm6veyte7kU2zE/FM1AqA0BiurwbgMSJeQZK3Ymegasxf57YXV86ubZTnu518Vuh1YEAVkLjXjjFo0OimmfP4f5YJCjshv4m801IXA2tH0cMFvK5QDDk9nC7tb1TNtOxfNzGTd2/PFcziSH0IOzsQS176YRlK5Ek2GmUuknz21DuPeKV8mmedu7HsKAiwuh9rvilMdGdN0A2/vejVLy6oTjg8e3mvlFIpj+FGGZDKzmtUr4fZA38FQoPwXGz3+RDczKcayfs5nY5bCss0KaOHA9dmgXoT4qTom+zBvAvAPOhcBsmF2+re+aVB2BkzgW0BM0ul/qYTYMtwKT5LBS2davEsAcWWn+oq540vwKFSyuf98XWixSjpuXCZwUSIAESIAESIAESIAESGJzA0AgqpDz6CBiZdwOOBCA9t2JcQm+GJ3PBgLSjz+7RahF5jtaZiW5XlKC00VtbM2p6J0ie8ePGPAnb8oJRj4YSTB2tsAB5q7nbnGHKc02EMRu2lRoN5tMGEiABEiABEiABEiCBNZ8ABZWxPsepzCWA8xjyuZ/VDcXLkrKo8rmKkK1orPPo1n7y7Jbg6L2egkrjuTHSV/pp3zW0sy0Kc+WkzsiXYEBn7RyAwtxASvaAean0ftDKS2uv1InIZ8XVkIUESIAESIAESIAESIAEhp0ABZVhRzyMHXhxSn7tp5G9AY5zNVa9+TTGTRiPRM8H4WhJVyzuJVJeh73dpm7cFpbGBMhzzV4ZFFQaz6+4gDmrFkBjCwBXwrZOHvGFIMGIl0xc7Lv73ArbOrKhTV5g3ft9d8B7YG93MJ9xIz57NIAESIAESIAESIAE3jEEKKiM1ane2dwQ/VjsxzRoPQqNk1GwgqlbW1/zTqpBnmv+bFNQaT7HqfQu0ErSnccBtTvs7PwRXRBeDKfvAFiE/rV3wzM/WV5nz5SjNkDPwIsA1gFwF3pXHIH5v3p7RO1m5yRAAiRAAiRAAiRAAu8oAhRUxvJ0p8wTofFdAOsOMox+AOfBti4ay0NdLbaT52rBPGKdUFAZHP30zAFw9C+hcDXy1ukjNk/SsWFKUG6FUnEvLJ73WlNbjPT50IhjaukbTQPjjuhA2DkJkAAJkAAJkAAJkMCaTICCylif3Z1nrIf++LFA7GBAJwFIxqI+QD0HOPcDsethZ/861oe52uwnz9WGerV3REGlNfJk+gOA2m3ET7MZ5vcBdT7s7ButjWYNEiABEiABEiABEiABEhgZAhRURoY7eyUBEiABEiABEiABEiABEiABEiABEhjDBCiojOHJo+kkQAIkQAIkQAIkQAIkQAIkQAIkQAIjQ4CCyshwZ68kQAIkQAIkQAIkQAIkQAIkQAIkQAJjmAAFlTE8eTSdBEiABEiABEiABEiABEiABEiABEhgZAhQUBkZ7uyVBEiABEiABEiABEiABEiABEiABEhgDBOgoDKGJ4+mkwAJkAAJkAAJkAAJkAAJkAAJkAAJjAwBCiojw529kgAJkAAJkAAJkAAJkAAJkAAJkAAJjGECFFTG8OTRdBIgARIgARIgARIgARIgARIgARIggZEhQEFlZLizVxIgARIgARIgARIgARIgARIgARIggTFMgILKGJ48mk4CJEACJEACJEACJEACJEACJEACJDAyBCiojAx39koCJEACJEACJEACJEACJEACJEACJDCGCVBQGcOTR9NJgARIgARIgARIgARIgARIgARIgARGhgAFlZHhzl5JgARIgARIgARIgARIgARIgARIgATGMAEKKmN48mg6CZAACZAACZAACZAACZAACZAACZDAyBCgoDIy3NkrCZAACZAACZAACZAACZAACZAACZDAGCZAQWUMTx5NJwESIAESIAESIAESIAESIAESIAESGBkC7QsqhnkZgC+3NFcpE/lsrmU9VuiOwLSZ0xGPHQKt9oTCX5HPfrG7BkfR1dvPmIBY4mdQ2A3Aj2BbZ40i60beFOET7zkc0HsC2BMDPbvg6ZuXjrxhANbkdTkqALdhRDLzaUBvhYIlz+6RK6n0DUDiEuRvfWbkjGDPJEACJEACJEACJEACJDB0BDoRVB4CsFdLE0aToGKYfwSwu2ezegJ29kMN7Z904Disvf6/AfwTtjW58RjPiyH57OtQ2ND9XuNmFKyjW/IYrgqpTA5az/SbnwPbmj1cXa32do30aYC6vNpvLAV7jr3a7RitHaZm7QrtPFoxrxcbYb61ZFSYuyavy1EBOKIRKfMMaHwPCpchb51euSo5cxuo+GnQen8ovB9ADMAyAE8D+n4kStfhyXnyLKwvIpbFYqcAem9AbQqoEqD/Bo374BQvx+J5Lze8zjCfBrAxVOwg5Of8KeIIWI0ESIAESIAESIAESIAERi2BdgUVBcOUH93rthzRaBJUUuap0Pi+b7NGqbgpFs97rW4MqfQnodUd3udNNu/TZn0YMecPlWsVPom89auWPIarwvBtXBWS6b0Qw2w46jUUrK8P1xCatktBZXDkFFRW+5IcUx0mzdlQuMW1WWN/FKz73X8nzSOgcCOAtQcZz12wrUPqvjcyJwFanqWJJtcuh6MOxaLsb+ufr5kfQOuTAbyBuN4JC3IvjSmeNJYESIAESIAESIAESIAEagi0J6jskNkWJf1spY2Y+jgWZu8d9VRTs94H7chbU3+8+gTYuR/X2Z00b4LCUf7n58O2zqvfUKQvAtTX/M/fRN+yjfH83atGjMFwCSqGOQ/A4d641NWwsyet9jFOPnYd9Pb9HMCu0LgWBeurq92G0dwhBZXRPDsja1vqyK2gi3KaazyAe2BbB7oGpWbuBB17bBBBxL/l1dHIZ28ODcJbb49Un6NNh/gv9K89Cc/8ZHmoxs7mhujH8wDWA/AobOvDrtTDQgIkQAIkQAIkQAIkQAJjlEB7gkoyPRNKVeOiaL05Crm/j4mxB91+NH6FgvXJ8I/9E3rQv/xfANb3P18E20rWCyrmIgDb+7uOLOzsrBEd/3AJKknzHigcMKKCyoiCHQOdU1AZA5M0QiYmTYk99Bm3d4X9kLce9ASVkItgCVqfBF26DT3jHeiVW8FRcs+bUIndkb/lrbCgkr4BWh3nf9YPpWcBPXdjQK+LROnbAI6t1ldHwM6KKBsuhimnW0717Gog2owQLnZLAiRAAiRAAiRAAiRAAp0QaE9QMcyLAZRPCayAbYnrz9h4wxh2++nDhOIGeHReXwWaMfNAIPabEEQVnxIKoGhktgb0C4E6h8G2ftkJ+CG7hoLKkKEccw1RUBlzU7ZaDPZinCzw+/o3phQnYt68kvu3YcoJkW2871R7grCReQDQ+/nt3g/b2r8yHi/+1Nt+LBZA6zNQyF1aN96wy+RLmFKcVLFttcBhJyRAAiRAAiRAAiRAAiQwdATaFFRCP6hfg8ZDUNjbP9XxMqBvR3yti7DgRomzMrpKrdtPbewTyUBRffvq267PhZ2TN69eSWVOgdZX+H+twPJxG+GlG1fCMP8PwL7eHkX/Avmc92a4thjmZwH8xP94JeLjJqK08iRAXeB/tghQPwT0CQC2czcnGq9C4RGo2LUNAznWCirQIgqNr7g0Jc1NoPBZQB8KqC0AN5juCgDPAvo+lEo/CsWTCcZdaDaDtZuldvtotTKmzZ6EWOm5umq2FX29Gumvd8VVOu90XNNnbgcnJpmwJPvO5v44ZCN7L6Cug539a93YUrMnwymeAqiPQuF9AGQDLPfUg1CJqxpmRmklqKQy10DrL/h9SXuHRxIAh4LdUK/LWmDbz9gcsfjnobAvtJoE5bqRLIHG36HUfdClG1GYGxQ/ASNzKKCPAbBL9T5Qz0PhN+hPXFmXIckwJf5IOchzHrY1vW7ekumDodSvgWYnMgKBlTWWQ2Gdjp4T7TxTjfRPASXjlPJT2Fb15EhIUEF7QaxDLpHqZfS9sV3F3bHWHVThcOQtcderLRKHS+JXbex+ofWnUcjd3uqRwO9JgARIgARIgARIgARIYDQSiL5BFesNU1KyvqfFQF6BEzsAi+YsHnUDDmX7wY9hWyJcAHvvncCSif+sZO4pG66wAHlrx8o4gm9olZqLfDbtfpfKpKG15dcbQKK4WcMMGYYpQSE/6tYrXx/evA6OTOMHKFinhU4FhTeucuJGAk2eBdu6yG2sdZrrpYA6AHZ2vlu/E0Gl3T5aLYyhF1Ta59oJO5df5tNQWtziepp0asO2UqHvUpmzofX5AOJNrilC48y6tLeDCSpe4NG5gfa+ANu6rhV6b82ExKjO2A31uqxaIRtyiWEkvJoxlto3wbY8UcGLxSP358GDDOYNOOozoWCqKXNfaIhY6pUYklhoictftRjmfQA+Bug/wc5Jeu9wMcy8EPU/FDG1LG6095yINHEAtjxmLayzSjI9SewUedD8D+zsVZXLU+mfQ6tP+3+XAGU2dM1p1J+R+aibAahcNHJYuewYPP+hARjP3hng+w/0LdumaWypCjO3oV/Ctg6LOjzWIwESIAESIAESIAESIIHRRCC6oLJDekuU1IvRjNcvore0I+bP+2+0+qupVviEiaRG3swVJ8IbhYcBbA1AvgO0M8l90z1p1rpY25GNireJU3oG8rmfuf/efkYvYol/BFIpn163+fVOO/yjuml2DoI99+62Nq+eQV+GnStnLKqNiSAVHoXGYShYr7vVDfNTAFq9AX4KtuXFhelMUGmvj1bTvboFlUZcO2E3Y0YcTydkjjdpPkR9AezcNyrfJ81vQ+GcVki87/VJsHNXV+o2E1TclLixvwSycTUOsNys03YElWbswoJK9+uybKsRCgrdbAQa2pmGwtyngPNiMJ77NaC9oKyDl7egnQ9617lFxBs5TbSl/9d3kbfOrs7dzKlQMRFYvOeo1h9GISdBW70ybeYHEYs97v+1EiqxBZzioo6eE60sr/DJHATouyrVHbVvSCSaltkHMe3FU6kUfT1KpfMaZj6r7dcwJTtQNU28xnNQkBMne/hVHSgcjLx1T1OTjczlgBZhWNC9jeW9G7gn/VhIgARIgARIgARIgARIYIwRiC6ouJsDcUdRIjSsD+gfIaZugU68BFXcEQ4ka86UwI/08MZxNICZPmMzOAkJouuN23E+hEVzn0DQNULrL0KpbQGIy4ZUPRN29mI/1aj/xl+9jd7lG2H+ryRmgFdS5qXQ+Ir/V1WgKH+fTJ8MpX7g//kaphTf58YOCG9e33I3GgO9v8DK2FtYZ9WWgJoBaNnEreVf+wZ6V7zP7XvnT7wL/RN+D2Bn/7tH0Lds39CbYS+zhgSovAgD8YVYf9UyrEhsAShJf/qlwLTsDtt6tPJ3O0FpO+2j1ZoIn/wBOnf5aY9r2a52x+Wtr1cC98D16C19FSvl5EnvVMRLZ0LHz4Y9R7KviNglJxqqG3CJaaFKlwG9z+BtJ47xegocfRYAEaykrIBKbIP8LRI8GWgkqPQV30Q8IW16a0LjBhSsz7VCHfq+mzUpDQ3XuqxNWQ68Ao2z0FO8F2thBd5ObA2tDoWjJ6NgeZt+I50B1JzA+H4HqK+g740Cxq+7BZyYuOFJXKiYXyecLjiZPg9KfdP/7iXYloitXtyosEuVfPpzFCw/M1bd9xZsK9PxcyLqBCbTF0KpquiT0JvhydyroctT5jnQqLoyel/2AepaaH1xRYxt1Kec5vvPe2+HVvUplYEigBkt3cqS6S9AqWsqzSu9K/I5yTzEQgIkQAIkQAIkQAIkQAJjikB0QaXVsAxTxBR5W+ttTBT+hrzlvdkdTSWV/gO0knSdsi+6APbkb8J4VjYccqqgiF5MRL/EGtF/9uqoJ2BnP4RwPIWfwbZmhIYlMTB06enKZ7Vvqw3zT37sBnH3uRT57Blu3fDmdSFsa4c6XMn0sVDqf6ttxz6Bnv7HUEz8qtKm92V7MRGC7ghan4JC7oeVPtoRVAab38H6aLUuhk5Qic61MOfXrczy5i3gylFmJ5vNpRPf9N2umgfmLHdgmHJyyBNLGmWecr+QExbPyokJiakjbX4Rhdy17r8bCSr9kNMv/1Npc2rxsLaDfna6JoXdjjM2GrZ1aaR/CahDfXzLUFQ74Kns3wadr6T5MBQ+4tf5J3pXTAoJofJF0rwaCif6dTQSxU0qLntTM1sgoeVkni/Cxj6CRXP+iB2OWR+lVSKe+a417tUOVGIS8re86Lve/LOSNUxjfxSs+9HpcyLSonTHcicUPlGprhIT6rL1uGOeuT9UTE66+RnLKlesAPSZoZNQwb4NU4RmCU6eaGLSY1Cxw5GfExAWa2rW3tcSM6pRGvuoY2Y9EiABEiABEiABEiABEhghAkMnqMgAjPSjgNq1MhaN9w76tnMkBh10+5EYKdpN4fmQZ4q6D3bWSxVsmCKOTPY/3wbQT1Tix2idRiEXjE/hVTPM3/mBSOWvn8C2vBSjtdmBlGMgP7fgfReKV9F447+zm9JZ3KckPorY+Q0ovRwasiGSo/Ll0yuNBRVX7JJgnGpPaGzrB/AMx58IijzSRbuCSid9tJr/4RZUGnG1s+UAweU5bY+dkbkA0F/3h6ah8QsA12Fq8cGwsOEKJTKnE1phCH2v9TUo5LzNf62g4gYzVtcH7r/pKFgSw6O90umaFHbVbFpDvC5dXiJWeQKGxiUoWOWMY43HJ6548YQEYPbWutbfRCH3rbrK22d2QFw/WeWmD0EhV3WbCcZO0vgRCtaXkEyfDqUuqWtLqR8inz0FRmYWoG/179eXYW+7FfAtp+PnRNQZTJqPQeFDfnUHttUsLo8n1qWeOwJan1snrDRiVXfaR9+IOL6FknsiJngKajHi4z7cNDh5ctYhUI6IwT4efB1568KoQ2Q9EiABEiABEiABEiABEhgtBIZWUEmaFhS8QK1uiaUq7g2jZcS1bj/QdwTeeh8L2/qpa2r4qL+kRi67XaxEqbgRFs+TjVq4hDZRWIFScaJbL3TEXv0FdrbsohNNUJFeQgIProTCfDgoIaYOgdYzfUNqBRWFpHkBFM4cJOBpeQzXwbbKGWHaEVQ676PVmhhuQaURV9s62Ters3FJHJVnei6C1uL+Fby/XoXGVXCKl2HxvH6kjtwYuujFuWmvVIOt1gkq4rZRFt3cRh+Gbe3VdmrzKIJKM3Yp8+hhWZdeDCKJ1eGVYAyjZvx2TG+KopKYNl5pJoTuPGM99Ceqmcm0Pg6FXDkblwiiVXFEYwlWLnsf1l5fBFfvBJ7W34FS4pol870C8XHvR2mVZLjxMn+5J+ECcXM6eU5EXSOGKULtNL+6pLb3sgoNWkSseuaLgCsQ+aItHCC2Q+X57QW7lZM67/Wbqq5D+SCVOQpay7Oz7DpVDfpd27dhypr0RWyXz8Wwc/KMYiEBEiABEiABEiABEiCBMUVgaAUVw5Q3srMqBGLOZCyc++yoIxJy+6lY14/4uE0qb1Vr04BWB9E8K8WkA8dh7fXFfcjLhKTwOeStGxDc5NS61nS0edVXwc55bh216Wltq5zmVUQYOZ5/WST+Sv8v8rnjK3WjnlDppo9Whq12QSXAtdtxGbMMaOdsKEhGld7KUJX+I3rW3QcDb20C7Ug8n/aKUucgn/2ON/ezdoV2qnFvvJZEdChveuUkx8koWFe21Um3a3I41qWX9rzKS+lDkc9JZpnmJaqgMm3GexBLSAazcqkKq/LJbjPWxoqEuO9IamYvLo1C+V55GvZ205B89pcVVxvlxiL5vC+waEBNCqXK7uQ5EXUCDVNcFcuCbURBxW88ZX4cGndX12rANbGSHtr/tqi2rHO3SmV+AK3LguQA4uM2bnhKpT4w7nmwLcnaxEICJEACJEACJEACJEACY4rA0Aoq4ePm/Vg+br1Rmb0hHCDWm7BGMSwMU9x8PhCeUTUbdjYY5DL8tWGKG464EUmjf4JWn4fCQr/SAHqxKeZbki3IK1E2r94GTNxDxvlXVTcgTQUV10VC3s6XN9fPQuNcxGKPoOfN/7hxJJKmBKv9jNvmYIJK0M0kNNou+2h1qwy3oNKU6xCOyz2JMnCuFwTYLyJyrFO8ASsSb1UzxHQgfNQLKn8G1P6Alk3xLn5vb0ElDDeuR9TS7ZqUfoZ6XXonJISXfwLCDxY92Jg8lx+5xov3oXE2CtZ36y6pDQ6scGBdlhrDlLg1IpLUPA7U0chnb8b0zIfg6EaBVR+Cbe3ToM/2nhOR586UNM/+yRj0w7bKz4xoLYSf4b+BbXmppo2MBLEuC3MaveuMw/zrB0KNTs8cAEdXs/vE9E5YmKu6UpUre/Fb7q1cq9SpyGfLAbuj2claJEACJEACJEACJEACJDAKCEQXVLx0pZJ6dAP3TW1CTw5lj/CCLS4ObHiq8UhGwUBDJnhvriVoYmD8ehbsXDZUz0ifBqjLA5+tQl9sYzw/R2I5NC7TZm2PmCPBeb0iQk0lSKS+A3au7DrkfR9l82qkvwSoqyptxtTHsTDrbUiabVynzp6IRCmY3WNv2JbEeKkWIzMf0Du5H9QKKoYpm/KP+5XvhG2Vg4FWr++2j1brYrgFlWZch2Nc4fg63iknw1wAYLqPYSF6V+xeFzB1MEa1gkr51IC3BiVtsreZVvgt8tZ+kV1/ul2Tw7Uug+sVeAl9semD3ove/RWI66Sfx5TSlLogvUb6Ni+bllscxMdtUHeyIpXeBVpJYOlA0S9ig9e2w0MPSXYbORF2H4CPhaooX3Cpncd2nxOt7pXy90nzx4HTM0CpOM51MYtaDFMyREn2KSnV03ieS89NlWa0cwAKc2W81WKY4rZTFaxKxS2weN7LdV2n0odDq3mVz6OcNopqP+uRAAmQAAmQAAmQAAmQwGokEF1QSZpfgcKlVdvUX+Cok/FWz3ys0z8N0LcAmFr5Prjp9zJivBEYV3vZaIYDSDj7Rx9KxY3r4qJ4G2sRXry34k0zsdQY2NilSGItfBqFnGR2CWxCQkFpl0LpY9FT+h2Wjl+F8QNbQzkZKDetazmI7CsoFbepbJJCgkpAsKmL0aGvguq5AMWVy5BYazOgdCK0Pj1gyW2wrXIsFomhEoyH0+/aHut5CNrZGih9GXbus/VxQNrso9W8Dp2g0h7XbthNmz0JMScL7VyGWM/jKK78BxKx7aDjdwF6c3/I3pv/agBX72ONxxHTF2Ig8QTe9a4l6HtjA8R79gD0FzCheAgenScxUqqlUZaf8umn2tS4wexArbiHBZX22JXbHo51GT4lIT3Z0Po8jFMPQ9JFq3GbI17aGxIDpVTay4tVYx4P7aZ094sSEeBsTBhYjOXxDaGUuMX5J8rcSZgHO3dEQ0SGKUJpICuO+jzsbDUIsJHZE9BB0XI5ele8t6lI1s5zotWclb+vdVUrxjfFU7eKu5JXvExUIgw9DKjbkXCex/L/LsWE9SaiiM+FUi5Dy30uJ2mAehfIVwF1IvrXehDx5eMRix8Bpb5XPUWnX4SdkxTT9cXInADo6ypfxNV2WJB9rjxBSJmXQOM4QC8B1PF1QnBUFqxHAiRAAiRAAiRAAiRAAsNMILqgMvnYddD79kJAbdXaJn2ju+Eul1EpqKRPhlLlY+b1aZCrG5TqEfpmb5trgRiZYwA3QGOwLEWpuGnd2+Lw5rUVWg2FGchbEvDSK4Yp6ZSP9f96CbZVnR/DlHS7ks46SlkE20pW2605FVM7Ftva0O+/8z5aWTV0gkqrnhpx7WxcIZevJt0qnIa8dYWfWldOBOzYykBodTwK2WrqbLlgMEFFNs7/mfgENMppuJejVEw2PDFQt35DIl8r0+rZDde6FBeeWELSIJez2DS3TSkT+WzOExDeK+JBNftY86uWQSV2auoeFc7sExY2q/fj7wHs4f4psVYKVjD7Tbjndp4TrWah0n9m52rKd5GC1S5YmH28cnkyfSSUujlCcy9AJaaHUi7XpmQerBGFY5C3qidagnWT6QsDws2rsK3NqvbVuAOVgwA/f/eqCDazCgmQAAmQAAmQAAmQAAmsVgLRBRUxS95SFvVdUNi2uZV6HnrXnRXyrx+NgkrQ7Ufh8JBIEfrxnzkOSt8AIBy0drBpcsWnvn8HYp7I7qoaSDZ4bXRBZRW0+lL9pjpzCrS+otqk+gbsbS90U7QamY8CWtK/VoOiBvvWuBkKR1U/cg6CPdcLSpk6cjx0cX41dXRowEtREVS66KPVUl89gkpjrp2wm+Lch6cTcqKpGhS2fowPoFQ8uCKseaegRCAru1k0o1KfUnswQUVamZ7eEY6SzbQXQySYFnww9t2uSXf9DNu6lOxItwGQTDGDld/Btvb217LEsZFsXoOJKq/Dcz1pFAfF68fLPOM1kwAAIABJREFUNCTzm0BtcOmyJeH4ILvDtmqDBldtbuc50epeqXzvxv8RV79N/DkPx3xKmQ9Coz6mS7j9J1EqfqpOfPOC94qrYU1cqdDFDqC+idr046Fnnikp58ungKrp5d11k94DWokoVS2jNbh55DlhRRIgARIgARIgARIggTWVQHuCilCQ4JATVn3OD2ZqAFgXgARZ/Qu0vqHOpUWuGY2CirdBkrfd07F83MZNg+d6tr8GqAdhZw+KvBCMzL2A3r9SX+sPopCTDBzhEt68ymbtPijsB42JAFYCeAHA/SgVr254umD7GRMQT0iQXInd8Cagsuid8LWKoJU0U1Dqa4CWDahssiS47Z8AdQXs7ANImmdBQVK+LvM3iVWXpJ3NDbFKnw+lDgEq9vwL0A/AzlUDdHbTx2BAh05QaZ+rtz7aZydpuUuJU7y4OWpzQEscE0nJuxBaz8HU0k11MTwk1fJT8cOhVMbfrMrpH7k3JVbPS9D6ccRgIZ97OISrlaDijeHbUDinug4bnHQZ6jUp7Q3nuhQ2yfSnEMNsaCWnVTbyRSPh9VcoPAQHN6Ng5StD8xhnfMYSN+jdACRg7TNQ6k70DFyN+fPk3hi8GOYdbsDfCcWt6lywyld6gV3Xg221Ph0W9TnRyq7g90nze1A4w//octiWpPD2iiuUliQN9Cflyeyz0wD+BWA+FG7D5OJtdWu0fP3OJ/Rg1YqjoEQQ0XL9uwE1AOiXAf17OPpHWDS3HIS7sdVJ89mKKB/DHlho/SFUsda9tC+2XstYOe3wYV0SIAESIAESIAESIAESGCIC7QsqQ9TxGt+MYUpwRgnSKGUxbGtawzFHCQC6xsMahgGSa+dQya5zdu1eGfU50U67qSO3gi4+48ddehK25QWeHg0lmP5aYQHyVmN3N8OUUzYiKtuwrdRoMJ02kAAJkAAJkAAJkAAJkEAtAQoqw7UmwmlWvwbbkoCN9YWb1+GZAXLtnCvZdc6u3SujPifabjd9pZ+qW0M726IwV066jXwJBmJulClILEyl94NWD7jGKnUi8tlrRt5wWkACJEACJEACJEACJEAC9QQoqAzlqpCYCGv1bQ7HjQ8gbhZxAEUk9BahFNPBPrl5HcoZqLZFrp1zJbvO2UW5spPnRJR2g3XEVdFZtQAaWwC4ErZ1crtNDHl9CRC8ZOJi393nVtjWkXV9GG5Q3ft9l6x7YG93sBsPioUESIAESIAESIAESIAERiEBCipDNSleEFPZCNSWK2BbpzXthpvXoZqBcDvk2jlXsuucXasrO31OtGq30fep9C7Q6reesKt2h52VINMjV7x4Td8BsAj9a++GZ36yPGTMlKM2QM/AiwDWAXAXelcc0TTl9MiNgj2TAAmQAAmQAAmQAAmQQIUABZWhWgz1GyUNpa7E5IEvNw3wKH1z8zpUM0BBZahIck0OFcn6djp9TnRq0fTMAXD0L6FwNfLW6Z02MyTXGebTbrDlUnEvLJ73WsM2jfT50Ihjaukbgz43h8QgNkICJEACJEACJEACJEAC3RGgoNIdv+rV4vfvqBwU/g6NBwDnpyjMfapl89y8tkTUUQVy7QibexHZdc6u1ZWdPidatTvY98n0BwC1GwrWld000/W1hvl9QJ0PO/tG122xARIgARIgARIgARIgARIYBQQoqIyCSaAJJEACJEACJEACJEACJEACJEACJEACY4sABZWxNV+0lgRIgARIgARIgARIgARIgARIgARIYBQQoKAyCiaBJpAACZAACZAACZAACZAACZAACZAACYwtAhRUxtZ80VoSIAESIAESIAESIAESIAESIAESIIFRQICCyiiYBJpAAiRAAiRAAiRAAiRAAiRAAiRAAiQwtghQUBlb80VrSYAESIAESIAESIAESIAESIAESIAERgEBCiqjYBJoAgmQAAmQAAmQAAmQAAmQAAmQAAmQwNgiQEFlbM0XrSUBEiABEiABEiABEiABEiABEiABEhgFBCiojIJJoAkkQAIkQAIkQAIkQAIkQAIkQAIkQAJjiwAFlbE1X7SWBEiABEiABEiABEiABEiABEiABEhgFBCgoDIKJoEmkAAJkAAJkAAJkAAJkAAJkAAJkAAJjC0CFFTG1nzRWhIgARIgARIgARIgARIgARIgARIggVFAgILKKJgEmkACJEACJEACJEACJEACJEACJEACJDC2CFBQGVvzRWtJgARIgARIgARIgARIgARIgARIgARGAQEKKqNgEmgCCZAACZAACZAACZAACZAACZAACZDA2CJAQWVszRetJQESIAESIAESIAESIAESIAESIAESGAUEKKiMgkmgCSRAAiRAAiRAAiRAAiRAAiRAAiRAAmOLQGeCyvYzehFLfB4KaQBTAEwA8Aqg7oZSFyE/55WxhYHWkgAJjHoCycynofQ1AJYihhlYaC0a9TbTwDWDwKQDx2Htdx8OOHsCak+o+KeQv/WZ1TK47WdMQCzxMyjsBuBHsK2zhqzf4Wx7yIwcgw2tKc8qGQf0VihYl43oLKTSNwCJS1bbPTeig2XnJEACJEACY41A+4LKDuktUVJ3+0JKo/Eug4odiPycP41KGMmZ20DFT4PW+0Ph/QBiAJYBeBrQ9yNRug5Pzvv3qLSdRpHAO5mAYS4BsIGP4E7Y1qHvZBwc+2okMG32JMRKzwV6nArbenq1WGCkTwPU5dW+YinYc+wh6Xs42x4SA8doI2vCsyplngGN70HhMuSt00Mz0c3vqOnmR1DCqVD4CID3+L+/noLC7Xhz3LV46caVdbNumHKvbQwVO2jU/rYco0uVZpMACZAACXRPoD1BZYdj1oezagE0tmjR9StQiSnI3/JW9yYOYQtJ8wgo3Ahg7UFavQu2dcgQ9hq1KYVkei/EMBuOeg0F6+tRL2Q9EnhHEFgTNinviIlaAwdJQSXqpPL/MSE11p9VSXM2FG5xJ11jfxSs+ysLoJvfUUnz21A4Z5DF9AK0cwAKc18I1UllfgCtTwbwBuJ6JyzIvRR1QbIeCZAACZAACQw3gfYElWT6R1DqiwGjfoxE8RyU1lJA6VJofWTlO4XPIW/dMNwDiNx+auZO0LHHACQGvUapo5HP3hy53aGqaJjzABzuNaeuhp09aaiaZjsksEYQMDIzAH216/KjnBnIzy2sEePiIEY/gZEUVCYfuw56+34OYFdoXIuC9dUhAzbUbfP/MW9qxvKzKnXkVtBFOQE1HsA9sK0DK+utm99RqcwXofWPIqzdZ9C3bDqev3tVpe7O5obox/MA1gPwKGzrw67Uw0ICJEACJEACo4BAdEHF++H1euB0x59hWx+q/KcmvtjxhMROWQqNV6HUXNjZq0bBGD0TUpkctJ7p21OC1idBl25Dz3gHeuVWcNQBAEyoxO4jcrImad4DBbGBgsqoWTQ0hARIgAQAjKSgMpYmgP+PjaXZamxr0pR4PZ/xfopgP+StB6uCSoe/o3absTZWuL8PxcVHyutQ+gQUSw9C92yAhHMcoM6t9KNxMgrWlSEDDfP7AE717BqhF19jf3Y5AhIgARIggWEgEF1QSWXS0Noa9D+8YTBwyJo0THm7sY0vWGRhZ2cNWdtD0RB/iA4FRbYxGggY5rcA/S/YOTlNwkICY58ABZVoc8j/x6JxGq21ps2cjlhsgW/evzGlOBHz5pUq5nb6O2p65gA4+p7q70edRiE3t0Ywkb+P8H+jPQE7Ky/sqmXarA8j5vzB/+AlTClOCtk2WpnSLhIgARIggTWeQDuCyiXQuhqYTOldkc+JC83YKKEfApgD25rd0nDD/D8A+7r1lP4F8jnvrU1tMczPAviJ//FKxMdNxIIbl2H6zO3gxL4MYE8Am/vfi7BzL6Cug539K4K+ys0M0voMFHKX1n2dmv3/7J13vBxV+f8/Z3bvvYQk9BZ6SUhCdjYBRIqAFL9IFVQu2dmAICCiNBFRmoQmogiKgPROdjbEgghSRfiBIGiE7GwCBBBEBKRIIBdS7u6c3+uZmd2d2TZtN7nJfc5f9+6cOeV9ysx55injYZZOAcQXILAxAHrxeQOQj0Ikr2rwiJ+ethOk+bTTn52wZNV56Ft8EaTsd74cvQmJe9GHizBbfx+T+tdCInkWpPwKIDYC8D9IPAahXOxxihiXU6t+qxrZcFfGqQBDn9yQNZU5AELcC4jDYOTIbMqbvE4XSatqBytDkLGplKRmzgHEhc6/cwHxS0AeB2Bry6mxpZGFpyCUa9s6zFOzBwPyKAA7AlgHwAAgXoHAH7E0eSVevP0DT+O7NV6VSlLa+hD4OiAPBgT5RXLahPmAfAjl8q8wb9Y7TYZHQM1ogKB5v50T5YscOT8PIf4OKc+1vm0C02HoF1Tvj1JfKvMZCPG3Jm1oXMNRyncXvE3/plASFL1sL0gxFsJSL38fEv+GEA9Blm9tsO2n+8OuQ7+NJ858c88ZqqcX62KJ3BtCOQ2QKQCDAOajJA7FC7l/WU1ZXtxoDZaVUwD8X6D9y49bJ/qSymwCoZwKyH3tNSEHATEfwJOAPNXVhJpT2m6t00Yhjl29odvPbXe9Uh4DBXMhBT1vyBxiPQDkw6wAgZtR0MmMtWYi4Vd2paNB98kwz7GhOkeFcn2s532QvSrOmMXft/1XkJq5BRD0jKJ0Cwz9aM9NUd6jqAA1eyIgaxontC/RO4Y7qdnjAHmd81MJixaM8pj90DNF1eh5RHMb1ntJMf87/05xDibABJgAE2AC3SUQXKCiavcCOKDWHLEVpDweQkwF5PoA/gPgbgz2XNxwMOxuH4KVns78BlJ8xclcBoTW9ADuLs2rlTOIZGmjphGAVI0ctn3BupVMnQq5DOywiXkAPS0aaMDQ05EFKuksCTrosJpoUX4JEmd4wh16X2Svg8COkJjS5P63IXGk48B3wybXFwPiIBi5R6xrcTi1G720thckSKhlJwWphlC5qvaQdSCD/CuMPIUV9SZVK9DrnDM230Yhd03gsamU5D3gtp9vElegqNPBq3Z4sc3lSLvLtX4aivkQpvgq5ub+XL3SrfGq9kujUJh0AGuVPgDEF2HkZlcz2KZ99BJrz/f26Qb0jj4Bs6+nQzw5agxfX5BDSpz+2PfSi/oPANB6arVeKd9tMPTKYcO+M8o69KMWZ77VH1aF+KXjzNFdK/kg2KX6Q5RxictNzf4AkD8KtX/5cYs6x6rzJzsNkOT3a5UAVTUXqACd21f9hB6ewzneh8CarXnKWTDGZ4DzTatvfmVTnqDPMCuvy4lpK3iVDwNDdY4K8YBLCzfc895iEED4G2fM4u9z7af15ketgtFLSMhBvlNoWzypwWw7ynuUvU+eAil/UW1AuTSmQVif1o6EtIIGVFJjJK3q897KcjcM/csB1ipnYQJMgAkwASbQVQJhBCoUBpm+rFfSHPrO36R1b0HBPg0H3652I0Dhk7J7QpE1W2DrFnk9yuXpLb7CA9v090JJ/gfC+nJPR+TveQQU9Jv9dZeESY5gw9wfE8yH8GKSfiNBU4skL4SRPzfUi2ilJH9P+a465YlV04v6F9kA2NpkeRO9o7e0DstRORkzKfx2u0QH3X8C2NzKJPBjFPSzqjekpk6EUOY62hD0xepzKOafql6fNHUHKMqzzv+25tC4TxYGHptKQWEOuPZE+S6MPNl7k5KGAvXlewFZc+zXusefQJo7oDjzBStLt8ar2i/tEAB+X/hegKFvU22yqrnUstuO3VOO48BaJjVCfUEOKXH6Q/eqmUsAQQKVdklCmpOqY0M5o65Dv3UXZ74FmTP16yTKuMThls6eBymn+2Gwr7v2ryA3RO2LLTwgx69BUyuBStD7W+Wr7at+Qo8gY+2uRcpTUMz/0vrJr+z+/kSofTKOQKUZieUxR03z1UjP+8pzLMheFWfM4u5zfjNTze4PyPuq2Uyxl0fAb82bCO9R1l7ZsL6OhqHf4mlSSrsBAsdWf2umBa1mL69piolPsbB37aZhlv36yteZABNgAkyACXSQQBiBCkXUmBSsbvkalq46GS/dvDBY/mWUK62dDYmL6mpbBIhrIeVPUNTJ6a43pbWfQeI050fv4dJ6UcicDCGucK6/gwmljTEfG8C0HLA5SV6P3vL3sZiELr0TkSifAZk4y2M2E9T2XNVIC6MmNIDIQZQvA3pfwqdmAiPlBJjyTAB0WKY0AJHcCoU73m1yQF9qHVjKZR3oGQtF0tdVt93ym5YWUt8nf0Z59EYo4wqPYEDKPVHMP2bVEoWT2za71RRIZaZDiPOcy6/D0Lesan+ks9dY7atixm9Q1J1ISdZXMfd1HYaexeT+jUKPjfeA+4n1QjfY+1ssVj7B6CWbA4Kiz5Cgp/Jl+0P0DmyM2X/4FGomC4gZru49DojTsOjDIkauthlMhcxmKGqH4uSphe1ufPnu3HhRZXbkBHJAeAkGE3OwxpIFGEhuBghSzz7B1eZdYOhPw47+QAIuO0k8CcU8BSPNF/CJshWkQirde1SvJsR4PJ97uZo/bH0Na9HjELHR5KdZ+Xa7yFTxyIb+0A9eu3z6hczezkRP6UGsggF8mtwSUhwMU45HUa+VEWcdtprrld/jzLemBzZ5FSR+imL+302rjjIuUbl5hZwkCw2+f/lxizKn6Z6x01bDCJPCsJKGByV6JpwPkbgLpcX/QY+yOWTiVM9eA7QTqHR2ndb7L2tm8mO3+3VAno1FiXuxijkCCvaFBK3J0c56fRlFncwUa6lV2VH2SSo1yHNsKM/RTj3HvE7wa3tVY9/Dj1mUfS7I2kllfgQhah8sknIjPJd/q+HWKO9RanZNQFJZtWekxPFYrDyAkUtHQyazkPixR8NKyh1QzP/dU38qQ1rR11R/W9FMz4OMA+dhAkyACTCBFY5AGIEKfTWf4OmhEGejh7Q8xJoo4ypA7lO9LnEWijo9IIdWSk3dB0Ih7YHaV3e7hQOAPKPBkSb5R5DlF2v9qtOCULWa5o4QP0Mhdzr22COJD8Z8XI2I1MoHiptMkBdRyq9qpFFgC0sk/oCi/qVGwKQVMZ/Gy355lvJbKOavbRCo1Ie29jqkA6RyEIozyNTLTtv2r4tSkoRO9ryR4lgUczdZf0fhFGRmTMxuhqR8rVqnqeyKuTP+gilHrYHyEhJaOerJVmEmRHIsCne8Blt9+W0Aazis9kFRfzjS2HgPuHNg6I1mUqnM0RDCZmGxcdiltCcgsKvz69voHRhrCVq8Y381BL5duRPJ0vqWaVmDanxdKPI44+XH3m0qVfmync58CVL8vnprSWxe9cNBP9raWjWfK0L2o5D/tV9V1vVm9dXf2OqQ4l8B+XyZD4ix9ti4vtSrmbsBcbBTxAKUxBRPn1qVHWcd+rU3znyrnzMSeRR1za/KltdbjUtUbu4IImH3r8idcG5s1ZeUdhIEbM0NSgL7oaDXHGjSb+2c0nZ7nQYVqEhzbIOPH9skjUyrKp1bC0buw+q/rcqO8gyz9wD/aHVDeY526jkWVKASZcxar4PW+1yQtZPS7oHAQbWpkhzVMuJh2PcoKjStXWwJq4OmZgKd+vlKvsyM/A1Bi+R8TIAJMAEmwAS6QSCMQIW+FGxfbYSs0wawD7j0lY8cOdJb6T9g5Gr5u9H6yGVOV5B++TBISWH6vIIVKc9DMX++p2hVe9xxLEs/3wxDP8a6rma3BOSrtRcQU0VhJmny0LULAXmOc01C4rcg+/qJpUebeqYP8iJqmY/M/8hxAhq891Jeg2L+2w0H9HrHcLZ/jJpWkVsDpVKbqtFXpjHOGHttrKNwCtILNfsIIPe2skr8CkX9BKQy34MQlzbcTj4jCrlToFr+EO502vkGjHFbVP0HhB2bIAfc7Y/rwdKFNDYjnDrPRXnwJ0gkB6p+OZrNLcq8TXYKEvK52tqSB6KYv6/r42XNU22C7ShX7A6JcY4jVq8fkYqgUM1+AZDkL8hOCbG1RwNl28yGKAkydbOTlF9DMU+OhWspTH31gxtEoNJY/mqQ+BjCGhdb+Fbpj72eSPBp/y5xKYo6aQv5pJjr0K/4qPPNyF3YMGfqTSda1R1qXGJxW1DVmPDjUJtH9v4VNIXqiyUEcB0kRWN0Eao3jECl0/tqUIFKM0efk7VdYeKJKjozMQ5z7yTH6HZqVTZdC7tP0j1BnmMNApW6jxTLdY5ae2L4533QvaqZQ95656x+Y2aNTcO+3WafC7hwUtozLg1VE4beyj+bU2DI9yjbjOw2AEEiLL4KQ7cF4O6UmnYghPmH6k8C56CguwSGAfvK2ZgAE2ACTIAJdJBACIGK61BrNaDJlwGv49qlMPS+Dra1C0XRweClbwHWwdw5CMMElCneKDbuwzkGYDtUG4BH9bVOgEQvDy/1XAIpyVzIzfktSFwFs3QZ5s1aWu1UoBfRI9aDLDWaJfmTsZ1p+r3MBRGopLXXIUERYRqd1nmEGAE5+bedXuxrwhGJ97F4wcYYsQZpDdm+VaS8GELQly/iPIBE3yYoLyF/CHaEJjj+aip1hR2bIAdcKlvVqE3jnWquRFJeUidgaAwVSZm3718dS5N00HSaK49BMX9zl8dLIKVdCIEz2jgGrbToOhj68XY7e94C5KrOhaegyBPx0SovYPVFm8JUyPRt39qQis+4HNqGr69+brQXqIQvP6pGTTrmOvSb81Hnm6Gf3ChQwQZNTRldgxR6HkTlZmu4vevX/SbXG50BNy8k/Byw163bcfW1KOS+1VB8twUq7fbVOAKVKdlxKEuKUlRJXkef7QQqYfdJqiHQc8wVbc7anofQHLXmQ4TnfdC9yu8ZTOW0H7NoczzIolM1t1n3AAzdNhXzTQHfoyrlpLWDrPdHKci8eC0A9CGCPtTYzuMpVYXedZWr2ucB2GbGVpI/gZGnZxgnJsAEmAATYALLjUBwgUoq8ysI4XrRbBKmVtUo7OA3qr0pl/o8QoPl1k2fitMa2ZrXHKTWP8zH7teHEWvQA58e/nRs/wYK+o1wv4C4zQjc1anTVEjzLAhQhKHe2guD/At6VtuzGgEl2IvoxpBmcz8I7bpIplmF3MVdPqADcTi1a//O/SMwkCTzHVv7SeJGl/O6F2FsPQmp+XdX1ZWF5RPnm46ARVqmHhSiuj4FHZtIB1x5FZL4cSCBCoWnVpLukMm2wz6/l+84AjBVo+g+FHXHPwl5Ewp521lgSjsTAhf734TZTohqO9pR1PrcFbUTqEQpPz3Nu56EPBiF/D2+fau/z/cGJ0NlHfrljzrfjPxJvnOmYQ1EmAdRuVkhicUbft1vuB6YW4S+2HN6PgTG2fXKq0Ac69OKKlBp127qYzuBSoVB0H3SZhne5KeZZo2b/7Jc21RvJ55jQU1+mvW93ZhFYRF0wamaWws5hEDFqcDvPapdOzzzBkshlK1QmOHyQ+fc3OgUdzoMnaKzcWICTIAJMAEmsNwIhBGo1DkDw/dR0L0mF2p2BiCzdm/EpzBybv8Wy62TgSr2qrv+EYbuDXGrauR35TvOS/dfIcU3IUCRjigNohcbol51112x9VV78Ie2w08nSZyMok5OA70vohUTnfqG24KFT2o+TFz3B+lkNw/olfrjcmrVD1W7FgAJSbxJiCNRyN2OydnPwpTPNLn9MRj6nm3x+I1NkAOu/RJOX9oqWlnTUS5dgoQ1Xkmr/lZ+heodnFZ8OHRtvCyTDTLN2cDhMh8SP4SiPIWej/9n+Xhx+7pwC1SsEMOZswFBL7Gt9o+3oJh7Ys5M58t4rPpqQ9dSoOJT/qJVFCR6flP18VTpj+1nh8bHcQgszoCR+4nvUoq7Dv0qiDrf6GDhN2c8dUccl6jctj9oVSwdRSZwjg+mkPtXW24R+0Jluv1gQfwJRq4xJPhwFqhUuPvtk0GfY0N5jnbqOdYVgUrEfc5vv6n1+U81rU5E0zD2e49q1hY1cwIgrqpdaqN1YvtuebCaV4jvoJCrBAUI2lPOxwSYABNgAkygowSCC1Rsr/+kHVG5Zy6MrdNVvxS2fSzZZttmGMATMPTdO9rabhamahQ5hyLoULobhv5lT3WTpm0DxaQQvXYih4pVB27y9zDylag67Vvptc+u1aNqpCFTMZe4B4ZecZTpLU/VnneFq56D3oFdGpyctmqB34tsHI2HSp2d4lTfh3RmR0hBDoBdSb6Gtd/ZGo89VrJ+VLWHAPyfJ0tF4BJk7rQcm8w5gLjQKaK5U9r6l0JF7Is5uQehZp4GxE7OpHkFE8oTGnzoqJm77EhBVjKR6Fsbz9+6wPdwHHW8Jh4+BsmyO3rDHjB08htQS2p2NiC3s35wC1ToUDw4ciakONDJXBFIJAD5BoT4PRKln1hOdSspTn3uNrU6pAQq37W+3f1x95OipCxSJuOVGeRXxW8dR1+HvmXHmG9+a9xddyBuLeZBdG5us4Jw+1c7bnH64o0GZsI0d8LcmX/zVMcCFdfe4PEx4n1WBnmODfU5Sj2N+xzrhkAl0Bxvsc/57Tl0vT5scRQNY7/3qPp2pLTDIKC7oty9gEULtsUr9y9p2uR05lBIMat6LahWYZD+cx4mwASYABNgAhEJBBeoUAVeHylk5zoTinkGliSXIFmmiD7u0KTHw9Cvs9plO6ytRRYAGkOeRuxA4NvsqAV0IH8CEL9D0nwFCz/6AKNWH4MSvuEJFwj5XRh50kjxpnTmSUjxuYbfpfwKinmKvlNL1gu4mYM0L4PS86wVfjOpbA2ZuA+QmzoZa5owKU2HQMb5fSmoTKXnMUhzS6BM7aHwuuQp/zuQqLVN4lko8kcYTP4Nq676PhZ9uDYSPbsB8niMKh2Ip2ctqjbK70U26gE9DqfAA2jNPxJouZwIi2/CyJGZmZ3U7O6AdAsGFqJ3YIMGgVPYsfFqDHwAIY9GT/lxfDByCUYObglhZiGs0McVZ65volzayjJ3S2vHQsIVhUCQ0OcsjBqch4WJdSAEmd44mk/UCTkLRv4we6zrfA1EcXbZzDdDgw8QeRVEz4VrzKkcAAAgAElEQVQoLV6A5CobAeVvQ0oKNVxJd8HQp1r/pLSfQuB058LvsLAvi9dvXdx2GOPU5y645SGl3qeJqz+yZwySONblIJpKrPVHzVKIaFtLzE4GpJyOPvEEFpU+hujbFInyHpDyGJTLn6+aMMZZh35zPtZ885kzHp5tuPnNg6jc1OwPAHlJtRlh9q923OLMsbS2FyTo63wlLYDEuSiLe7DqqLdQ+mgLSOU4SJA/rEpqHTa5U+u0UlMcHypxTH7C7pP2/uD/HPPb15b3HK1yD/G8r5+b3RCotJvjfvuc355D1+vNiUqJDfHCnWRqW0udeI+ySxNQNQoKcJ7rI93/oJg71zQbmzRazR4HSPu9klK9Y/Qg/eQ8TIAJMAEmwAQ6TCCcQMV+OaNoJKPat0P8A+XBnauHj6EgUElljoAQtwfg9ypEcnLTcIFq9ihA3lJXxgcolzZs8BXjMX1pUavAqSjov7CuNqi9eu75AIa+jvWLrW5P2jTb+vbFHdaYMvu9yHZKoBKGk28nXBm8kX1qQgt3Gar2/wDsZv1EvlaKes2nTyVf+LFxa6j4tVhCoB8FnZziwg7TvAEJ8Rwtlba3L4BIbmeFfe72eKlaYxj01k2bC0NPWZe9YaDr7ygDIIHTs4D4OQr6o9UMUetz19Deh0qY/hgw9LRV9Db9vVCSFNqaHCS2T0JoKOTysdehXz1egYpfbu9881vj9aVFHZeo3GxzKXqGVJw3t+5f/f7lRyJqX6hcr2aFX010feUXqITdJy2O9eYbHpT2c2yoz9HqcyLE875+xnRDoGLP02j7XJAZrWa3ByT5UbGTInbEnNyznls78R5lmefiKkDu4Cp7AUzlQMyd8Ze2TU1lfuT6+PUWDH2jIF3jPEyACTABJsAEukkgnECFWmKH9Pt91UFrY+sKUEr7Y86sWvjUoSBQSWuPQqK9Lw3gOZRLh2DerOaOE8cfPRq9i8iUwRW9qIkTQ9v8iRyqVXxUNBvDR1AuHVD74n3ESMjS7BYHjZpAxXqVt0w26MBeMVFqNUe85il+L7KdEqgE5RR2ZtvRRYhrEq2cAHttrHeBoT/tqSbK2AQ/4C6BFCegmLvJU6fte+D3PkKV/8JWX675genmeNkhkO/zOEp2N1ridgh8rfaTuT+Mmfcjrf2s7kt961EUyKKgkzo3aQ9Fq89deluBik/5Qv4WUpBjaDtJ7IOiboeAtr/83gWAIki0S4/D0PeoZoi6Dv3mfZz55jdn6uuOMy5RuW3TvykSyT+SYYUPiubmda1uitMX2zE0hWPdxW94nOsrt0Alyj5pryX/59iKMEepL3GeY10TqMTY53wntuWjhUxB17ezisNh5GZ4n2UdeI9q0NrEPJhKP+bOmOfbRFWbCcDW4ARuhqEf43sPZ2ACTIAJMAEm0GUC4QUq1CA7/CWZBHwJsELokg+LeRBCx6cfXttg/zokBCr0olem8LvU5ikA1rWOVQCF8ZwNgbswvnRXg3+LxgPIg1XnlnRNyh1QzNe+6lTyk8+ZcvIU28+K2BSQJISh0LhzIOUMTCzf1lDX9to6WCIvgLD8U4wBQKYU7wLyERh5r0NWeuF9IXEohCAnwJ8BQBosNJ7k/+F1SPksFOgo5J+odsHvRbZTAhWqUM0G4xR2gqsaCfN2xKjSFh5zJnc5tmO81WHoE5oWH3ZsvAdcEug8BIG9Iatj9CqAh1EuXd1SGGePV9YZL/JNsiYA8j/yEoS4Bz2DV2P2LHJqW0vdHq+UloYQZIJBggR6iab6/wqIX8DIPeJE9KFw1AscAdbvQBoGn1A4cBwCyA2rDnebj+O/YegV8zbSbglfn4dHNg8pbdOjZmaDjeV/DAgSUF0FIUdA4tfOvR9AyhNQzNPLeSUJpDKHQMHhTjhP2h/ImTCtp39C4DGYuB1FnULs1lKUdeg35+PMN78506zueOMSjRtpuCR7joEpyVxue1fYetJyegnAMzCVm3y/WNf3J05fSJvs/Q2PhLAcq08GsBqA9yCt8Sdtq3Nd1a3cAhXqaNh9sgLH7zm2oszROM+xbglUqE3x9rn2u4/XpPNyGLrbzM0RmHXgPSqtnQ2JwyDlTehb7ZpqtEO/vdEdkUvBbpijP+l3C19nAkyACTABJtBtAtEEKt1u1VAuX9XIV8wZThPnwdD9vrIO5d50r20rE6cgUVe6R3LFKVnNrgmYpwKCbOPtlJQb4bm82wFu9P54hHTy+gYhY7uS1eyzjor5M1jYt4ev35forYx/53Cbb6pGkZXIB9GHMJVdA32pjk+ZS2AC/gSiPsfi7FX+rWqdI+4+lz5iC8gSCTTJH9hzMHTbMflQSO5w7QLPo6D7mz0PhXZzG5gAE2ACTGClJ8AClbBD7A3f+wMY+k/DFjEs8q9MnIbbAddvgqazlwLmMyjkKxoftTvqo2MIZRMUZpBWT7xkq9+TJhBpjpBq2A9h5C8KWCg5QFxqa5yIk2DkXCE6A5awLLMNt/lWNcd0OWRelry5LibQikCU51i8vSrOWHRmn1MzVwLiREuDV5rjUJxJ++7yT25H4NL8IoozycE7JybABJgAE2ACy50AC1SCDAG9IK2yaFOYlu3u2eRb3jJzSsrNOvb1PUg7hnqelZXTcDvgtptnqcwBEOJex1zuRpjm1Vjy8YvoGzUSyZ4dYEoScpAJGqX/wth6w2po9bDzd/vjerBk4VrkmQHCWnc1Hyem+dmG0Laty6eDBpnukDPtx6CUDsfSniR6yqNRmElhfIdWGm7zTc3+EZD7AXgTEgegr/QvlJIqq/MPrWk5bFoT5TnWub0qDubO7HNkom0ueR7SMue+EoZ+cpxGdeReyxxvzDwIjANwJwz9iI6Uy4UwASbABJgAE+gAARao+EG0HR3aziu96Rcw9FP9bh8211dmTsPtgNtq0pJvhKUgx4GOlojP7JY4GUXdHZI4+HJQNfJ/QxEtmqW7YehfDl4YiWQyN0KKegeGT8DQdw9VzrLIPNzmW/OoYAvQW9q8wa/QsuDPdQxfAlGeY53eq+LQ79Q+l87sCCn+bH88ErvAyJHD/OWXUtqZELgYwFwsHbEzXrp54fJrDNfMBJgAE2ACTMBLgAUqfjOi8QVLQogrMX7wu74ObP3KXpmur8ychtsBt928TGvfhgT5ESKHna0SmddMh6FfEnmKtz6k/A4ieUTTsObtKrOc6SZ/CCkzgBgDyDcBkcOE0gVDbh0Px/mmZo8D5EkAtrJCb5OTZ5E8A4U7yGk4JyawbAhEeY51eq+K09NO7nOTs1+EKe+GwNUo6BSEYPklVXvRcrpfLn0e82a9s/wawjUzASbABJgAE2gkwAIVv1mRzuwNU+Qh8G9IPAKYt6A4s9WXc7/SVt7rKzOn4XjAbTdTt+9fHUsTRwPKAYBMAVgbwCJAvAyYDwPK9TBy/4w12dOHj4csz7Gj7MhXIZRnIWW+IQx2rEqG6M0834bowHCzVnoCUZ5jK/Nelcp8BhA7R9Y07NSEUbWfA+ICGLkPO1Ukl8MEmAATYAJMoFMEWKDSKZJcDhNgAkyACTABJsAEmAATYAJMgAkwASYwbAiwQGXYDDV3lAkwASbABJgAE2ACTIAJMAEmwASYABPoFAEWqHSKJJfDBJgAE2ACTIAJMAEmwASYABNgAkyACQwbAixQGTZDzR1lAkyACTABJsAEmAATYAJMgAkwASbABDpFgAUqnSLJ5TABJsAEmAATYAJMgAkwASbABJgAE2ACw4YAC1SGzVBzR5kAE2ACTIAJMAEmwASYABNgAkyACTCBThFggUqnSHI5TIAJMAEmwASYABNgAkyACTABJsAEmMCwIcAClWEz1NxRJsAEmAATYAJMgAkwASbABJgAE2ACTKBTBFig0imSXA4TYAJMgAkwASbABJgAE2ACTIAJMAEmMGwIsEBl2Aw1d5QJMAEmwASYABNgAkyACTABJsAEmAAT6BQBFqh0iiSXwwSYABNgAkyACTABJsAEmAATYAJMgAkMGwIsUBk2Q80dZQJMgAkwASbABJgAE2ACTIAJMAEmwAQ6RYAFKp0iyeUwASbABJgAE2ACTIAJMAEmwASYABNgAsOGAAtUhs1Qc0eZABNgAkyACTABJsAEmAATYAJMgAkwgU4RYIFKp0hyOUyACTABJsAEmAATYAJMgAkwASbABJjAsCHAApVhM9TcUSbABJgAE2ACTIAJMAEmwASYABNgAkygUwSCC1RU7RUAW4WoeA4MfUqI/Ct+1m36R0FJ/hoCOwP4FQz9zFCdGrtfH0aseShg7g6I3SESh6Bw50uhyuDMNQIp7QYIHOv8cDkM/TRfPKnMdAhxnpVPiJko5DK+96xoGeLO0270txttSmW/AsgtUNQv60aTY5WZztwIJC/tyvoeyv0OA62bjMK0g/MyASbABJgAE2ACTIAJMIEWBIaHQEXV/gJgF5uB+BuM3Geb8rAEGmu8B+BtGPr45symK0jN/y8E1rGuS9yOon6k9beaORUQl9fuU9IwZhiBZ9+kw8dCKb/syj8Rhv5i4Ps5Y42AOk0FzOcBKJB4Fn2jd8Xs6wfbIpp4+BgkLf4jAbyKRcp2eGXGxysd1rjztBtAOt2mtHY6JH4KgctQ0L9nNXmPPZL4YAzNgfdQEjvghdy/WnYlldkDQvy5er1cGo15swbadj2tfQcSPwdwJgz9krZ5VY3W9XoQyv4ozPhrx5A263el8NTUrSASp0LKfSCwibU2gAUAXgTkw0iWr8Nzs2j/80/pI0YCpSchsQkM3d4LW6XtD1oVg6NOgMRhAMYCoheQbwLiYZjKLzD3ThLWN6ZuMfLvHedgAkyACTABJsAEmAATYAKBCAwPgUrtoENQJMqlDTFv1jsNhNKZL0GK39u/txCGTJr2OSjmk9V7Bb6Egv4H6/+4h0IWqASatIEyqdkHAbkPgI8gktuicMdrvvep2k0AjgawFBC7wMjN9r1nRcwQd552o8+dbFNKOxwCd1jNlNgHRf1h6++aQIX+K6Bc+lxLIUkUgYqqvQBgAiBfgzF+LHC+2RJVOnsFpDwZwIdIyO3wfP712Fhb9ZsKTmmHQeBWACPa1HMfDP1A33bYguffADgAwAdtBSrpw8dDlu4FxNgW5S6GEF9HIZdv3I+7wMi3c5yBCTABJsAEmAATYAJMgAkEJxBcoNK+TAFVo6+5n69mEzgKBf224E3pYs70tI0hzTdIPcWuRR4HI39DQ40p7TYIfM35/QIY+vSGPGrmEkD8wPn9YyxasB5euX+J9f/4o0ejdxEdNHaCxLUo6t8P1SsWqITC1TJzWtsXEvdb1wUORUGnMWmfUloaAs9ZX+2F+A4KuSv8bllhr8edp93oeKfalD5iC8gSaYWRltEDMPT9qs31ClRoH/g9jPyXLbFLfQorUKnPD3N/GDPtOdgsba+tg6UgzYzVATwNQ/9c03YEZd2u3+mp20EqzwBIti1OiCNRyN3eNo89Tr8F8AUnX2uBSvqI9SDLfwPkpj7dGIQidsWc3LOefJ1mFJQl52MCTIAJMAEmwASYABNgAgEJdEagktJOgsAvq3UK8UsUcqcEbMOyyeY2+5H4A4r6l7wv78f1YOnCdwGs4fw+F4aeamicqs0FsI39u8jByE3rWAdYoNIxlFzQMCWQ0siH0Vft5Ym9UdAfrZJoEKhYVy5p6usorEAlnc1Dyqku6vfA0A9uOwqqRuZB37HbGkCY0a6wdv32tq0MKU+ELN+FnpEm5OItYIovAtAgkrugcMcnLauZnNkWJu6q0zZpLVBRtTsBVPbHQQh8H1LchkWijBEmjdHVLo2ZJ2DouzfZbzvHaJguCe42E2ACTIAJMAEmwASYQPcIxBeoWF8hS+R3YjWnmS9h0YLJVa2N7rU9XMles59FGFVaG0/PWlQtRJ26H6D80VOoSEzwOI1Us1sC8lVXni/D0O8O15A2uVmg0jGUXNAwJDBp6mQoCvnNofQeJpTGYNascpVEc4EKSTMOh5Gb4SEWRqCybf+6KCXfBNDrKoMEF1ugmP93y5Hwmg++jgmlsZ72Bh1Cv357HIpHEAKTVkrfoumQICF5vZZLc4HKlOw4lOX8aheEOBuF3MWeLlX8vVR+lOZYFGe691egU4yCsuR8TIAJMAEmwASYABNgAkwgBIEOCFSy10DK46t1mmIvzM3VnDmGaExXs9ab/bh9n1DFFFFCimO8bZA/hJG/qPpbOnsKpPyF8/8AFvati9dvXYxGQYidxdCb801lNoFQTgXkvoDYDJCDgKDDx5OAPNXVhkantGr2YEAeBWBHwHKMOwCIVyDwRyxNXokXb/+gJcdt+jeFkvgmBPaCFGMhLHOD9yHxbwjxEGT5VutA0/Lg2WaEhOxHIf9rpKftBGk+beWU8hgomAspvguATBrWA0BfwAsQuBkFncwLGs0tKtVE6evkqVvDVKg++tpdMTUg04oHAXEdjNw/G3oRlIvfBFU18ttxuJOtAEOf3HBLKnMAhCCfEofByM1quO71JfJ3GPoOftVa14P0O+w8Jf8XZukUQHwBAhsDIOHEG4B8FCJ5VdsINUGZhm1TOxhq5hZA0NqgdAsMnfzh1FLreb0YQu6BQp7MYuwURqCiZn8AyCZOaMVFMHI/bLdqoGrky4nWBa2Xr6CY/12g8XZn8uu3N0LbDBh6ZY4Gq0rNngjIK12ZFwIY7fzfXKCiZi8E5DlOnqVYpKzb4OB5m/4NkEi+XStXnggjT1or7kTmpPEZBesp52ICTIAJMAEmwASYABNgAqEIxBOoWIIBQV8Ue5xa74ahk0+CoZk80X5wAwz9OKuhdNB6f8zb1cg9ldYLPI+Cvm21M2r2EUDubf3vDqkb5lCoZqcB8kYAqwSAVBOo2L4LdMcRZKtbP4QpvtpEoEWHEvL7coFrrJqVcRsM/agIApV/wyxNwdxZ//MKVPA+BNYEkGjeYDkLxvhMg/POqH2lcLFCknPLynysr9aAoaddP4bj4jdgaW0vSPypmk1BCnN0MhGrJVV7CMD/AfKvMPIUXtubVK1A7o2dOfZtFHLX+FWLoP0OM0/T2bMgJc2XFmOHEiTOaBKSOBzTMG1qB2Lzo1bB6CXvO75TaIGeBCN3leeW9oLCdyCUHVCYQZomYQQq1F8S2G3p1HWz49iY/n0ba7+9KR57rNSy6dX5YOUIv38G6Xc68xtI8RWnDWVAaE2Fea0aWRWoyNcgxOmAUCFlxb9UC4GK9rgj1KRSyUeME2WtYb6TQGUDZ75fi0LuW03WhLNmIjLyXUCcgQkwASbABJgAE2ACTIAJRCMQT6Di9gFA9Uu5A4r5v0dryjK4y6thQqGRN7I0JNTsF6ywoXZ6wjkc0TWgooY+dtpqGGHSgc0+rFc0MujvoIdC++Dr7yC1hsIRqExXoL58LyBrDjZb4/oE0twBxZkUccROXke6re6UkOYk675wGiplKNgDc3Q78pFbQyXIkEp5Cor5mv8dROxrf38CLyb/A2D91tXKC2Hkz43Mxb8/dLgmDZjN7TmCH6Ogn1W9LTV1IoRCAhZ73Un5ORTzT1WvT5q6AxSl4phzMRJ9Y/D8rRTWtnUK0+/A81S7CAJn+3fX6oRXqyDsXAvaJr/GqNn9AXlfNVszTbnGee0WftCw/AO9C3fD7D98GlhDZXL2izDlA06972Fh36YYvYQELPb+4d4nmvVBzV5e00oTn2Jh79qW1lvQFKTfk7J7QpE1XzL25Lse5fL0ptHO6utOa0fCxIZYvOByy5QznT3PV6CS0t6rCqiFuAOFXMXZt7d0NTsbkNvZTcKDKOr7NnQ9LqOgLDkfE2ACTIAJMAEmwASYABMISSC6QGXn/hEYSJIqdsV3yqMwdFt7Y6imyf0bwUySTwO736b5Wcyd+TekXWZLUn4LQowDQGYjlPUMGLmfOGFHZzq/fYrehetaBy93SmczkJK0SOzkNvmxBTIUGpU0NigtAsT5EIm7UFr8H/Qom0MmTvWYTwG2QEXNZAHh9vHwOCBOw6IPixi52mYwla8DoIhCilN2LfxpfZhn4E1InIme0oNYBQP4NLklpDgYphyPon6k79Btf9CqWDqKTCNsh70C56Cg/6h6X6NA5XVAno1FiXuxijkCCigCD5kP2CYDEi+jqG9dvT9qX+2xtbUL7IKvR2/5+1hMGha9E5EonwGZOAvGDIoAU++bgX6Jx6VSbSozHUKc5/z7OgydNBdssyb3PLP7/hsU9UNr7DzmczoMPes7HmH7bbej9TxVNdKaqQl5yPGyKF8G9L6ET80ERsoJMOWZAA5x2jYAkdwKhTverfN3EY5puzb5QrA0Sn4EIWrCq6TcCM/l3/LcWi9QEdgPkrSFKmvdyv1rGPphSGU+DyFqpovl0uimIZZVjUx0Kiwuh6GfhpRHINV+X0xljocQNS0kIXfymB759T1Iv60x186GRM180S6X9qBrIeVPUNT/61eVa576C1RUbbDqb6Wdk3JV+38AdnPKfsqJduRtSlxGgTvGGZkAE2ACTIAJMAEmwASYQDgC0QUqqcwREKIWYpMOJwW98qU2XCuWZe505klIQf486ER7IYzx50GdTwcv0mwooRdjsNTya+Jo2oi/wch9Fl7/GHTo6m9odrtDYUMkpCa8WjmlTWlPQGBXp7630TswtkGYk9KuhsC3nTwSydL6eG7We1AzdwOiEm1kAUpiCl7I/Ssyck9oafEnGOP28Zjs1AtUmjmatM1JakIYiLVg5D602hS1r6u/9yE+GPNxNWqIlKejmP9Zy352mkuloonZzZCUr9WEdsqumDvjL5hy1BooLyGBD4XzrSQTIjkWhTteg226QeYPdpQpiX1Q1CtaU62HyxYSBO83ldReoFITEDSLhmW1hLSI5pMGlC0IIyFkMX9trLkWW6Ci3QOBg6qgRHJUQ8SaZgKVtd5+BB+MecQT8p1M46T8s69AZdvMhigJWku2o1ZTmYS5M+bBdl5NWiq0v0oo5gTMmVlz0Ooezfp+twrp3moGpAL0u3Jvauo+EApFzXGilFULHQDkGU38lzSvNYiGiqqRvx1HwCt+DiPnCKjrikxrj0JiT+fX2TD0z/juq2EZRd7s+EYmwASYABNgAkyACTABJtCeQHSBipr9o8sEpTGixlAl7zb7IR8p0gpb+pjdXPEQjByFEAVU7UUA453ftwLk3wCs5RwgMyjmHW0VV0fbC1RcBz5HSFPPqJlApVz6JxLJgaqpkZTnoZg/vwHvNtkpSMjnqr9LeSCK4++HOp8O2/YhXuJSFHXSZImW1OxxgLzOufldlEuTG0wG6gUqvVgXs3UylaqlydquMC3TKjuZiXGYe+cr2Ka/N3pf8/fB6whTQuK3AK7DxNKj3ugplkCgc1zqabp97Uj8CkX9BKQy34MQlzaAr3y9t33rUJhZmodvwBi3RYNvmVajFrjfTgEt56nF5SMAo0JNECmvQXH8ibGYxheoPAOBz1ZmFAy90fdLM4EKCYFT2voQ+AeADZ37JaS8FkLU/Hk001BRNTIfc9ZinU8cVSNfOns549laoJCadiCE+Ycq73qNL7+BSGn+/faUMV1B+uXDICU5y/UKVlrtLfVtCCZQIce19jyqrIFmffH6tXoMhl4RrtRyx2Xkx5CvMwEmwASYABNgAkyACTCBiASiCVS26R+FRJIOyX32+U/ehEL+2IhtWLa31Zv9QP7epcFxNAz9FqtBXtMNCo1cUetfjHJp3abq/+2//LudjTZ3vthMoJKUH6MkyDeInaRsLszZvn91LE3W/G1QhB2I+yBAZll28vPn0G4kJme2hSnIFISc6UooYj/MyT3YcEsQgUp9SNWKaZP9xT9aX4v5m0H+RF7quQRSnlbVELEb+BYkroJZugzzZi11DtCd4dKMmVs4IvE+Fi/YGCPWIAGd7VtFyoshBJnN0PobQKJvE5SXkG8d5wBe5+vFb4UE7XelnFbz1A6BHtz0o9au2yDxg1hzLa5ARdWKZMjlNGkAhl6JQlNrZSuBCuWwTePIxKe5Q+N6gYrtu4Y0kTZxFuZxMPI3VCvzmq79Dwv7NmrqG0XVPl8T6FqT4ycw8mf4DXmtngD9bloYCc9e+hZgCflGOFlMQJlSNYtr1YhgAhUyraTIUF4H3vVlqhppOk2w10WdCVwlb1xGgWFyRibABJgAE2ACTIAJMAEmEI5ANIGKHc6WhAxOEgfAyP0xXNXLMbfH7KfajqVI9K1fdQLaeOivZGwdiaO9hsp8CJBvFjo5XAUjf1IDgTgClUn9a0FJukMmHw2hPAxp0sHGTkIejEL+ntDkbXOV2bVIJm0OfUEEKq1Mm4IKVJr1tSIIo86p01RI8ywIUGSTXlf//4Ke1fbE4Cfrd4RLK5C2fyEy36Gw1HRQvBECFYHjizC2noTU/LurJirC8mPxzaqJCMTYpuGd/QbOr9+zrye/Fq1NfuzQ4rX54ldfdV6JswFxeyym8QUqZKK3vdOk8AIVujGVORlCXNG02/UClXTmS5Di90ERQeAoFPTbGtd8g8PY6TB0iq4ULKmaf7/blZTWyKfR/bU1In6GQu70tpUHEai4TXkknkVRpzDv9YmcOJOmWEUj6gIYeiV6UC1vo1PdcIyCkeRcTIAJMAEmwASYABNgAkwgNIFoApV09lJI+T2nNvIDsVqDv4LQTVmGNzQ7ODXzF6FqZOZTZ9MvDoeRczuIrTW8vYbKXwE4hwryPZL7QuPh6vCxUMovu36fCNvk55OqnwaJs1DUf9xwb70zUfJp83HfYxi9hO6t+DKwHeyGSwJq5ncuLZ6nsfbbu7cMBRtHoGKb/ETrazP/PZbGxeAPAXFitcsSJ2Og74YOcGlPUdWuBUBCEm8S4kgUcrdjcvazMCU5961Pzc0ewoxZq34XdXIG3FqgYguCiL8ThQgno3KPX/22D5jocy2+QMVlYoOlMHRbe86d2mmoVPKpWg6A1nBvvUDFa/LoR3FITTkAACAASURBVIeuPwND36kho+3XpKbpJcR3UMg1F+o0q8VjWtSi336t85oN/RGGfkDbW4IIVFSNIndVhMaL0TuwdoPfp8naJJggzSI7tfLDFZeRX//5OhNgAkyACTABJsAEmAATiEggmkDF6zj0BRh6vZPDiM1ZRrfZmhDkINTVfzkNRp4OU7WkZk4FxOWuX5ZgkbIeXplBX1UbU7tDoTfCiwnT3MmKMOROrTQ31MzTgHAOY/IVTChP8PoEsUIj3wWIiqNcE4m+tS1tG3dYUuB1LFImt2x/sz6pGvlcqQhh/J3axhGoUP1x+tpq+qja4wB2dy7bGkZxufhN1XRmR0hBQjRXkq9h7Xe2rgqjVO0hwIoyU0sVgYtf+UGuN+s33dde8Pc8gMlO8XPQO7BLw0G4JWdXCNywcy2uQCWl3eDSAgLKpT7LvMudgghU0keMhCzRuNlRrCrJLVCxHQ9TeOxKVK0gowGUxbaYlyO+tZTOHAopZlV/CKtFFqTffq1TNTLlo+hOlFpr4FXKCSRQmbofoLi0FqXXJIrKSmm/gMApTrEfoHf0GFS0qDrJyK//fJ0JMAEmwASYABNgAkyACUQkEE2gomrkP2Vtp84ZMPTD29Zvm4zYUVzs5H9PxA4Fvs0rFFqEcmm9Br8oEw8fg2SZBC/2wall1BOn1rYCFW0vSNBX9EpaAIlzURb3YNVRb6H00RaQynGQIP8flWSHTU5rx0Ki5p+BnOcCZ2HU4DwsTKwDISiCBjnXdZKcBSN/mPWPmj0RkLZmgp0MSDkdfeIJLCp9DNG3KRLlPUA+V8rlz3sOoenMbpDi0Zp2jPgqijly9No6xRWoxOmrJZAyc5DmZVB6nrXCUSeVrSET9wFyU6fR9hf4OFyCTjJVm+t1/Cm+CSN3ffV2Nbs7IEnYU0kL0TuwQWABRuWuMP2me9rP0+9AgiLB2InMNRT5Iwwm/4ZVV30fiz5cG4me3QB5PEaVDsTTsxa5+hNjrrUJ5RyEt6rRGrismrWU2BAv3ElmV7UURKBCuW1zPzKlqYSEJwFNLWyyN1TxIMzSBpg7638NzbS1dt6thginUN5G3qu15HX0DCTE1ng+59ZSa9/74P0mIdETgPgdkuYrWPjRBxi1+hiU8A1PuGnI78LI18a/We1BBCq2thlFOnJ8zOBjSHwDfQP3YnCNUTBLx0BYYZztvbWdM15/RgJp7VJIHAPI9wFxLAzdva6CzCDOwwSYABNgAkyACTABJsAEQhMIL1BRs2sC0nV4kD+EkacX49ZpSApUPP4SmodBph65Ver9tAf8vrKrGvkq2DfEKNkCFesguAEdhhpNBhoLWwCR3M4KxUuJDjZKksIuVyKgtK5eCA2FXN7KYEc+oahBYwK1txI6N65AJU5fVY0Ogi7BUpOWC5yKgv6LyFwCwXAyeSP7vIlyaasGrQlV+38AdrPuIF8rRf0bYaqw8obpN+VvN09tIQBpLGzr2w4pjkUxd1M1X9S55tcm34ZYgsPta6HO6ZgudsSc3LOeW4MKVGym5ISaQkjbqSJQ2f64Hixd+AaADZwrD8DQ92vZRE+YcQxg6YgN8dLNFAHHTl7hzFsw9I2CdLeaJ0i/60Pct67gVYjkZF/zzSACFWtMNQ0SXq2/5nUXMar0WY9wzp3Pj1G9SVDFEfQr9y8JxZIzMwEmwASYABNgAkyACTCBkAQiCFQ0ishAkRnsJHACCvqv2tY7FAUqbrMfgUNR0CnKSmNKZY+BkDcC8DqtbZbXT6BiO1OlEKm7BBwnW6BiHU4sfyAUkaidUOW/juNZr28OO3rLXQAooki79DgMfQ87Wk7yYUg0hjBtdXenBCpR+2pHXSFtospBt1lLH0G5dEBVqBGWS8BBq2azhVLUpiSkPAXFPPmV8CbvYXAXGPrToaqJ1G8fbRBbM4vWQ8UMpFWT5sDQp3guRmXqt3Z8oVghn98CsL6zMTX6OgojUKFC1MwlgPiBVV5FoKJm+wFJa6mSapHBmrVxcvaLMOUD1Uv1+6WqUfh1W5sMuBmGfoxvVz0ZAvTb7SC2deHPoVw6BPNmkbCofQoqUKFSUtqZHk2UxpLnQcp9Ucy3dobsx8jWpCPBZC0p5njMmTnfryt8nQkwASbABJgAE2ACTIAJxCEQXqBSr4Hg1mpo1ZKhKFCxX/ZJc2MyFvat1zSkKeWx2/4OIB6Fkdu/Lewgh0I61L2/4ZEQMuv4qiCzgvcg8U8IkHnNua46agIV+pEOzy8kshCC7t0OwJoAyBHoSxDiHvQMXo3Zsz5q0UaBVOYQKDgcUpC2yrqOKQ/5g6G6H4OJ21HUC2j05eI/xzopUInaVwqJXU6eYkfPEZsCkhyTUijpOZByBiaWb2vwPUMiwaBc/Ck05lA1igSzI0aVtmj9BV57BgKrw9Dt8LFhU9h+B5mn9lw71Jlr5Jh5HcfnEM2X1yHls1Cgo5B/oklzwzMN0iY/LintpxCoRKi5HIbuNp+Drek1xo50RKmVE9TKdVtYReZ1e7kEKo8Acm8nyyASfetVI4M1a59dBgl61nMuF2HoajVrSqtF/1KwG+boT/p1s+G6X78tvzDlaYD8Eu1oztqXAMgcaTYE7sL40l1N1kbzpoQRqFj7bOYzEOLbgNwDECTwJN82L0Mij4G+q1vuvZXagzBKaadB4GfVBi9SVg/lKyo0dL6BCTABJsAEmAATYAJMgAl4nLIyDibABJjACkwgfcQWkKWXAPQAeA6GTkLHoZvcYaoFnkdB9zezatabFa3fYUYkDCNVI8EVmSgaMPR0mGo4LxNgAkyACTABJsAEmAATiEIgvIZKlFr4HibABJjAsiCgZq50wmRLSHMcijNfXRbVRqojrdUcAEvziyjOJG2YaGlF6neYHgZllM7sDSkesYombZhC7pow1XBeJsAEmAATYAJMgAkwASYQhQALVKJQ43uYABMYmgTIRM9c8jwkNgNwJQz95CHZUMv0b8w8CIwDcCcM/YhY7VxR+h2mk0EZ2Y55H3ZMIB+AsfUBwPlmmKo4LxNgAkyACTABJsAEmAATiEKABSpRqPE9TIAJDF0C6cyOkOLPABKA2AVGbvaQa6ztrPViAHOxdMTOnsg/URu7IvQ7TN+CMJrwtbXRM0gRzUYDuA+9A4eFDjsepk2clwkwASbABJgAE2ACTIAJuAiwQIWnAxNgAisfATu6zt0QuBoF/XtDroOqRtG7BMqlz2PerHc61r6h3u8wHQ3KSM1cAIkEJpbPDexYN0w7OC8TYAJMgAkwASbABJgAE2hBgAUqPDWYABNYOQlQdBmInVHUrxxyHVS1nwPiAhi5DzvetqHc7zCd7SajMO3gvEyACTABJsAEmAATYAJMgAUqPAeYABNgAkyACTABJsAEmAATYAJMgAkwASbQGQKsodIZjlwKE2ACTIAJMAEmwASYABNgAkyACTABJjCMCLBAZRgNNneVCTABJsAEmAATYAJMgAkwASbABJgAE+gMARaodIYjl8IEmAATYAJMgAkwASbABJgAE2ACTIAJDCMCLFAZRoPNXWUCTIAJMAEmwASYABNgAkyACTABJsAEOkOABSqd4cilMAEmwASYABNgAkyACTABJsAEmAATYALDiAALVIbRYHNXmQATYAJMgAkwASbABJgAE2ACTIAJMIHOEGCBSmc4cilMgAkwASbABJgAE2ACTIAJMAEmwASYwDAiwAKVYTTY3FUmwASYABNgAkyACTABJsAEmAATYAJMoDMEWKDSGY5cChNgAkyACTABJsAEmAATYAJMgAkwASYwjAiwQGUYDTZ3lQkwASbABJgAE2ACTIAJMAEmwASYABPoDAEWqHSGI5fCBJgAE2ACTIAJMAEmwASYABNgAkyACQwjAixQGUaDzV1lAkyACTABJsAEmAATYAJMgAkwASbABDpDgAUqneHIpTABJsAEmAATYAJMgAkwASbABJgAE2ACw4gAC1SG0WBzV5kAE2ACTIAJMAEmwASYABNgAkyACTCBzhBggUpnOHIpTIAJMAEmwASYABNgAkyACTABJsAEmMAwIhBeoLL5UatgtaXfhJSHAdgGwEgA/wPwdwh5PQr5e4YRP7urKe0GCBzr9PtyGPppXWewTf8oKMlfQ2BnAL+CoZ/Z9TqpgrH79WHEmocC5u6A2B0icQgKd760TOoeSpUsL/5xGQzFdk/JbA5THAKJ3QGMhqH/X9xudvT+lXXOr6z96ujgr0CFtRvPSVMnI6EcCEl7Nv6JQu5bK1DPuKmdJNDtZ8CKNNeIRaLnUEDSs2d3DPbsiBdv/6CTuCOVtSLuzd2YV3HHpxttijSgy+mmVPYrgNwCRf2y5dSCzlSbztwIJC8dlmeNzhDkUpYBgXAClQlfWxs9gw8D2LZl24S8CYX8NwDIZdD+6FVMPHwMkuaxgDwAwJYA1rAEQxL/gsCjAG6Dob/oW4E6TQXM5wEokHgWfaN3xezrB33vi5tBzZwKiMtrxShpGDOMuMX63j/p8LFQyi+78k0MxMm34BUsw/LiHxfTUGy3mjkHEBc6XZsDQ58St5sdvX9lnfMra786OvgrUGHtxjOdzUPKqU5vZsDQD1+BesZN7SSBbj8DVqS5lp62E6T5dBVvL9bFbP39TuKOVNaKuDd3Y17FHZ9utCnSgC6Hm9La6ZD4KQQuQ0H/nqcFqalbQSROhZT7QGAT6/wCLADwIiAfRrJ8HZ6b9V6gVqePGAmUnoTEJjD0dQLdU8kU9F5Vo7PYehDK/ijM+GuoOjgzE1hGBMIJVNTM3YA42LdtQnwHhdwVvvmWV4a0diwkSGK7WpsmlAFxLXpHndpWQKJmHwTkPgA+gkhui8Idry2Tbi2vB8WK+KDvxoAsL/5x+zIU280ClbijGu1+XsvRuA3Vu1igMlRHZmi1q9vPABaoxB/vFXFv7sa8YoFKtLmU0g6HwB3WzRL7oKjTh3A7pbTDIHArgBFtCr8Phn6gb+WWJtUavwFAH6Y/CCVQCXNvOnsFpDwZwIdIyO3wfP5137ZxBiawjAkEF6g0bPDyFYjEESgtLSKZ3BPSWryrO+1/C4a+0TLuS7DqVO27gCVMCZjE/TDGHQicbzbckNb2hcT91u8Ch6Kg08aybNL4o0ejdxHVtxMkrkVR//4yqXhFfNB3A8zy4h+3L0Ox3SxQiTuq0e7ntRyN21C9iwUqQ3Vkhla7uv0MYIFK/PFeEffmbsyruAKVbrQp/uh2t4T0EVtAlkhbndwxPABD369aYXrqdpDKMwCSbRshxJEo5G5vm8dm+1sAX3DyBReohL13e20dLMUrzhnzaRj654a8FUR3R5lLH4IEggtU1Ow0QN5Z7YOUB6KYv6/6v6qdC+D86v/l0maYN+uNIdXnydquMPG4o95GTXsHUpwDc5D68T/InjHowf6QkvqygavtZ8LQLxlSfVlejVkRH/TLixXXG4wAC1SCcep0Ll7LnSa6fMtjgcry5c+12wRYoBJ/JvDe7MylIWqSFX+Eu1dCSiPfil+1KhDYGwWdXBg0W5tlSHkiZPku9Iw0IRdvAVN8EYAGkdwFhTs+adnIyZltYeIuQIx15QkmUIl6r6r9HMB37H4FEPh0jzCXzASaEgghUNG+DuDmaikiuaXHvMVWI5tZvW4mxmHunSRRHDpJ1QoAVKdB7yIhd2yqOpbKbAIhyK62omXzMZaO2Bgv3bxw6HRmObWEH/TLCfxKXC0LVJbP4PJaXj7cu1UrC1S6RZbLDUOABSphaDXPy3uzIwBYgQUqqnY+IN+Fkb86/oQIWAI5hFYU8ulI6T1MKI3BrFnl6t2qRmeyrez/RQ5GblrAku1spFnSt2g6JE5pouXSXqAS516qe9K0z0Exn3Ta+zomlMZ6+haqI5yZCXSeQHCBSr3qHcz9Ycy0zV0opbPnQcrpzkL9FOXBNTFv1tLONzliiWr2C5azpUoS+AYK+o0tS3PbIFImKY5FMXdTNf/kqVvDVMh8iLzDb+r8TpvVg4C4Dkbun1A1MoOqOP8rwNAnN9SXyhwAIe4FxGEwcrMarnvtUv8OM6HVOYW1bzF071imtPUh8HVAHgyIzQCQs6gBAPMB+RDK5V9h3qx3WvefhErKqYDc175fDgJiPoAnAXmq677mTmm36d8USuKbENgLUoyFsMzB3ofEvyHEQ5DlW7HOf/+FD8aEc+ArZD8K+V972p0+fDzM0imA+AIENgZAD5A3APkoRPKqpp7B3fNZymOgYC6koPEkVcL1AJB0vgCBm1HQSfXRdrLc+KLTHf6tBqbb7a6u55BM99gjGXks3QIViZchxB2AzADYAsASSMyHwH0wS1dh7iyKKNY80ZosK/Sg/7/A88BdkiVIDTHno45Fs9ZHmcNBt8Kw/aovV80eDMijAOxY20fEKxD4I5YmrwwdFcMrQJsLiF8C8jgAWzvOvd+CwFMQyrUNDuiaqYAvkXtDKKcBMgWA9pP5KIlD8ULuX1ZX4u6FQfYyoVwPYC+rPiF/i0Le/kLYwNLzYWIxEn1j8Pyt5AwweIoynn6H3LiMms5p12EozB7rWZMRnmNBzAQoslhZ1PydCVNFYWaxoRtBxj7Oc0zV/tSReROknbJHBHp3iPoMqN7n4wC5G3Mt6jr3myvp7DWQ8nina/RecSgM/e7qPInblyhrOer4uPsq5E5Ysuo89C2+CFL2A1gLwJuQuBd9uMhyzDupfy0kkmdByq8Agj4uUtCGxyCUiz0BEIK+E1XaHWSuFme+amWPOj5h2xTt+SugZjRA0Mfm7QCMsoQYwPMQ4u+Opju9l0+HoV/g2Vs6/UytFK5mbgEEPasp3QJDP9pbr1uggvDOydXsiYC80lUmfWQe7fzfXqAS5167AgFVozMLvZ/DmpfF/O+CPzg5JxPoLoHgAhVqh6r9wxXh50VIeQSUnhcgyySsIOFBZWFdCUMnB0JDJ9WcGtG6/BS9C9fF7D982rKBFB569BLy9k52iJQo6o+9UVEoMiHzAHpa3G/A0NNIa3tBgl6Y7KQghTn63LoN7iHrAAj5Vxh5CoHsTW6tGiG+jbLycKCXIlUjPzEkIGiVPgDEF2HkZjfWaZl3kbBplQADWC9QoU3vBwDoAdKKj81z7bePDXkI/zfM0hTPoTqdpQc+1ZVo0dYSJM5oCBvnOQzjfQis2boMOQvG+IzlRyfogzoO/3bQu91uqjsK0/ACldpYeg/Y7XpPL3QZj4O1Sm41+wNA/ij0PKjdH37ORx2L+h5G4R1gYVpZbFPNaGvZtnPWHYdzrWr8EKb4Kubm/hy0SQg+3iTGvAJFnQS4tkCz/gVbiF86zurc1ZON9S7VH6KvxeB7mRAPQEpiRWkQydJGTaMkqBoJ9W2bcyFmopAjwWHwFHU8/QQq0Rm1bnsn1keUdvkdwqjF/gKV4GMf5zmWzmZizpvg7TQTFwV6d4j6DKjMhOUx16y9LsI7T7u5Uq91DRwPQ7/OM+Gj1BnnmVNjHP69x9vX6yCwIySaRdR7GxJHOo5LN2yywBcD4iAYuUesa0HfiewDcbB3w8q7dtTxCd6maO87VjjnJB3mK/5D2u3hN6B39AlWcItuPVOp9oYzizgJRu4qT8PSmd9Aiq84v1HgDa3ph9xWvakKReRrEOJ0QKi1D+k+Tmnj3FtdM5pzXrJ+uBuG/uXgD0/OyQS6SyCcQMV2dkSbKIUZbp4E/oyRpQPw9KxF3W16yNJVjUJt0RdWSk85To3aF6JqTwGoCDmeg6Fvh/7+BF5M/gfA+q1vlhfCyJMfFnqA/JO2OiuvwI9R0M+q3peaOhFCIQGLPQ5Sfg7FPNVpp0lTd4CiPOv8Z3/NHCytE+ilSNUOAeAnvX0Bhr6Npx+2sCiMc12vQEXNXAIIemi2SxLSnIR1/vtyCIFKGQr2wBy9ovJHX54vgsDZwWaCPNGjetmgceXXYnkKivlfBn55iMrfrzPdbndUpuEEKt6xDHPAJo0VIT+PQp4cq9nJox3nB7BuHlD2qHM+6li4mxiVt1834/TLKnu6AvXlewFZc2jXus5PIM0dUJz5QpBmhRKo2Bvjd2HkyX66UaDSrML6fTTqWgyzl5nmq1CS/4GwNAFJ/PO9BiGu/TWbnh2O8LdOy9MPXtR5aq+R9mGTozJq1+ZOrI8o7eqEQCXM2Md5jm3T3xtr3oRpp+wZDPTuEHdPWh5zjeZhJ+eKFVZWoQ+IlUiQF8DQHQ1s16SPUmfcvTnq+IRdj+33ozfRO3pLS0gQVHgRZq5WniWt1rLf+ARtU1SWqkbuDQ7z27K9Z40uPlOt+Z/dH5A1v5am2KvhQ8ek7J5QZM2niv2wuh7l8vS2GuvVdy3tSJjYEIsXXI5X7l9S9+7VXkMlHePeSv1q9vKahrz4FAt718brty4OMA6chQl0nUA4gQo1Z7I2CSaZfWCNJq17FaXEbnjhzre73vKwFaS11yFBpi/0sptHUdd8i/BIc8UbMHKbYXL/RjCTb9buldejt/x9LKaX5N6JSJTPgEycVVWJTGWmQ4jznPyvw9BJGOV8bfWok9Kvv0FRP7RatlfdVIehZ13X3F+2Gk1+bK/Y5JzqEgwm5mCNJQswkNwMEKSyd4Kr77vA0MlfDDB22moYYVI4MtLWoLQIEOdDJO5CafF/0KNsDmnFrq+owFKemkDFa+NI10iF9Ez0lB7EKhjAp8ktIcXBMOV4FPUj2/Lf/qBVsXQUHZpJjZ9ETuegoJMGgp1UjQRdNeET2YOK8mVA70v41ExgpJwAU54JgARLlAYgkluhcMe71n+NLxevA/JsLErci1XMEVBAEZxItdHWuiJTlKJOJgl28n5Z7Az/tkAq9dbZFAOda3dcpq3a7zuWmXMAcaFz+0cQ4nj0yEfw0YKFGLnGWEh8HdJyRlbRQjJgbD3F1hjyCB1tu+Aw8yDOnI87h7rFm0DG6Ze1vjJZQMxwDenjgDgNiz4sYuRqm8FUSM2ZIospTp5gYRbtst3j/Yn1gjTY+1ssVj7B6CWbA6IfkCR4rmjIfYjegY0tjcKmhwJ5FSR+imL+302nYJS9MMpeltZ+BonTnDY0EVZnToYQVzjX38GE0saBbcDjjqffITcKI7/9Ku76oPKjtCuuQCXK2Efd+6xnScR5E7Wd7Z5dndiTlsdc6+RcWVT6GIkkvVts7zz7b0RR/0bH9pY4aznO+DSux6WAPBHlsg70jIUiSWvls65+vmm96/V98meUR2+EMq7wCNil3BPF/GOB3okiz9UmPlTCjE835jpprcsSfSi1k8STUMxTMNJ8AZ8oW0Eq9N64R/VqQozH87mXu/pMpcpSmR9BiNoH26TcCM/l32qYt2ntbEhcVPc7vetfCyl/gqL+X7+t3TXmLlcPIcMmez+EBXNom8ocDyGuqdZPpmvuj2uBG84ZmUDnCYQTqNgqkORPoq9NUwZgii+FUgHvfL8aS0xp71W/HjazLWzWBlWjqEa20yaJ91HU14X9Jf7jagx3KU9HMf+zll2YmN0MSUm22jZrU9kVc2f8BVOOWgPlJSSYqZgUWVchkmMtZ7+2+h4JpmzBVX0seb8DfTumbjMi6WheWBuydhIEflnbrLAfCvoDnqLaOUtTM3cD4mAn/wKUxJSqH4OwY5zSboPA1+zbxJ9gjNvHE7pa1Uj7xhaWSPwBRf1LjVXQF4H59NXcFoRI+S0U89daf9e/XEhzLCp2u5WCbFOMmhAHYi0YuQ/t+z2q2o0ClSj8gzDqZrvjMm3Vft+x9Byw58DQG9WQ09rp1qG5koTcHYX8E3B7tI8yD+LM+bhj0S3enVjLKe0JCOzq4H4bvQNjG0wkU9rVEPi2k0ciWVq/qZlL/bwI4oQ4lTkaQtR8VknlIBRn3Nu4bgMKx1vNzVZ7YZS9jOzwZfnFalWNmjI1LUkhfoZC7vQgS97KE2ee2vtVew2VbuxXcdeHH5xWYxdXoBJl7KPufdbYRJw3UdvZ/pAZ77m6vOZaJ+fKUpB28UnVd4uJpS8HFny629GN96w4z4wGc8k6P4Jeh6ZAZc+t9Gnb/nVRStJh29GorvMr2HZeRXw3bLaWw4xPN+a6grcgxe+rQ10Sm3vec21NxJp/worfv24+U+1nxD0QOKj2jpQc1TJST2rqPhAKaX16NdQtP4vyjMCOdKMIRWrv1+GFMfXjSb7XjPwNfsufrzOBZUEguEDFNk95ziVMmQ2Ib6I8+BKSyc9CgpzyOd6jMYByaVwgFbJl0UuqQ838ExDk5JLSXTD0qb5Vqxptms5BXb4CIz/OukfNXgjIc5z7JSQoFvt1mFh6tOmDV80+Asi9nQf0r1DUT0Aq8z0IcWlDG8gnQCF3iuP7wAlTTdox47bwCBSCHOhVbYLtTFLsDolxjmNYr18T94u9Z0MWf4ORc3+tsJvaUqBiCS9I0GQLiCQuRVGnL9jhk5o9DpAVW+V3US5N9s4lq66PHCdgwcuX8hoU8/YBMMhLtx1m+4lqBe7IVd3gH6QnXWt3B5g2a7/vWDZoLDQXqNhaLiTM6nWqORPG1j+FOp8celZ8NwUhSIK12jyIM+djjUWXeFcIxOkXmSEkkuTA2t4rpDwPxfz5DXC3yU5BQtIzwU5SHohivqZy3Go0gghUtj+uB0sX0hofYRcjzoWRu7BRoFJnJtmyzjB7YYy9TNUedxyVU0tuhqEfYzVJzW4JSNvRotWdFk5QW7U/znha+10AgUrY54Xfaou1PlyFh21XkHpb+lCJMfb1PILsfZV7Qs+bGO1s+ezq0J60POZajWO4d54GrQ1yji3oXdbZ0zAZRZ2iQ7ZOYedn5LW89fxY7z1+68L2C1KLZFmvgWLtYxppPIxxNjGvj4728yrau2Hc8enGXBfKbz0BLhJia0sDpZK2zWyIkiDTTmcOya/BLM/s6jOVakppz7g0jEwYeiu/gk7DpitIv3wYpPxhg2Cl1TO/fhUsa4FKatqBEOYfas/ROs11v2cSX2cCXSQQXKDiF5oN6gAAIABJREFUNT8ZREmM80hl61XvJX6Eol4ROnSxCwGLdm82Es+iqFf8qbR7UJLX/0lWBlLrK+q7WX+TH5WXei6BlKTe7Wb4FiSuglm6zBPhyHYkaAtHSNNl8YKNMWIN+pJp+1aR8mIIQeYpVNYAEn2boLyE/JjYUSNQ9clSa2v7A71ASrsQAme0cdJZKes6GLptwuN1gHstCrlvNcBpJVBpJZUPODzVbFaMekHqtqTuL6GI/TAn96CnmPQR60GWgqsl1m6uORb2e7mge6Zkx6EsKbJRJdXMm7rBPwirbrW7E0zr2x9kLK15F0BDxc7nFopejmTpEpSStglXuFSbB3HmfJyx6AZvN4M4/Wp8IcygmCebcW/avn91LE3WItRQJJdi/mbfoQg83hrtkeOd8mxH5w1aD9jAR0U5/F4YZy9z7/W0l5dLYzBv1gA8atbiHzBytjlB0BRnPKmO9ofc8IyCtDvO+rDLj9auQPW2iPITZ+zdTILufZV7ws6bOO1s9ezq1J60POZap+aKZeZcEeJag/MEDP3zVTNt77yPNj+jrmWR/F+s9x6/dRFEoOI2nUed09NW8yrWXG0wcQ4zPq01iePM9d7SKVja8xYgV3Wmw1NQ5In4aJUXsPqiTWEqZNa5b22qiM8gab5dJ2Tp7DPVej/SaucVevYYesAPTSRIfelbgPWB1/mAARNQpniiOTXb85e1QEXVaC3WzMwgfwIjT+ccTkxguRMILlBRNYptbof9FXgeBX3bhtar2gdO+DW69AAMPYhDw2UDQc1cBwgKzUlpEUaV1m7rOLfBgSAuh6FX7OPtUtRpKqR5FgTIa3blyzmFzfwLelbb03LYRWnn/hEYSJL5DoUOJjHBjRA41mnLizC2noTU/Lur6nrCsmX8piNgkYAYa4Vhdqf2qowU3Yei/PgnIW9CIW+3JaVReFpbCwfyKhh5W+3VnVoJVNLTNoY0az4MhDwYhfw9/g1w5bDNoCjqkOP0uMVmWV9X0EqEOBuF3MVWdr+XC8rTzrypG/yD9KNb7e4EU3f7g46ltY6CClQ0ml8UFpuWxkWQ5vUQ4o0g2Dx53PMg3pzfCdK0/Q9R6sW6VrjJKOslaCfcbW93T5x+BRWoUFhNJUl7fiUdDUO/xbcrwcfbJVBx9qMg89/dAFULvxfG2cvG7teHEWvQV1wKQ0rPym+goN/oedl1m1n6wnIyxBlPa79ro6EShVGQdgcZq7YmpBHGLuje3kpDJc7YV5iE2fsq94SdN3Ha2VKgUvcMDzLG1hx3PVeX11yLOoeb+mSyzDU2qHZf4mQUdXeoWPtS1DqjrmWhDHjescKOj9967JZAJdZcbRCoUK+DjY89F5v7Goz7vpPSzoSA/S7ZPs2Goe+AbTNjAglUoj5T7fn496rfn1ACFacDaY38Bt5f7c7/Z+9MwN2oyv//PUnuLUsRFAQLCCKFtjSTsoggKKDwZ1cQWppJiyAooiKLgrKIVXDBBRUBAUVAoJmUq7IoKouAP1AQrNBMWnZERUShUmmhy03m/J93ZpLMZJ0k997e2/s9z9Pn6U3O8p7POTPJfPOe941yLHWkBZX6oLr1KanbrQjfJ4FhItCJoCJxQDyPCuBJ2NbUOpsMU1y0y1HRRdnfZ5js7rzb2iCLGseiYPlHahp0V5s5RDsHobBAUnbVF1ftHjzfC/jql9oPYcOU2B0ikoSLUschn70eMzLvhqOrmUuqte6Dbb2/rl1rV0ZxNyx/IXgKGucjFvsj+l77rxsHIRh3IiiohDIhSdySbH1KuGZfgL2YL69Xg1Sqs2Fnv9nBQikY6ZsDMVgexKb/2gf33Ves68MTqGQs/yxvky88rQZv9+VC2nYlqLhu093xjwJruOweCqZV+6OvpbSJ8oBtZN4MaHl499ZcHlT7VmSxZqIcTel+H/Sy53tZi6HlXb9zepmXd+RHrq+E27HGuShY32hwvw8HhlYNYi412tNR1tt7wJTPk3K8Lu+LUxTmlTG7vBZ7vZcZppxNlyDKAu8haPUJKCzyzRpEP7asE97aXfu9rKf03VRQ6ZJRO3vdMRsElIwqOLpZprq8j6bSe0AriVfjlWJ8y7pA+c0ElV7X3s3sF/FzrJZhJ/umFzubfXcYqnvSiO+1XvZK3QP7nwF1IKDlwbLsxfw6VMJwY9v1em9xP++CGSc7+J41sfi3nr73tLseh0tQ6Wmvdrs+/kIN316X6/w8QF1Q46UevKpfRMx5PxYteArD/Znq7avfVb3asQa21SrWZeM7ePjY0K9hW4e1vNWPtKDixX6peqwrdTry2XKg9yifSqxDAsNGoBNB5f8AeEdegBJUfDryNz5ZsaxWENC4vm0ml2GbVoOOvS8L8suhF+RV4W/ow7safrH1YmfcFcgyIQLStCZun9XBwuegwznSa7/kua30X7HpSztWRAMjlGPd67csuNROqdkHxbS5k5AoBSN77wfbknP9ATszCwG9q9d/wEMlfKzLgePsicULHgm1bfmLYqBfyT6zMjYDz8yXs7Pti2FKvJWyANM+oG3QYwpYhP4Ve9UFzWw1arsvF9K2G0GlF/7tKfX4kNImmG6vTMv2d7yWETxUDFMCBVbjeJTj2YTdXLvYB6FMW53t+V730FDxbrRver6W0w8Cak+va/0Mppam1sWHMtI3eRl53OIgPmFTPHZd9QhQs/0cRVAx0p8G1GWVLmLqYPfoXxTm5Ua9XItGD/ey6XN2QsxZXLFdgiVXggXqW2HnypnHolzxXp1e17PZQ24vjNpZH2Wtmt1je7GrNrim0gcgn5OHjWpJZT4CrX9aeSEY06aXte/03he0qdN9062drb0rq57I3Xyuenu1cQDkXta01V7rpd/aPVoOMOqthaRN9h5KFe5F3pI4eF6Gxp7G7OEzp5fPjHbX43AJKsKr671aI6hEXZ/yfhmuvS4x3QY3XACtDveHKv+YGAf036HUrYgXvxkK0m4M42eqGJE0fxzwfAdKxQmh0APt7tfuOply3F5+KJESfoZp1H6kBZVUeia0Gqjet7vwhI/CgXVIoAsC0QWV2iwbwBI4sZMQjz0GXdoNWssxFv+4iHzsqKNRyEqwVvgZbbzsKF6ZD9ua24W9vTWpDQQrqXAVPo/+4r3oxxo35ZmjTCglbuLllJ0a2jk45J3ifgl0stDOxYj1PeymFE7EdoSO3w7obXwj69Vdw5Qv2YGo2uoTsLPVAGhGZh9AB8WP5ehf8baGQkHkc9D6Mqi+C1FctQyJ9bYCSp+C1mcGQFYD9KbMD0Aj+MVzGTS+hJK6DRtMfBHF/20HHTspkBrU/WoB2/IyWxgZSckcdI21ofU8TFD3Q1LdqQnbIF7aDxJroVTat3KzT6XfB63uqf4iHtg7zVY8ZZ4ODfkl2CsSFyemv4bBxCPYYINXsPLVTRHvex+gT8bE4uF1x7vafbmQPrsRVOrO5nbAP8ruHi67Zexembp9dLGW4Qfs16DVRzG43l2Y+HIJKzfaEXEtKbZPDaTorR4nNDJfAPRF3e+DHvZ8z2vR4x5utV96vZZT5segEYier8Q771xMHFyC5fHN/Huk74XhXoADsHPHRNnCNR5JS6H0Cegr/R5LN1yNDQffCeVk3PtyOSiupF8vFbd37xdRmJeN6OVa7PZeVhk7/QC02ruOh9ZHoZCTTCqdlV7XM2laUEj798qfo2DNdP/fC6N2M4iyVk2PkNbGyergPuoduflv4JfjPKBOwPL+xdhkzdtRck50U4CXPbBkHmFBZeQ+x2oZpjrYN93u0VYPmUPxGTDSe62XPdxqj9amlw1lCexhf/ZyLfeyPu2ux+EVVLq8plp4ubVan8p9uEU2xl5YJs1vQaGcpe1mLJ+QwfPXrWp5SxzOz1T3+3fNEclGnnlellLx3rsfUDcj4TyD5f9biokbT0IRHw+lXYb+LOxc9Tt2o8mNtKASDvQN1AYEFukzZX4bGicC+hVAfazuB+V2n1t8nwS6JBBdUPGybEi083Imn1ZD/hG2JSk3PTXf+4Kz9gUVCSb7RELSANcfZWk6Gz+7RPD9kGtuk4YKZyBvfT/0bljQqT4khPuuegJJrJWC9fGGI7RW3iVVcP2RrMamLoZtJStvGaa4ugYCarXdWVVBRdwaYwlJt1qfHai2G6VM5LM5eLFqJFOIHzm+zXjlLzWeG6mo6fWxfGq70DXp/dwHiV7c0dt6enTPvx3u4bS7V6bdrmVYUGlHYBm0865KimvP80z2Tzl4afP2jfaB90Wkuz3f61r0yrsdqW7nJf26X7zeJl+6fC+VloMtg0rsGnaJb1G/s/XWUJiFvCVBuqNdt+H7aXfXYjf3stC4meMBXRtPZilKxS07/tWw3G8v6xmOIRbOpGWY3TFqt/96vT56scswgx617SwNCyrdrH23975ay4wO9k03drrXUIuHzKG4J62NvdbtXmm1R+Ue+N9Jj0BjZ3+ZlqNUTGLJgBe3q9sxe/nM6WV92l2PwymodL1XW3xPa7c+w7nXwymQa6/iEgD5oeBhQH0PeUt+LBzez1R3T2V2A7TEUfFKTO2BRdmHQ8Yl08dCqevb3xDxLFRiRtO0y+UORlpQSaa/FhB9XoRtbRWeX82RoHISkGd+szrCnFmFBHoiEF1QkWGmZbZFQktaTC/zTcOiHoHWHwxlXhgtgorYKw9gyxPXVH6taz6RZa4CLQEFg8UTZV4IBS2r7+NulIqH1X1x9r50SdsEmgUmDJ8R3Au2VQ16GRynpaCSOQBw16kaKDfYVo5jKXyk+pJzKOwFXjAqLyiWpCXbK+LOqgoq0sD7tegmABKNu1X5PaYW98eTibugUR8jplnL4K9EntutPGiVXRSbtapPxdvuy4XLQjyRStV0eEFvnOHi3w76cNrtXuNdMnUzX3W5ltEfsF8A1JGwsxK4uFp2mrUN4olft74vudUbp2Tuds/3uha98G63T4bsWh68tY2o8m94AagbxX9qbGX09V4NrT6NQvYnlY6iMA+OavRwL+zkXmZb+4UmO+WEjdC/8uVADJjmgb6jrGWv65lMnwylrqgMpbB/5Yt+L4xa2R5lrVofIe3+cyw1e1fomHh7TmxionzBrsYYqE1j3cna9/o5FjSw033TiZ3lPdo6Q133nwHleayNvdbtHm63R71sTfJQ6sWTgroTdvYg97/djtnrtdztZ3S7uQ6noCJz7mqvtvnhq9X6uGO2EA97+fxNmd+p8dRufidUyCBvWW4FL97i0H+mup27sYTkuP8W/l6dCzs7P2RYyrwnwvftR1EqHlkRDlve4zNfdr3QvbIUtrVZ1I8zdCPGGKZkGyx7wl4D2zoxPD/XQ1rE9GqJOVPcODYsJDDMBDoTVMQYL7jSR/1NLcq9BKGVOBniVmuhNHhdnZAwmgSVMlA5muAoERX2hXK9I+QDU4JeLnEzFEFdCzsb9KqpLsWMWVuhlDjNOxevtgG0fDGT2AGLoPV8TCv9tC7eQLm1Yd7qBjubWNyuaZYhLzDUxg0D/1bsb/NBkTRTUEqOQ4iwITdYCfD4EKC+Dzt7N7wo5ZKqeZkv7lTd0EX5f2XL46B0xs/sJGv8MjSeg4Ko7RLPolzCgop/J0cyfSRimAutxFvlrT5f2SfSx31wcD10/I0awaL9dg8KKlJbHuQfj8+EUmLruwDIDV32tYz1PLR+GDFYyOfuD994h9FDRQbqhX/LD7BhtrtbpvUPRtHXsvyArXEHtHM+YuosQMm+lUwpsm8XA/oW9L9+VdM4OXJfSvSdCEfLcRFJSVtO/ye/Fkmspz/Bif0Ei+f/oaFh3ez5dl9QZaBWD4xlQ7rdw+0Je7+K9XIte7Zl/OtL4i69GYCcF38SSt2GvsHLsXBA1ih6CQsqIjDfCXnA1+59WNymnwVwF0rFy+u+1EVhXmtJb9eiinQvK1jivRkuRuYOQB9YeVHr3VHIVX9BjE6sWrPb9ZQfEl6P3witJPPeKsi15hSPq3xW98ao8UyirFW766MXuwxTvDTPA1zBXj4D34CGHE+9Cwryg4N4OPqfWI6B/AJJOxos0dZ+KD7HgqN2vm+i2Vneo+0eMrv9DCjPYW3stW4/c6Ps0aT5VSh3H3kl6OnYy/7s9lrudn3azXW4BRX/SuvoftrOZm/dm6/PcO11d4/3XQSNIwG9Zej4YP3d8B+wrXIogPJ31qH9TC2PGT6KVJ+ZNHXshtClOYD+kJwd8L+by0mC/wBYCIWbMKV4U9Pnl9q5dSOKlPvopm0wQ1YM78Mi64E63Enzc1D4TuX1lbGNI8dy7OYzmW1IoPw1giRIgARIYJ0iYJgS3FhicLwKJ/ZeLJ4vIinLaCEQJSjtaLG1FzsMUzIjne13sQS21cKzs5eB2HadIsB9s04tJyczzgi4GQmdMwB1fmXmCb0VHs0Fk0UMD5TUsdtBF+UHpD4Aj8K2vOQT60IJprpWeAx5q/lxf8MU1vIDjQ3bSq0L0+ccRj+Bzj1URv+caCEJkMB4JlBxa+0gUOp45jXScx8/gsqVAD7h4/0CbOtbI42a441BAobJfTMGl40mjzMCqcy3AedPyOd+Vjfz2oxdKvZ25OeLN+bwFyN9KaBOcWNYameHSry54R95eEcIBhHWzkGhRCHBkVPp/aHV3e5LSn0K+Wz1qOvwWsjexzkBCirjfANw+iSwzhEwMr8GtBxteAEah2FC8W8oJoyG7qHr3OTHwITWZUFFYmCst3IbOO45bzkmEAdQREJvOyK/UI6B5aeJDQhw33BbkMDYIZBMHwalfuUn3rgajnM5Vr/2BCZM3BCJvt3h6K/6R9BlTv+GveOWwFecEZmghFhwVj8GjW0BXArbkgyJY7u4x+MmLfEzyd4I2zq24YS8wLx3+UeTfwt7x8NGjPvYJkzrh4AABZUhgMguSIAERhGBxpkylqG/+I6O432MommtM6asq4KKF6RSvszVlu/Dts5YZ9aPExlaAtw3Q8uTvZHAcBLYzdwMa9xYixIbsH3ROBUF69L2FYewRiq9B7S61xP01V51gfyHcKgR6cqL+fh1N57emvXfgyevWV437tSPbIq+wb8C2AjA7ehfcUzTmHsjYjQHGW8EKKiMtxXnfElgPBAwMicB+jN+mncJNn0XVOJs5G+Q4Gssa5PA+BFUNJS6FFMGPxs5yN/aXBeOvXYI1Asq3DdrZyU4KglEI5AyPwUNiZElCRualTWSege2dVG0Toe41ozMQXD0LVC4HHnrzCHufWS7M0wJJq5QKu6LJQMvNR3cSF8AjTimlb7Ez9yRXSKO5mVDYSEBEiABEiCBkSGwrgoqcnbbUTko/AMadwPOtSgseHxkoHKUMUuA+2bMLh0NH8cEdpu1MdbETwBihwE6CWBTACsB9TTg3AXEfgQ7+9xaJZRMvwtQ7xlxD5mhnrRhfg9QFzTNvDrU47E/EuiCAAWVLqCxCQmQAAmQAAmQAAmQAAmQAAmQAAmQwPgmQEFlfK8/Z08CJEACJEACJEACJEACJEACJEACJNAFAQoqXUBjExIgARIgARIgARIgARIgARIgARIggfFNgILK+F5/zp4ESIAESIAESIAESIAESIAESIAESKALAhRUuoDGJiRAAiRAAiRAAiRAAiRAAiRAAiRAAuObAAWV8b3+nD0JkAAJkAAJkAAJkAAJkAAJkAAJkEAXBCiodAGNTUiABEiABEiABEiABEiABEiABEiABMY3AQoq43v9OXsSIAESIAESIAESIAESIAESIAESIIEuCFBQ6QIam5AACZAACZAACZAACZAACZAACZAACYxvAhRUxvf6c/YkQAIkQAIkQAIkQAIkQAIkQAIkQAJdEKCg0gU0NiEBEiABEiABEiABEiABEiABEiABEhjfBCiojO/15+xJgARIgARIgARIgARIgARIgARIgAS6IEBBpQtobEICJEACJEACJEACJEACJEACJEACJDC+CVBQGd/rz9mTAAmQAAmQAAmQAAmQAAmQAAmQAAl0QYCCShfQ2IQESIAESIAESIAESIAESIAESIAESGB8E6CgMr7Xn7MnARIgARIgARIgARIgARIgARIgARLogkDngspOsyYilvgMlJoJ6B0BSB/PAupnKA1+D0sGVnRhB5sMN4HJh0zA+m+eCTj7AGofqPiRyN/45HAPu871L/s/3id7fx8A+2Cwbw88cf3SEZunYf4fgPd54+mTYOd+PGJjD8VAycxRgN4OBevioehurfWRSl8NJL7Na2itrQAHJgESIAESIAESIAESIIG1TqAzQWXG7B3hxH4NYPvGlqu/A/og2NYTa31mtQbMmhXHE4mnAGzo/1sfgAPgDUC/DK2ehcKfENO3YFHu0VFnf68GTZ87GbHS04Fupo3Kdep1nsPdPjVnT2jnwcow/XgrFlqvDPewbv8iRij9c09LQQ4FyxyRcYdqkJR5FjS+BYWLkbfODHWbnL09VPwMaH0gFN4OIAZgGYAnAH0XEqWr8OjAy21NSR27IVB8ABpvh21t1qa+QjJ9JFTsZEAbAKT+MigUAHUrEL8a+Rteb9iHYco9bnOo2KHIz3+orV2sQAIkQAIkQAIkQAIkQAIksM4RiC6oTJ7zJqzv/KW5mFJh8y84xSQWD/x3VNHab78Elk4ajGjT7ejH8SP2oBzRqJ6qDZ+gIg+l+yKGuXDUSyhYX+zJztHeeG0JKrud1Ic1ry0B1GRAP4M1G+yKJ69Z3gLX6FqXpDkXCjf4YtCBKFh3VWxPmsdA4ToAInI2K7fDtg5vuT1cL6xNRHA6DMDSloKK3M/Wc26Ewgeb9qnwNzjOISgseLyuTipzCbQ+FcCriOtd8Vju+dG+dWkfCZAACZAACZAACZAACZDA0BKILqikMl+G1vMCw38XKvFNqDWbwIldDuCAyntKXYl89pNDa2qPvXUmqMhgNlYu2x3P/GZ1jyOPjubDJagY5gCAmd4k1eWws6eMjgkPkxVrS1BJmadD43sAVkM5eyG/QMTN5mU0rUvq2O2gi7bvGfZb2NYhFcNTs3eFjv0JQKLlfJQ6Dvns9U3rTDlhI/Sv/EXgPtRaUDHStwDqiAi75DksnzAdz1+3KlR3N3MzrMEzADYG8CBsa2/Xb4iFBEiABEiABEiABEiABEhg3BCILqgY6ae9X8fdB+e/wM7uVqG02wc3wJqJzwJ4m//a6+hfsTkW/vKNUUOyVlBROANTipciv9EGSLz+TsTiBwP6LACbBmw+GbZ11aiZQy+GDJegkjR/C4WD/H1BQaWXNRrKtqNpXZLmz6BwtHfrwP7IW/dUBZVMDlrP9v8uQetToEs3oW9DB3rVdnCU7C0TKrFX0+M3M9K7wMFN1fuT21tzQeUdx6+HjVaLJ8uhnk3qSpRiF+P1xAvYePX2KOHi6p6W9/Us5HM/q1sewxSB63S/j9aCz1CuLfsiARIgARIgARIgARIgARIYFQSiCSrer7+vVSzWuAQFy3uQKBcj811An1H5W+kjkM/dNipmKUbUCipafxKF3JXhOZhTAeQB9Pmv3wzbOmrUzKEXQyio9EKv2nZteah0av1oEVSmz56BWOwx3/yXMbU4CQMDpep9wxQvDz8mk8rCzs6JPFW5L01YOQ8apzXwcGntoSLSTiozD45O1B1TS6bfDiXxoCrlAthW0DvPe2P6nL0Rcx7waz2PqcXJoblFnggrkgAJkAAJkAAJkAAJkAAJjEUC0QSVaZltkdDVGAFafx2F3HmhCSfTp0KpS6qv6fNh5746aqBEEVTE2FT6AWgl7vtS/ui78gONHqRX6/2hYp8DdBKAxGd5CtpJQ8XkITF6kV/AtZIjUh9wGyn9C+Rz3i/6tcUwPwrgGv/lVYhPmITHrpPgnV5xHwZjZwD6YEBtC+hBQEkw3gdCghcQDkqbNLeAwkcBfYTXzg3QKRmbngL0nSiVfoglAy9VxwnExGg2U63PQiH3HfftID+tT0QMi6HVZwEI680BSPDPPBSuQd6Sox2Nj0+k5k6BUzwNUAdAYWsA8nAuwZDvgUpc1nXWFS/gstgj2Xu28ack63gHoK6CnX2ubh7yQm1Q2lTmCmh9st9ebJsJ27qladtGe6ioZuLx7N8qWI3MEYA+HsAe1XVRz0Dh11iTuDSUZSgYq6Tduhjm74Zkz7Xa6Ub6WkCJ7VKuhW2dEKpuBAUVzIdtzW3VXbht5hRAXxp4TWLKbOT/3U5QaT5MvYB8LgrWNxo0UDBMuSZk/wJaH4VC7ubI9rMiCZAACZAACZAACZAACZDAmCYQTVCZ+pFN0TcYyGSir4Odkwf7ajHMLwH4SuUFpW5APvuRUUMnqqBimI8AeJf3gIQ7ULAOdv9fK6go9QM/KGVwig9i03/t00HwW2n7DzjFnRHvOxBaW35ng0gUt2qY1cQwJZinF69GqQXIZ9MVA4zMHEBfDWC9CNzDgophShpbERSalaWAOgh2dqFboZMH91p+Gq9A4c0A4o0H0wOwp6SBr0gWpmpJZc6F1hc0b4ciNM7uOCWvlz0nF/BMqjXLhm2lGu6DoKDiBVddEGgcPjIWdQ/Z1l5uH96DvewJCbLarLwKRx2Nxdl7O16XVCbd855rtdG8ozVy35DMWrJhPwM7e1l4TdM/h1ZlL7ASoEzYWYnL074YZUFF/xVKnQUoIxDnqXtBZUbmIDj6txUDlD4A+ZyIT/XFMO8E8P/8N26BbX24veGsQQIkQAIkQAIkQAIkQAIksC4QiCaoyEwN80UAk/xJv4BScXssGVhTgWCYfwDgPQhK0fglCtaHRg2kKIKKeD/oUqF6fEB9D3bWExlqH4YbTUzrvbHZSw93IKiUEMN+WGQ9gJ1m9SOW+CeU6xki/M6sEwY8L5J/VgUF51DYC37j1g+m1I0GvVZQORJAu1/XH4dt7eSN14OHShT7tD4NhdwPKlWT5lehEPaKatqPPgV2TgIlty9eOm1hukXzyvpC2DkRDBt7KknaZDftb0wCxb6npziqAAAgAElEQVTJ76f+mEjUPVTI/RGYF4Px9K8AXQ3g2tzA16Gd3d1sNJ2sS697rh1dI3MooG+vVHPUByrCT/nF6Zn3I6arMVW8zf8jlErzQh5RjcZKmcfBwZZYtey7bvDocODs7gWVcMDaF7Dpv7bDffcVG043dNRRvYHl/ZvWBbBtx4nvkwAJkAAJkAAJkAAJkAAJjEkCHQgq6UsBVc3gIt4Rg/gC+uIroYtfqPNuULgXecs7wjIaSn2Wn89havESPLoigfXetDVUTLw+5KF5y4C5e8G2Hmz4IO09+F0GjW+hkPtHpCl6wXslo4kcEZIoDl9E3vpapW3K/A40Puf/XRUvyhXCx6pewtTi1m7MBi+ltRzJEq8PKSsB9RWo+E0orvon+mLvgI6fETiKInXCgoqXtUSCh16EwfgibLJ6GVYktvXWXH+6IRN5MWqsjnox4XlAn4eV8V9hPWd9xHAwNOT4hndkQ+NpFKwd3f8b5nvc41eVorJQpYuB/ifxhhPHhnoqHH0OABGFpKyASmyP/A3/absuM2ZtBSfxQrWe/hH6S5/HKvGe6Z+GeOls6Pi5sOdLlprGgsrK4muIJ8Q+L1CzxtUoWB+vG7uhoNJkDxnpDKDmB/r4PaA+h5WvFrDhm7aFExMPsc8DiPl1wmmFI69Ll3uuLVj3+NnXoNS5laoJvRUezYkwGy4p8zxo1B4PlD18JbT+JgrWv6MMNySCSir9Pmj1f4H90FqcS6ZPhlJXVLem3hP5nFzjLCRAAiRAAiRAAiRAAiRAAus4geiCivfgKQFb3xKRyd2wrbIrfMQmw1it87TJ4XgOtQ/DGjkULLMji5PmT6HgH4NSv4O9w4GhYy2eh8wTlT7F48X1VvCLYT7kx9GQ4z7fQT4rWYlE1PgMFKreHAqHIG9VjyxInV6C0hqmrLvhjlXvORIty08dP2cyCgskM1S1eEd6qgIT1FtgZ1+FYYrnjCeWNPV8Eo+Opx4H4IkwjYION1osb19IwOX1/XbVuC+N6jeKpbPGFeI+U7FvWvHDDYOTdrKHkub9UHivb8K/0L9icl3WrKR5ORQ+5dfRSBS3qBwTiyyodLnnomz8pHkbFD5YqaoSE5tm6knOPhAqJllzPA+oalkB6LMjeRz16qHiCZ6PVvaQxPTZ9F+7NfVOERvDx6Zk450EO/fjKHhYhwRIgARIgARIgARIgARIYGwTiC6ouA8P7q+3vwSwcYNpyy/43kO3V0ZXhpxOBBWlf4Ji6VOhI011D8M1Yke7fWBkTgJ0OQXzf1Aqzmh4pMEwf+8HRpUer4Ftneh2bWTeCeiqAKEcA/kFcjxJBJXAg6t6BHb23XXmRBFUDMlyJMFP1T7Q2AHKXedyxiOvy6CQ443dnaBSG8xV+pphvhcO7q/Y7sR3wOLtn4Px1P8ATGyHOPS+1legkCuLDa2bGpkLAf1Fv5KGxi8AXIVpxXvqhJE6LxN9EqB+VBlAYwYKlghQ9SXqHpKjOPGEBAT22Gv9ZRRy1fhE5Z53yuyMuBYBwCtaH45CzjtiE3Vd3L3VxZ6LshhJ809QKO9FB7bVJGZOubN5MaSePgZan18nrDRjELSjV0HFSF8FqJP8LktQeu+23ibJOYdDOXJP9Eqt11kUTqxDAiRAAiRAAiRAAiRAAiQwJgl0Jqi4D2qSRQZfBJQEynwrgBcgAWgd51dQSgK6+g8W+ifI5z42aqjUCSrqDUD3A5DAp/LA/jQUHoSD6xs+ENd7F7wt8lGEGeld4CjxNJFgsRoxdQgWZe9oyMYLLHuj/94KlIqTsGRgBULHItRfYGe94yVSgh4kSl2JfFYyBoVLa0FFIWleCIWzWwR8Lfd3FWyrnMUm+oN7lHTDO2d2QElLRqJymQaV+C90MdqRj/CMfwrbKmeXab0NJY7Kk30XQWs5bhW8Jl6ExmVwihdXxLX6YzsrK94t3ij3w7b2bZilKOoe2iW9JYpK4rp4Res0CrlgsFvv9d1mbYw1iWqGJ8meVMh5GaA6ElS62HOtiZb3pQh+0/2qK2Bb5Qw8bVqLt9GTnwTUtwNsHSC2c+XoVaMeehFUDDMcQ6hRJrNGYxqmrPV91bf0N2Hn5DpiIQESIAESIAESIAESIAESWMcJdC6oNAPipXb10sN65XOwre+OGn5RgtK2MjaKINCo/c7Hb4LSasmM807v7TYPXJMPmYD1N5E4E97RKoWPI29dDcOsPpzWH7t5Cgo7+P1fBjvnHT8JllaCimFK4F3J8tO+iPdOUCiL+uAehV8jG1VsBbQTLUZN0HqlzkM++/X2EwrUMOYY0M65UJCsMyK2eUXpP6DvTe/Hwh8NNglOLKlz31apr3EqClYwna/3VhQGUi+qoDJ91lsQSywNzOAE2Na17t9R10XqdrPnooA1zD9X4spIXJvIgorfecqUuDpe0GV3HQLH3BqN362g4vEWr6JN/W4XoVR8d8hDrdl864PqzoNtSSYqFhIgARIgARIgARIgARIggXWcwNAJKrUBKLV+Pwq5wC+3a5nk2hFUFIz0zYA6wp+9l1a5WcaQMiLDlFgSp3t/6oeg1SegsMh/exD92BKSWaZavxpbBRKbJeulVQ6WpoKKG3tEvCHKgsBT0Dgfsdgf0ffaf924HUlTgtUe7XbXSlBpdcwmipjQyMaJxb9hReL1iudIM7FiKLdX6tjNoQfPDwVhLo9b76HyZ0AdCGh58N/DN+N1qISB/A1/DZkVhYE08I78yJwT3hbAuShY36ibYm2w3mDsnKCgEuX4U6d7Lgpvw5RUw+XA1GtgWxOiNAvVCR8b+jVsq3kK6e4EFQUjcxeg9/fHXQON3Zse26qdgBf7peptptTpyGcv6XiebEACJEACJEACJEACJEACJDDmCEQXVJLmOVA4GMBWrhv+1OI2lfgS7gNg/AlAbecTqGagGS1I1oagYpiSheWbPoJlKKqd8Xj2b22RTJ+zE2LO4ko9CcRaCe6pb4WdK2ez8aqkMlcEMvg4cJw9sXhB9fiV1GkmqEybOwmJUjDzyn6wLYnjUi1GZiGgd3VfqBVUDFOEBNkXUm6DbZXFo/A0o4gJzWw0zMckworf4SL0r9irLkBrW6hdVAjHFrkFtvXhOi+TonqHu6bemknaZE808LJcyUO6rowchUG5spF+EFB7en/qZzC1NLUunouRvglQs/wmDuITNsVj13lHgKKuS3m8TvdcFJxJ88dQqB77KxUnRPL6CO09U47KSZYnKd4aNCvdCCrJ9JlQ7tEiH3UT8arpmOmZ0Gqg8rbSRyCfuy0KHtYhARIgARIgARIgARIgARIY2wSiCypG5nxAV13ZNS6BLl4AZ8IEJEqSYWZmFYX6EuzshZW/vWMvrwZQhTPojATDkRZUvAC+91S9DNTRKGQl2Gm0kko/AK32rqus9VEo5CTrTbWkzA9AQ7wBymUZNL6EkroNG0x8EcX/bQcdOymQklnqeWmTXW+MYIwSfRlU34UorlqGxHpbAaVPQeszA33fBNuaXfk7aVpQSPt/r4HYF+u7D9p5J1D6LOycpPeNdtylmaCSMk+HhnjteEXjYcT01zCYeAQbbPAKVr66KeJ97wP0yZhYPBwPDkhck+jFHdfJQjsXI9b3sJtqOhHbETp+O6C38TvyvCNaiSK16X9rMw11IqikzI9BI5AtRt0J4FxMHFyC5fHNoJQc0/K9mFwoA7Bzx3S8LqF91MGei0K39ihZMb4lHr/xX6Gm3nUpHlb3A+pmJJxnsPx/SzFx40ko4uOhtMvQsp+q+6DWhk4FFS+2kYztH+/SD2Fq6b0NMzQ1m2842DQQVzvisezTfnWFlPltaJwI6FcA9bE6sTIKR9YhARIgARIgARIgARIgARIYlQSiCypenAEJGLphm5nksXLZu/HMb1ZX6o03QSVpbgEFyb4yKdKqN0rxa2SOB7QXD6NalqJU3LLhr/xhj4Qow3qCihTDlHTDU6M0ArAYtpWs1DXSnwbUZU3aLoVtbea+F0VMaCaovOP49bDRavFU2KWtjVp9DIXsT9rWC1YIHXdp0lLhDOSt77ech4gD/530CDR29ntZjlIxiSUDf4/MoDy8KzS8TUQG30ul5YyWQSV2DR0xirouIQ4d7rl2kI3MboCWOCpeiak9sCj7cKhZMn0slLq+XVcAnoVKzGiadtndY5kvQ+t5fl/Vvdeocy9FssQ2irrvb4dtHV7XVfio44uwLfHg80rtcSCNV7Bq2dahe2OEibMKCZAACZAACZAACZAACZDA6CQQXVBxHxDSs6GUZKDxYjvUFvEc6CsejkcHXg69NZ4EFTdjTOIuaLw/8pI3ElSmnLAR+lcKx0DcCd044KwM5AUolfSte0UcNyCoZA4AtKTbrQZiDXaicT0UPlJ9yTkU9gIvWGjq2A2hi/JgOqXBuEMjqEjH3tGknweOfzSb5iLYVlnQaI9C1uuJxAuhoLL1re5GqXiYK2S1E4Y8rwcRDfxrRN0JO3uQx2rOntDOg5XuG6WODo7txXK5tY2o8m94x0z+FDI76roEG3W659rSdePzyHGyLbyqai7s7PywneY9Ea6VR1EqHlkRppqN24mgEk6R3HYmABoLKoYp2ZfKnkHVNOfuerteav8X6jzmTMGiBcFMVlHGZh0SIAESIAESIAESIAESIIFRSKAzQUUmsFNmZ8RxFqD3A7C5m3JYIQ9HzUdhh2uBr0ga4nAZT4JKvZdF+2VvJKhIKyNzB6APrHSg9e4o5Kq/+Nf2LF4Nr2x5HJTO+DFH3gTgZWg8BwU5fvSlQJOqoCIvJs0UlPoCoCUNrDwASyrphwD1fdjZu+HF0DkHwDJ4WYaqx452MzfDan0BlJJf8MUrZxWA/wD6bti5T7hjRhETWqd2BkT8eDw+E0rJ/N4FQLxfZA+/BuB5aP0wYrCQz93fHnqgxoxZW6GUOM2LU6O2AbSIWBKLZBG0no9ppZ9WjoFEmUfS/CoUzquum+81E6VtreHenDP+nCWOzZsBSMDaJ6HUbegbvBwLB2St6kuUdalt1emeawc6aX4LSu4XbvkubEtSU1eLK/yUJFX4hwDXs0dSsUvcmf8AWAiFmzCleFOkYzgdCSrmigjedkFLm3iomNUMWzG8D4usB0LzS5qfg8J3Kq+tjG2MZ+bLfmUhARIgARIgARIgARIgARIY4wQ6F1TG+ITHlPmGKZldzvZtXgLbmj6m7KexY4/AUO+51LHbQRefBNAH4FHYlhfceF0oqTlbV1J6KzyGvNX4SJphipeOCI02bCu1LkydcyABEiABEiABEiABEiABEvB+3WcZrQQM80oAnocH8AXY1rdGq6m0ax0hMBx7zkhf6qeg1tDODigseHadoBUMlqydg1BYIIGDwyWV3h9a3e2+qNSnkM9esU7MnZMgARIgARIgARIgARIgARKgoDLq9oDEsVhv5TZw3LgMcmwkDqCIhN4Wj+aC6Y1Hnek0aIwSGO49J0f+nNWPQWNbAJfCtk4do6SqZrvH6yYtgcIOAG6EbR1bNycvKO9d/jGt38Le8bCGRyLHPAxOgARIgARIgARIgARIgATGJwF6qIymdTfc4LDyAFZbvg/bOmM0mUpb1hECI7XnUuk9oNW9nkCo9oKdlUDGY7d4MYW+7ma9WrP+e/DkNctDk5n6kU3RN/hXABu5AW37VxyDhb98Y+xOmJaTAAmQAAmQAAmQAAmQAAnUEqCgMpr2RP3DrYZSl2LK4GcjBeUcTXOhLWODwEjuuRmZg+DoW6BwOfLWmWMDUBMrDVNSjiuUivtiycBLDWsZ6QugEce00pd4/Y7p1abxJEACJEACJEACJEACJNCQAAWV0bQxJN6Co3JQ+Ac07gaca1FY8PhoMpG2rGMERnrPJdPvAtR7ULAuHdMkDfN7gLoAdvbVMT0PGk8CJEACJEACJEACJEACJNA1AQoqXaNjQxIgARIgARIgARIgARIgARIgARIggfFKgILKeF15zpsESIAESIAESIAESIAESIAESIAESKBrAhRUukbHhiRAAiRAAiRAAiRAAiRAAiRAAiRAAuOVAAWV8brynDcJkAAJkAAJkAAJkAAJkAAJkAAJkEDXBCiodI2ODUmABEiABEiABEiABEiABEiABEiABMYrAQoq43XlOW8SIAESIAESIAESIAESIAESIAESIIGuCVBQ6RodG5IACZAACZAACZAACZAACZAACZAACYxXAhRUxuvKc94kQAIkQAIkQAIkQAIkQAIkQAIkQAJdE6Cg0jU6NiQBEiABEiABEiABEiABEiABEiABEhivBCiojNeV57xJgARIgARIgARIgARIgARIgARIgAS6JkBBpWt0bEgCJEACJEACJEACJEACJEACJEACJDBeCVBQGa8rz3mTAAmQAAmQAAmQAAmQAAmQAAmQAAl0TYCCStfo2JAESIAESIAESIAESIAESIAESIAESGC8EqCgMl5XnvMmARIgARIgARIgARIgARIgARIgARLomgAFla7RsSEJkAAJkAAJkAAJkAAJkAAJkAAJkMB4JUBBZbyuPOdNAiRAAiRAAiRAAiRAAiRAAiRAAiTQNYHeBRXDvBLAJ3wLfgrbOr6lNYa5L4DTAewFYBMA/wb07xDT38CiBU91PRM2HD0Edpo1EbHEz6DwHgA/hG2dM3qMG0ZLZN7xvpmA3gfAPhjs2wNPXL90GEccG12vi1ySmaMAvR0K1sVjYxGaWJlKXw0kvo38jU+O6XnQeBIgARIgARIgARIgARJYCwR6E1Smz56BWOwRAH2RBJWkeQ4Uvt5knquhYzNRmP+rIedgmH/wBRwA6hHY2Xc3HGPyIROw/iYvA/gXbGtKYzvmxZB86t9Q2Mx9X+N6FKzjhtzmsdyhkT4DUN+tTiGWgj3fHpEpGeYKABv6Y50D27rI/b+RuRvQ+3dtg9bvRyF3X8v2qTl7QjsPVur0461YaL3S9ZjrSsN1jUvKPAsa34LCxchbZ4aWKTl7e6j4GdD6QCi8HUAMwDIATwD6LiRKV+HRAbnHtC+pYzcEig9A4+2wLe9+06i8Z9b6WBE/GVCzAUwDMAHAfwD9FyA2H3b2Z+6dqlExzCcAbA4VOxT5+Q+1N4o1SIAESIAESIAESIAESIAEygS6F1R2Tr8DjroPGtsGcDb3UEml94dWd7dGr96AUlOQn//CkC5RyjwdGt/z+9QoFbfEkoGX6sZIpT8ErW71Xm8iAkyfszdizgOVtgofQt765ZDaO9Y7o6DireDYEVQUkul9EcNcOOolFKwvDukW7F1QGV77Opls0pwLhRvcJhoHomDdVWmeNI+BwnUA1m/R5e2wrcPbDumJuz8HcBiApU0FlelzdkJM/wbQ2zTvU/0OpcEjsWRAxMZwSWUugdanAngVcb0rHss939Y2ViABEiABEiABEiABEiABEnAJdCeoGJlDAX0NgC1qODYXVIzMQkDv6tdfBaijoeK/B0ofg9bfD/RzLWzrhCFdn9ScraGdv1fnq0+Cnftx3RhJ86dQ+Ij/+gWwrXl1dYz0RYD6gv/6a1i5bHM885vVQ2rvWO9sygkboX+lPAzuCY0rUbA+P2JToodK56gNcwDATK+huhx29pTOO2nRoldBZbjtizrZ1LHbQRfF00o8oH4L2zqk0jQ1e1fo2J8AJFp2p9RxyGevb1nHu35+AeAAv15zQcVjK55T4pXSvGh9BQq5T9VV2M3cDGvwDICNATwI29q7qTdLVE6sRwIkQAIkQAIkQAIkQALjhEBngsoMczocSDyMOU34NBZUUnOnQJfEtdwv+jLYuc9U/jTMPwJuvA0pwyNSBI/9aPwSBetDoTnsdlIf1iz/jx/XRd5aDNtK1s3TMBcD2Ml7XWVhZ5uxGCdbaJRNs5mg0szMcAygxmsedYq9CgdRxxnqeknzt1A4yN/To09QGW77ovJMmhIX6Gjv0sf+yFv3VJqmMjloLUdupJSg9SnQpZvQt6EDvWo7OEr4mlCJvZC/4fWmQ85I7wIHNwFqcqBOc0FFKiUzJ0LBhIOvYbVaiES8D4k1h0KpqwLeMiswtbgJBgZKDe5p4r0nca2AKIJPVF6sRwIkQAIkQAIkQAIkQALrOIHOBBXDlF8ytw8w+Z//y2b5pcaCSjJ9KpS6pNJOxz4YipVSG1slSryKThcmfOxnJSYWN8WDAysr3RizDwFivw51q+JTQ8Eajcw7Af1soM6HYVu3dGoK6w8jAQoqncMdbsGiV6FpuO2LQsyLF/WYX/VlTC1OCokToXtjF0KreKVMWDkPGqc18HJpLag0s796nMer0ewIWvgY4/OYWpzcUHiJwol1SIAESIAESIAESIAESGAcEehFUHkRUCagfx/g1VhQMdJXAeqkqqDi7ITCgserYkZmFqBvqvyt8GnkrR8O6TrUHvupjX0i2S60OjE8pj4fdu6rlddSmdMCx5NWYPmEt+L561ZV3p8xe0c4sc+6GV6AckwDEaHuANRVsLPPuXWN9BcBdaHfbjGgfgBo4bOjG8RS40Uo/BEqdmXTQJFJcwsofBTQRwBK4thI0EqJkfAUoO9EqfTDujgxjR5sV+v9oWKfA7R44wy67YtqJh7P/q0yr51mbYNY/BNQ+AC0mgzlHg94BRr/gFJ3QpeuQ2HBs5g+dzJipafr1s22Gu8z8VxyiqcB6gAobO3+sg/8HdD3QCUu6yrzyGgWVFKZK6D1yT4fmevMOkHOyBwBaMmUtUd1TdUzUPg11iQubZg1KLiuWp+IGBZDK9mHcnxjcwDiEZGHwjXIW3LcxAtQGowH0uxi0/osFHLfqbw9VPsuGKy3GZeo9iklR28+4Nqo9C+Qz3leJLXFMD8KQI4qSlmF+IRJeOw6CRjbvhjpawFVzmBWfywxLDbPh23Nbd9poIaROQXQlwZeWQ5gI//v7gQVI/NdQJ/h97EGU4sbNBFKFAxTYkrJXgG0PgqF3M0d2c/KJEACJEACJEACJEACJDAOCXQnqCjci8H4HGxQGsQaBDNWNBFUzN9VHngEcqK4eSjTRTK9H5S6t8pffQ92Vh4Ih7aEsv3gx7AtT+TZb78EXpn0r0rmnvKoCo8hb+1SMSKYKUapBchn05X3JI2q0rlAxqNa223YVsp9MSyotJ6jxiUoWPJQFM7SYZiSrrUVo6WAOgh2dmFlgFpBRakf+AEpgzZIHAVJaS1FHrQkXswFLeYl9bx170RQSWXOhdbSb7wJgCI0zu44Le1oFVS8gKULAnM9GbYlRzK84sXNsPwgpM32xKtw1NFYnA1cKwBCggpegcKbm3PVA7CnpIGvOF0JKkOx74KeEq24RBVUYrEXoLWwkzKIRHGrhpl0DFMCyHpxSWqv31ZX4TuOXw8brZZsTX72KPUZ2NnLQk1S6Z9Dq6P810qu2GxnJTZNtFIRVPRfodRZgDKgdTmGUyeCisIuszZDsU+C2V4O6A38S7n18UTDvBPA//ONvQW29eFohrMWCZAACZAACZAACZAACYxfAh0KKmk53nIT7FzWReYFNIwiqEhq5XdVME8sbhA6bjMj8244WgI6lss1sK0ab5EhWKSwh4mkRt7KFSqMzAFuSlOv3A/gnQDkPUA7k13vi8lz3oT1HXmo8lJEKz0L+ZykIwVmzYrjicQ/GwTpDRitL4Sd+5L7QieCimfEZ2HnylmKvD4N80gA7X5Ffhy25cd7qXnwboZT671RyElMG7EzGIC3aQtoZ7rrcRRVUEmaX4XCedFWVJ8CO3d5tLoul8Zpk5t1MBIxVNxUurG/AHiTb0ZNwON5MRhP/wrQ1SCnzSf8OrSze8jDq1YoawdL69NQyP2gS0Gl931XFlTacYkqqDilHyCW+GcglfmZdUKc51kj16gv4DmHwl7wm3aovOvADcJ9e6Wuoz5QJ2pNz7wfMV2NqeJdtz9CqTSvYUax2oFT5nFwsCVWLfuuG+Q6lflyV4KKYco9atOa7p9CovjelumaQ94s6g0s79805H0XCRQrkQAJkAAJkAAJkAAJkMD4ItCZoFLLJrqgsgTAtErz/o36sfBHcrzEK16GjKonhSvaWOUAj0O3IjNmbQUn8Y9Kth/HeTcWL3gEwSMHWn8SSu1Q9f5QZ8POfhOhX9LVG+hf/lYs/OUbrnFev4FUz/pH6C99Xg4VAP3TEC+dDR0/F/Z8yRBSK6i87rrlD/b/Aqtir2Oj1e8AlByBOhfAev7kX0X/iq0r48mLHnsJknkRBuOLsMnqZViR2BZQcnTg0wFoe8G2HvQ4uxlBvP9Xir4MGt9CISdcqqU2PTTwAjTOQV/xDqyHFXgj8U5odQQcPQUF67hQ21QmHfAYAIJHfgxTgg97go1bVBaqdDHQ/yTecOLYUE+FoyXwsTy4S1kBldge+RskYHD7MtoElZXF1xBPyHx3c43XuBoF6+OhiRjpDKDmB177PaA+h5WvFrDhm7aFE5OjKpIpKebXCaferV/X5wF9HlbGf4X1nPURw8HQkOMk3hESjadRsOR4mVc6iVEyFPtOBJUoXDqxL2V+Bxqf85uEhUR3jqE4Ti9hanHryHFCkumvQSm5Hr2S0Fvh0dyLdZsxZZ4HjeoRQa/CSkBdCa2/iYL17/Yb2K8xdILKf1Eq7oIlA5LlrHlJpk+GUldUKii9J/K5oMgd2XRWJAESIAESIAESIAESIIHxQmCkBBWJlzK1ArWtoCLHEnLHDMsipNIPQCuJLSFPlhfCnvJlGE/Jw5GkgC6iH5OwRmKS6D97ddQjsLPvhmHeAKAcF+FnsK1ZFfvkyNDSSa9VMmrUxp2onUjYQ2URbGvnurkm0ydAqZ9UXq8N5NsKjmHmRbbxpuh7I8j/ax+8NXIoWGbDrgzxRlJH+O8tQ1HtHIqr0mr81oKKeNV4YkmjbEvuG+Kx8ZTsGe+hX0SuQu7KSPthtAkqayBeSV5GK5nvtOKH6x7kk+b9UHivP79/oX/F5JB4Jm8kzcuhUE57q5EoblHxOHN9hcYAACAASURBVKhbV9+rKgjMO2L1tepL6i2ws6+6f3ciqAzFvhNBJQqX8lhR7KvNJBb0tJJ+DPMhPy6NHPf5DvLZsyLtJ4/PbVD4YKW+SkxsmqknOftAqJh4k1U9w7yGKwB9dmRvq6ETVGTsfwPqsNDxv9rJ116zEtOpUWr5yNBYkQRIgARIgARIgARIgATWfQIjJaiIOOH9Qi+l/ZGf+qCPQ7UWwWM/EiNFu+lC7/O6V3fCznrpYw1T0jxP8V/fHtBybOkt7t9ap1HIBeNhyLGACwH9Rd9MDY1fALgK04r31D1ARxFUvDTOkkVpfd+GL8HOlgPZei8Z5lQvgKnaBxo7+MFivSNJ5RJ8eKx78A4c7wk1cgUNEYi8mBEa30bBEg+JaKWpoOL2K3OaGK2jMk19BQq5spjQuuloElTcQMPqRxWDNWagYInYVS07zepHPCHHlLx10/rLKOS+UjfJnTI7I64frfalD0ch5x1DiZJFZ4b5XjjucTavOPEdsPhGCZjcuaDS676LwiUIIIqgIvUNUwJkS0BoKdVjg7XZuZRjIL+gEHkPJs0/QeHdZXKwrWZxf/wq82JIPX0MtD6/Tlhptr61xnQrqEjco2mZbRDXH4KC3C8kgLSU/6C/uCMWDsj1V1+Scw6Hcn5ZeUPhi8hbAQEuMi1WJAESIAESIAESIAESIIFxQ2CkBBUJorlfhepg32ahbCX18Qe+D9sNxDr0pfbYD/StAU+ME2Bb17qDJtPzoNSXfQMkdkz5CMoqlIpvxZIBeQiuFomj8mTfRdBajh0Eub4IjcvgFC/GkoE1boMogopbLyjq4FLY1qn+gApJ80IonN0iqGvZtqtgW15mmXoPlbc1PIbgxZuQrB9eCcaLibIizQSV1LGbQxejH3uojtU42HEjW0aVoCLHPcqCmGvs/bCtfUMBhndJb4miktgeXmkk1snru83aGGsS1Yw0ks2nkPMy1kQRVHbO7ICSfiqAbBpsS0TDTgSVodl37jGYNlyCaxtZUMnMAfSNftMVKBUnuddp6CiO+gvsbFXcjbKfDVPEl+mVfm2rnH2nTWsREJ/8JKC+HZivA8R2rhz/a9ZD94JKtcfa2C8KZyBvfb/hkIYp+9IXlt2N+E3YObm/sJAACZAACZAACZAACZAACTQhMFKCijz4SRwIr6j41FBKXKMmbTI6DETa6fKGjv1UGq9BfMIWlTSq9Q+g5YqtM2AYcwxo51woSMaP/uqc9R/Q96b3u7FjuhJU9GWwc97REcOU7D6S5ad9UfonyOc+5laM8uDt1dsa2qnGVFH6CORzt7UfzK/RVFCp6Tdqh0qdh3z265Gqjy5BRUwWYeptFds1TkXBqqbHjSqoTJ/1FsQSSwMMquJflHWtDxjcuaAyVPvOm0RrLsHFjiqoTD5kAtbfRI7veZ5kCh9H3roaQUEkeAQu0oZyr7egh90KRBZUyteDKTFsqgFwoxw5GgpBxbtXSOyht/qWWLCtTMNp14va82BbkoWLhQRIgARIgARIgARIgARIoAmBkRJU5LjIN6sPlbEPojD/V5W/DVN+Cf1G5e9GWTSGcgnDASq9nhvF8zDMcHYi7yltLuxsMIBoY8tcb4zB870gsX4pP0xHEVS8h0Nxz5/gt/YfcNxjM+LRUH5Ifwoa5yMW+yP6XvuvG3sjaUqw2qM9c7sQVLw0sa9Xg6D6gXmjrkEzQeU9s9bHioT06+27WnEhav+t6o0uQeXPgDoQ0PIwvYdv9utQCQP5G/7q/u0d+REmCZ/JuShY1WuhPNfaYL4KhyBv/dZ9eygFFd3seNUQ7jugPZfgGgcFlab2+Q0MU+KXyDE+2WAPQatPQGGR/+4g+rElFlqSCSd6MUJp39fAtsrXZPQ+wseGfg3bkrTGzcvQCSoijG7t7607ULAObjioF/vljsp7Sp2OfPaS6BNkTRIgARIgARIgARIgARIYfwRGSFDJ7FYN8uo+6PwIdu4TFdzh2AfLsXLZW93UocNVPK8AycoTmL+eU0kHXR7XSJ8BqO8GzFiNlbHN8cx8iS8SrYTn5nm3RBFUjPSnAXVZZZCYOhiLsndg2txJSJSCGUb2g21J7IhqMTILAb2r+0I3goq0C/YBPI+VsRmR5906KO1jkhfJN3YR+lfsVReANRrZxrVGk6BSVO9wA/lOn7MTYo6kTfYexBXuRd7av3L0x0g/CKg9vQnpZzC1NLVB3J2bvOxPbnEQn7BpxZuqV0HFMEXwKT9o3wbbKgcjrjIeyn0XlUvlOoxgX7mux3pxxXARSisBZfWtsHPlo3vRd1nS/DEUPC8vKaXihMrxvai9GKZkepIMV1Jae7lJjU4EFSN9FRD7JuzscyFzkrOnQcUkw1q5NI9NlUrPhFYDlZqdeqVF5cB6JEACJEACJEACJEACJLAOERgZQUWAGemnATXZZ7cGOnY0Jrx2D1ZPPBEKPwgwDcfL2Pn4TVBa7WUj8cp82FY52073SxHOrLISpeLmdXFRvIdIEV68dLVNs9JIhIW5kxFzstDOxYj1PYziqn8iEdsROn47oLfxDfV+mQ4LKkuh9AnoK/0eSzdcjQ0H3wnlZKDcNLnlALMvoFTc3n2Iq4tDoi+D6rsQxVXLkFhvK6D0KWh9ZgBMNQV1lAfvckMjI+mXq0dTABtaz8MEdb+b8lZN2Abx0n6QWB6l0r6hB8xWgkrKPB0a4kXgFY2HEdNfw2DiEWywwStY+eqmiPe9D9AnY2LxcDw4IPE2opfRJKhINpuyN0RtSt1g5qKU+TFo/Lg6SXUngHMxcXAJlsc3g1JyxMv3unChhbNgRVnX1kd+LCikq9emPgqxvvugnXcCpc/Czn102PZdKy5lIEmzvX3BHdL4SJ/EpzkKhZxkmeqs1B51Ksa3xOM3/ivUiZfpSzIJ3Q+om5FwnsHy/y3FxI0noYiPh9IuQwvT6jXQyJqogkrK/AA0fgfgZSh1JvoGb3XTtcf69gS0iMF+YG33WpuNgnVTw8kbmZMAfVXlvbjaEY9ln+4MFGuTAAmQAAmQAAmQAAmQwPgiMIKCiim/DLd7mFmJopoWSs87bIJK+lQoVXZpD6dBDu6BoLu/Uschn72+8QNJ8KhBk01UDgoZFlTa7TgNhVnIWz+vVDTMcBrq1j0shm0l3SpRHrzLfclRlFhC0vmWs5s0H0UpE/lsrlKhlaDiHSeSX+t3aTdxaPUxFLLV1NFtG7gxIyRYsJedCDgHtnVRy2aGKemYy95SVVZRxqqt04qvPHD/d9Ij0CinyF6OUjGJJQN/h/sw/jZ5EPe9VFoOvgwqsWvlyFDUdW0lqNR6Q4WHXwrb2sx9aTj2XSsuZTui2lepnzke0F5w6WpZilJxy449S9x513jYxdQeWJR9ONR7Mn0slGp8bwjb8SxUYkbTtMvlupEEFfcYlng+lT2+WmwcSf++w57AV5yGlZLprwVEnxdhW1t1cwmwDQmQAAmQAAmQAAmQAAmMJwIjJ6h4D2TidSEPuI3GXQOtTBSykm64WoZLUAke+1GYGRIsguMnMydC6asBhIPWButIhp8nEuLJUg0+Wr+L7kapeJj7QBddUFkNrT5dJyoYmQMALSlzq0Fvg+NpXA+Fj1Rfcg6FveA3HQkq0tjzhpFftCUDSKvye9hWNYtTK0FFevE8f0QgKh+BaNb3IthWWYCIdl2OVkFFrJ+R3gWOkgdxL15KME23F3NHMk61ElX+De8oxp9CMKIIZa0EldSxG0IXF4a8GaoDBASVYdp3rbh4+zCafWWbp5ywEfpXvhyIPyTuGdWgztF2UqCWK1zIMbst/HWrj6OUMu+BxvvbdP0oSsUjXRGtXYkkqEDByHwR0PNaZvtS+g+Ilz6MRweESeNimJIG/hj/zWrK6XZ28n0SIAESIAESIAESIAESGMcERlZQEdBecE05wvA+AG8G8B9o3AM4F6GwQDwvwmW4BBUZxTv2MwPLJ2yO569b1XAfeOO/BKh7YGcPbbpXJB1zKXGaF69BbQNoiZchaW4XQev5mFb6aSUuRlhQESHmTijsD41JAMSOZwHchVLx8qYPX0kzBaW+AGgRO+RBTwLYPgSo78PO3o2keQ4UznFt8DKb3NyxoOI/PSKZPhIxzIVW4q0iGUNEEJA4Ms9B4T44uB4FK19h005QkYoiQj0enwmlJOvIuwCIF4TsR+n3eWj9MGKwkM/d39H1OZoFFW/PfRUK51XmFPTC8ZhkfCYSA0euDwlY+ySUug19g5dj4YCsc7j0KqhIb7uZm2G1vgBKHQ5U9uF/AH13KN7RcO27Vlw6sa9MxsjcAegDq5z17ijkJFtPdyVpfgsKZ/mNvwvbkvTo1eKKPiVJ2/whwPVCkutEu/c3YCEUbsKU4k11sXGaWRNNUPFaS6yUWPxUOHp/KLzdfU3h33DwZ+8a2vHmpp4p5fGT5lNQ2MH9M4b3YZH1QHeg2IoESIAESIAESIAESIAExg+B3gSV8cNpaGcaJSjt0I7I3khgfBEwTMmUJNnDpCyBbU3vCUDq2O2gi0/6cY0ehW15QZ/XhRJMk67wGPJW++N468K8OQcSIAESIAESIAESIAES6JEABZUeAXbVnIJKV9jYiAQiEwjHxvkCbOtbkds2q2ikL/XToGtoZwcUFogn2dgvwUDR2jkIhQUSFJmFBEiABEiABEiABEiABEigDQEKKmtji1BQWRvUOea6TkBip6y3chs4biwQOVYVB1BEQm+LR3PBVOPdkZDjf87qx6CxLYBLYVundtfRKGolQYFfmbTEP+5zI2zr2FFkHU0hARIgARIgARIgARIggVFNgILK2lgeCiprgzrHXJcJeIGa72owxe/Dts4Ysqmn0ntAq3s9sUbtBTsrwXzHbvFiLX0dwGKsWf89ePKa5WN3MrScBEiABEiABEiABEiABEaWAAWVkeXtjUZBZW1Q55jrMoF6QUVDqUsxZfCzkQPBRuUzI3MQHH0LFC5H3jozarNRWc8wn3BD2JaK+2LJwEuj0kYaRQIkQAIkQAIkQAIkQAKjlAAFlbWxMBRU1gZ1jrkuE0il94ejclD4BzTuBpxrG2YNGyoGyfS7APUeFKxLh6rLtdKPYX4PUBfAzr66VsbnoCRAAiRAAiRAAiRAAiQwhglQUBnDi0fTSYAESIAESIAESIAESIAESIAESIAE1g4BCiprhztHJQESIAESIAESIAESIAESIAESIAESGMMEKKiM4cWj6SRAAiRAAiRAAiRAAiRAAiRAAiRAAmuHAAWVtcOdo5IACZAACZAACZAACZAACZAACZAACYxhAhRUxvDi0XQSIAESIAESIAESIAESIAESIAESIIG1Q4CCytrhzlFJgARIgARIgARIgARIgARIgARIgATGMAEKKmN48Wg6CZAACZAACZAACZAACZAACZAACZDA2iFAQWXtcOeoJEACJEACJEACJEACJEACJEACJEACY5gABZUxvHg0nQRIgARIgARIgARIgARIgARIgARIYO0QoKCydrhzVBIgARIgARIgARIgARIgARIgARIggTFMgILKGF48mk4CJEACJEACJEACJEACJEACJEACJLB2CFBQWTvcOSoJkAAJkAAJkAAJkAAJkAAJkAAJkMAYJkBBZQwvHk0nARIgARIgARIgARIgARIgARIgARJYOwQoqKwd7hyVBEiABEiABEiABEiABEiABEiABEhgDBOgoDKGF4+mkwAJkAAJkAAJkAAJkAAJkAAJkAAJrB0CFFTWDneOSgIkQAIkQAIkQAIkQAIkQAIkQAIkMIYJ9C6oGOaVAD7hM/gpbOv4yDx6aRt5EFYcNQSmz56BeOxwaLUPFJ5DPvvJUWMbDemewE6zJiKW+BkU3gPgh7Ctc7rvbBhaTj5kAtZ/80zA2QeQvRc/Evkbn3RH4p4cBuDrWJet9re8F++bCeh9AOyDwb498MT1S7smYJj/B+B9Xnt9Euzcj7vuayQaJjNHAXo7FKyLR2K4YRsjlb4aSHy7cl8YtoHYMQmQAAmQAAmQwLpGoDdBRR5GYrFHAPR1LKj00rabVZg1K44nEk8B2ND/tz4AB8AbgH4ZWj0LhT8hpm/Botyj3QzBNm0IpDI5aD3brzUftjWXzNYBAkb6DEB9tzqTWAr2fHvUzGz63MmIlZ4O2DMNtvWE+zf35KhZplFrSKv9nZqzJ7TzYMX2frwVC61XupqLiBNK/9zTUpBDwTK76mekGqXMs6DxLShcjLx1ZmjY5OztoeJnQOsDofB2ADEAywA8Aei7kChdhUcHXo5kaurYDYHiA9B4O2xrs0htaivtNOttiCdknSbBttar68Mw5X6wOVTsUOTnP9TVGGxEAiRAAiRAAiQwLgl0L6jsnH4HHHUfNLYNkIvmodJL226Xab/9Elg6aTBi89vRj+O7/mIccZBRVk0hmd4XMcyFo15CwfrikNvHh9chRzoqOqSgMiqWgUYME4GREFR2O6kPa15bAqjJgH4GazbYFU9es3yYZtR7t0lzLhRu8MWfA1Gw7qp0mjSPgcJ1AORHi2bldtjW4W0Ncb3LNhGR6TAAS7sSVESQ0cXfA9gNwOqGgkoqcwm0PhXAq4jrXfFY7vm2trECCZAACZAACZAACQDoTlAxMocC+hoAW9RQbC+o9NK2lyXrTFCRkWysXLY7nvnN6l6GHTNtDXMAwEzPXnU57OwpQ247BZUhRzoqOpxywkboXykPPXtC40oUrM+PCrvKRtBDZVQtx5gzptX+HioPlZR5OjS+5z7wK2cv5Bf8ZdRySh27HXRRPNDE2/O3sK1DKramZu8KHfsTgERL+5U6Dvns9S3reNx/AeAAv17ngornmXqrL8hIN40Fld3MzbAGzwDYGMCDsK29XT8hFhIgARIgARIgARJoQ6AzQWWGOR0OJD7CnCb9NhdUemk7FMtYK6gonIEpxUuR32gDJF5/J2LxgwF9FoBNA8OdDNu6aiiGH/V9JM3fQuEgCiqjfqVoYKcEKKh0Soz1oxIYKkEl6nijoV7SlHhJR7umKOyPvHVPVVAJHessQetToEs3oW9DB3rVdnCUfMaYUIm9kL/h9abTmZHeBQ5u8jx2KqVzQSUcp625oCLvGKYIWqd784og+IyGtaANJEACJEACJEACa51AZ4KKYcovONsHrP6f/4tO+aXmgkovbYcCU62govUnUchJQN1qMcypAPKBmDA3w7aOGorhR30fFFRG/RLRwC4JUFDpEhybtSUw3gQVL/bZYz6XlzG1OAkDA6UKp9DnvMrCzjb78aUxWvFKmbByHjROa+Dl0pmgkjTPgcLXawZq7KEilabP2Rsx5wG//vOYWpwcmlvbzcAKJEACJEACJEAC45FAL4LKi4AyAS1nkzsVVDprOxQrE0VQkXFS6Qeglbj7Svmj7/obtsDIHAFoyWa0BwAJkrcCUM9A4ddYk7g0lOWh86NGgNKzkM/9LDRoJ2OWG86YvSOc2Gfd7BPANv7LIordAairYGefQ/AsfDPOWp+FQu47lbeT5hZQ+CigjwCUxNDxGeApQN+JUumHWDLwUl13tUd+oH/tuo3XZrJIzZ0Cp3gaoA6AwtYA5Av73wF9D1Tiso4yMRimnPMvB7/Nw7Zm1NmVTB8GpX4FqGNgZ+XoU816h4Ku/hm2tbtbIQrfck9G+ouAutD/czGgfuBm8QB2dAM2arwIhT9Cxa5sGBSxG+aNHvZW6/2hYp8DdBKAxBR6CkU1E49n/xaa9E6ztkEs/gkofABaTYZyXeFfgcY/oNSd0KXroPtUTbBXrwvbanxfGcp1bbRXk+m3Q8XOAPTB3r7Ug4CSQNQPAPqMQJPoQWm74d7uftXrXuh0XXudQ5S9UFjwbP1108F9criu0yArrU9EDIuhldwT5R6/OQDxkshD4RrkLTmCUj3mUS/E1e/vdoJKKnMFtD7ZZyP3sZmwrVu6vrcPF6d2e7Z6H7sWUOVMftfCtk4IzyX0o0vngceNzCmAvjTQp8SR2cj/O7qgYqQzgLqxwbHm5oKK+NsYpnxuyb4AtD4KhdzNUdGwHgmQAAmQAAmQwPgk0J2gonAvBuNzsEFpEGsQjNTf3kOlm7ZDsTZRBRXDlKxF7/K+UOEOFKyDK8N7Z7qtwHnsRpa9CkcdjcXZe903OxdU/gGnuDMWD/zXbd/NmNLOyxiRC3jb1Npqw7ZSXQkqhikpMuWhpFlZCqiDYGcXhiqEBZWVftDCc2BbF1XqpTLnQusLAMSbdF6ExtmR03SmzA9A43eVvmJIYpG1ONS3Yd4J4P8B+iHYOUn9Gy6GKV5LhvuiUp9CPntFZL7lnsIP0a13tMYlKFgiAFQf7rphXvuwp9QP/MCLwfElXsBegRfkoeILAGQNytm7Gtn7Uzjxr0YWVIZ6XevWKDMH0FcDqM/gUW99dEGlG+6tVxfodS90uq7dzyH6XrCt8kN2d/es4bpOQ4IKXoHCm5vfW/QA7Clp4CuS/Q3oVVDxgrMuCGyH8BHSbu7tw8Wp3Z6V999x/HrYaLVkMJLYKXIz/Azs7GXhe3z659Cq7NVZcn90aSRSNxuvIqjov0KpswBlQOt5fvVogkoyvR+UugNAP4DlgLo6IKi2ElTk2I//WeCOeAts68NR0LAOCZAACZAACZDA+CXQoaCSll/WboKdy7rIvEBuEQWVHtoOxfpEEVTkF3RdKlRdjdX3YGd94WBeDMbTvwJ0NQBfc7teh3Z2R2HB4x0KKiXEsB8WWb7bcZdjeoH4/tkgaHDAYn0h7NyXuhRUjgTQ7pe7x2FbO4W/bIfO18tbD0LjwyhY/3brJc2vQuG8aMutT4GduzxCXXkofE4eB7xnAHwDeevcSrvk7GlQMRFYvGtB671RyP2x8v702bsjFnvY/3sV4hMmYYfXl0fmW+6ok4doz5DPws7JmX6vGGbnzGsfvBvBqp2vkb4IUCKotCoa2pkO3TcYSVAZnnWt2hdMNxthQwDoRFDpnHs7G3rdC52uazd7x91zHewFude5pct7lucdMLTX6WPXLUMUVsH10vo0FHI/cF/qRVBx0wbHJLDsm/zuL4BtlYWB0cep3Z5194MbjP72SlVHfaDyw0H5xemZ9yOmqzFVvHvZj1AqzWvotVg77v9v78zj3SjLPf57k5xTSitwLSoFZLOFlmZSoCqLsgheNkHcjmRSEAUEBARUuCKIVQEFFTdAARUVaCZtr4K4IItYLioKcqGZtLIpvYqASG2lhS4nyXs/zyyZmWyznpyk53n/ak9m3uX7PO/2zPs+T049CXVsjw1rvmo4hM8VPhvKoDJn/p5I1X8LYBvj5Gg9dSTStemQwj556GNQKXzVMb6IV7B2eBpW/mBDEDz8DBNgAkyACTABJjAxCYQzqDQzCmNQSfLdKLJqPSnyCcyqfgOPrMtgi612hEhRJIHPANjelf0B0LUHjP+bR4gXun67DxCfwPrVFUzZamfUUx8CQNFNUtYz/mEh5x27JTZNpYgIdP2CthSfRlm7vFFG1DLnjuyAeuYZp67yBgzX/gsb6NTH8GykaxdCpi+CvpAiNZgpjA8VU+7kmPAKjKaXYZuNa7AuszMg6Lj2WW35mW39Hyt0JT3yO6xfc2gjipKi0skQx5ABUYSoXQUMP45X6mlMkbNQl+QQmTa4lNZBZN6A8s0v+KpDNr8AQnzWem4ldG23xukP75F8OhPyI1Q0K9oRXQHzHNnXoGsFROHr3US/bCzaR4d/jA2pl/GqjbsAYgSQZOixT1isxvC6HfHwT18x6h2FedvNpLwGEl9CpfS3Fm5eHwL08zOQ+BSGqndiC6zDK5ndIMVxqMs9UNFOaryfK+QhJZ3cMpP7ys9YypXKmjF/K0yuU4hTOnlAaT0gPgeRXozqhr9jKLULZPpjrmsX9Exwg0oU7n4KGVcXwso1Shui6kLUMcsYgxLup5RnK6uVgLwY69M/wxb1yUjhSEjQFRPzWonEk6hodA3PSd30u92Vn/XVl5DO0FhGYXopz++ion3Yk2e/cfLTWVM+l0MIxxidkTvgkdKzLa/m1IshcVnT36lfXgcpr2wY0IOUGcagMvuE6RiqkZGerqG+DCGPQrl0P3L59wU2qGTzZ0CIbzeqJuR+KJdojubEBJgAE2ACTIAJMIG2BCayQcVPJbz3v7Pq/RB4q/XScxheN6Ox2bVzyqrXQuBM678Smerr8MgS9wkeb5lZ9YcQ+ID5R/Er6DMPbxw3NxawEcvc+p+rsWr6S9aVGjp14fWB0q7lYQwq3ci5r8fYX3v3HnkNqpmfWj5n7Le9fBWVTryYxhKJn6KivbO1GPr6/QR9CTc3PO0cC7er2+zCzsjIpxunUOqpt2L5wt9irw9ug9pGMjxZR9iNl+sQmRko3/y0dcT9OetrJ9XrcFS0u61TR+H4ejfRy6Bre7VUNZs/GUJ8r/F3mToWlYU/81NUtGNOLzVv9iRKqGhqx/wUOkUmjrN+X4Oq2KvFt0q7l7sbVMZOrmYf+SgEzBMFRjfCUShrv/RUc6yc0nbi7iewuLoQVq5h+ys9H1UXoo5ZNE4m3U/b9oH6DDT7ezGvozmGbIhXQy+ubmALa1DZZBjmP9oYy2ZX393i3LTfOPnprNnXbofAsU5fy0ztGKkne/zhECk6Yec9pWj4G5MXBjxdSAbtYCdU9hyZivTQfYDcBxCvAPJo6Jrp3y2MQaVZ1uTnqtnHVxBW/AwTYAJMgAkwASYwYQiwQaWdqIX8Hqq1M7FiySbj5z1HhpHOrGv4lJDys6iUPtfy6p6FvZCWjzT+LuUxqJScI9LuF5TCaYC0QzK/gFp1rudIdNwylcKlgPy0VaSExI8BXI/Z1XvbRi4Ia1AxIiKRY15xECRmWk5LvT43hPgKysULkFPPgwQtrunotH0Cw2VQMQwlFDFqaqieJ+W3USnZBqzuryqFewB5mLXJ+RYq2lnI5s+HEF9ueZF8jZSL50Ix/HKQY0Paqf8V+sxdEt3irQAAIABJREFUGwavsHyDbKLnnTaETWuJw2SrzM9AL9qObOnaT3DmbTeTTdeZPA03ZEBGItO4JPFlVDQ6ceWfOm44eyBXzyZPPAS9+OaWCsc1qITl7kcsri60GFS6ydWqTKg2RNSFuGMWVTXpfurnNJbKnKu+FXXc3xBbPT0Ty28h591mCmNQMRxNixucOQBzUdHIB5OT+pGTn87S71n1DxCw+1cdutbJz5WV24IUck++H1Je0mJY6TSHNtcjiEHFOH26/e3mdVzxCuo4xnMVKYxBJTv/GIg6Gf/N1HxqNAgnfoYJMAEmwASYABOYUAQmsEHF+IpFTuvIASFtYp+EwAOo46aWBfDe+e1RFeSTxExS5lEpuZ0Nmn+fN7I1NmXWuJ47BZXSjS0aNTe/N+qCjoSTcUEiJY7CsiI50XNS3DLJj8rjQ1dAyk80RTp4FhLXoF69qmEwolKDG1QEsuqlELiwi+NYux3XQ9fOgHkvvoaUOAZSHm/96BhUcie+FrJq+lEJlzo7QW7Ox20ckXgRG9bsiMnbPNbwrSLlFyAEXSmiPrEO6UmvR23jjwAcagnd9Dljp7B8g2yiKW9FpTrtYRVzNXTtHKNOYZlTBq0nGbbreNzejATjRGZqF2mqk2w6bTh7IlePw+DrUC5+pKWa0Q0q0bj76XA8XQgn1yi6E1UX4o5Zhv67jJhJ9NMgBpW9CjNRkxQNyk7OlTCjH3W50tZ6pch2tm3ndT907WCPg+l+5OSns+bYRP7F5liProOu2dF3fN4mA93jHwEM47VlLKZ5N7WX59ppu1yCGFQUlQxY3itV/u1p7+BWUUlWS53X5ZXQSzTXcWICTIAJMAEmwASYQFsCE9egEvS6CGELugCeM/JqpDKrXKRPhq5930PevGZC0W/Ijwets9sv2JIqU5mvQNYvggBFXiADkpmE/C2GtnobHr6BQucGN6goKjnppSg//olO+pRLpzYebA6brGtmOOPc/B0h660+PfxKEOJilItf8HvM+H3/kclYl6HrOxT+1/RrIGDX7THou89B9onbGkfahXHf/3TLwCIBMcMIM92cgvKNtImW10AvfRRRmQfZTNrtaZaBkMehXLo9ENuOBpUeyDWrPgGBmVZfMnk1p6gGlajc/aDF0QWzv+wHWTd9O1EaxmvwsEbRV1pTlDZE1YUkxqyk+2kQVt30w+AdyqBCb5BhcruGMCTOQUVzQgH3Iyc/naXfFfWPLh9YIQwqVuY5lfzV3NEoyj7B2K1sP4NKiz+rIA0xnmlvUGl1qrsAukYRzzgxASbABJgAE2ACTKAtATaoBFEM84j2y43oPxIXoaJ9seXVZgecrf4cBJT8rS4/FQ9g2nMHYenSakteyZVpZm2cFhi9xHQcayX3Qt99QqXjVRrjKgCd1LE3C09A4hKkUr/D0Ev/MnzKZFVyVvteo4SgBhVzE0V8rUg7TRuQIDIK8oyiXgeAjCTeJMRJKBdvwtzCm1GX7RwQLoWuva1rEX58g2yiZxw1CZO3odNSk6yyFkDf/bLIzINsJu1GmSFRSQaWU2VxIfTilUGwdtxw9kKuivp7xzcP+SEqknNpb4pkUImp693ARdYFa2MXWK4R2xBVF5Ias5Lsp0FYJWtQ+SMgDgckGQ72tdTgZYiMYvhlotSPnIJ0dEWl8PPWiT1sgq7Z41SQt81nvNeGfgFde0f3cdXHh0pUY3wng4rp+8U5LSrEeSgXvxG8gfwkE2ACTIAJMAEmMNEIsEElqMSV/AOA2M98XD6FWbVZLb5IlPxiM1qLkepIT5oGCt1pJ0UlnxT2JtXf6WcSZTa3T1HJUd9B1p9vg6692/i3otIG4Ejr77dD12znpE4OFEUhU3NHdTik4fiv0cbCw6ZjwBAGFbP8R8mbgZXNMgyvO6DF6W9QWXV6LpffF1LQBtyV5NOY9vzuDaOWot4F4D89j9gGlyDld+Sb/zQgbH8o7Z3SKvmzAHFNo5iUOBKbUuXIzINsJt1tUlyyA1ZifWounlpIflW6p+5OacdWrt4oTHXU6/th+aKHPBWOYlCJq+vdiAUxqLTTBftaYFC5xmlDVF1IYsxKsp8GYZWkQaUqdjEcOZvheylssml0EPg1yhr5cJLmeJvAfJIkJ78+Tr9n1e+4TvUBteokz7XRIHkoKl11pYhulJz5p+OYHdApbbeyw/hQ8T5LHwWCn9QL0n5+hgkwASbABJgAE9jsCPS/QcW8IuNEXAC80WGCiqQ5bHKYKz9URk49FRLfcYoTtPG+CFNHV2BtelsIQVdhznN+l0ugl97f+H8ufyCkuNc55SLei0qRHMV2TnHKNDYJ9SJk/Sqkhh40QshmUrtDpn8OyJ2sQp0vhFlVg0De+vsmSPkepIaWQtZ3A2ofh176kHnKxe3rRF4DMXQpqhvWILPFDkDtTEh5vqtBi6Frts8UOjpfcnyoyJ9AL9khkImv7bjWfF3iQaTk5RjNPIQtt3wR61dPQ3roQECeganVY/DAEvJVED4p6nKvg0RxOvSi40RSKRwESDM6hJnWYnjddi3GnbB8vZvoVRDyZAzV7sOqKRsxZXQ3iHoBwgi7bTv2fQa16huQ2WKbyMyDbCbdBJUChb12riYAOqRcgEniflAoWDFpJ6Rrh0DKU1CrHdzYTHW9EjHGcs2ph0KCvpzbaQ0kPoOauB1bTn0W1X/vCpk6DRLkS8hOjo8Mt967Q2bH1fVumhlVF2wn2UHlGqcNkXUh5jhpc0uqnwZhlaRBxX39qjl8sHvOiTO2e/psQuNZkJG0+fpYNb09/nQLXaN0kjnPktH6fkDcikz9Kaz99ypM3Xo6qviwJ+wyJM0r5Ky8c/K78hOk3mEMKl5n8UBa7I5Hi08GKYafYQJMgAkwASbABCYmATaoBJW7sVDcjhaJ1imVri+ugcjs0zjibTp5pOg/0wMVZy+845SpqLRQdRl42pQs8DGUta8bvzR/Efc+7tw3V1QKWzwrUDuA5dC1bONZRaWQwCdb/18JXdu18Zt5zYC+Xu7tm7cUp6JSdMIL+77gesAb2cc0WtgbVfsxRf0fAAca/yVfKxWt1eFheL7uEyp+NZYQGEFZI6e4dHonGvMgm0l3TegqQipD4cFbI+U011gIFeViyfhzN4NKL+TqPV3lx5Z+dwwqSv56QJxmveQ9ORSVu18NvAYVv6e9umDwDuVDJZruRNWFOGOWm0RS/TQIq7EyqBCLf01/CBJ2iPS1qFWzWLHkr2bo9YjzyVhw8tNCYxwqzAMk+VExU0rsi2XFBz2vZvMnQoibAmT3Z4jM3I5hl+0Mem1QyeYvdxl9noWu7RCgLfwIE2ACTIAJMAEmMIEJsEEljPBNPxk/8TGq/MM6Jmz64jCiwWTuhkR3Hxzueni+ZEYs87HMMx7HiK3tvAe16jucUwYnToGskrNcO8KM+w2XQaXwdkBSKGjHwa2n7rgJAh9w/lQ/Gvoi0xFhrnAupDQNOEYSn4E+8/JGKGLzigIZEewj4Z2k0/7KTBBZmsYtYpOBlOeiUvpmy2vee/QHQNccB6C2TMPyDb6J3ggpzvIYjJSIzINsJpsbb55qWAyAol10S/dB1w6x5JqHlFrjYV3zjitjLVfTGTSFOj0giAp4DCrZ/BkQ4tuOSuIwlDU6SUYbyOi63q0icXTB6EdhDCox2hBFF4z6RRizmnkl0U+DshorgwqVb0Z0I6NDxhrz7oJePMLsN33EKVDHMXzy0JXP11ltOQF6caHn1Zx6b4C57hHUqu8yDEt+qdcGFUWl6H32ydIboWun+FWRf2cCTIAJMAEmwAQmNgE2qISVPxlI/pQuQIgCAPIV8h8AyJnn4xDidgyNXouHl5BjUTO1Ltb9S2y+jhS2TGMhP7IDaplzzag1YidA0l1+8ueyDFIuxOzaD1t8wMxTt8VG+XkIcYx1mmYDgBcAeQ/0kuPMNavmIMQnAUmbblpcU3t/D4ivQy/eg6z6KQhQCOI1ltHiVqPRe45MRTpDC3DyUfISIIoYnvrJRqQhesZs6/ssvm8EsK3lrJZ8eayElA8iBQ3l0v3+IDs8oag/MRxGTq3u2vHqkOk8cWvoWvvTOGH5ejfRZNC5CwKHQRqnlojznwHcjVr12rYbjSjMw2y8vagEsvl3IYUTIAWdVnmNtSEkGfwFAks94cW7nVCx8x1rudIX/xe3PwlCUr8kXzxbAfgnpFFfMpA4Ia/dJ1TIce7L6VsgxVGGHCTuRL16UsPQGIW7n2LG1YWwco3XhnC64JV38HGyHbMk+mkQVmNpUKF2ZdXLIHBxo4nuE3ZRxvZmVklw8tNZ+/es+iUIXGD996vQNfdVOjISTYGszQfkOwHjZA6NHeQ35gUAD0NgMfaoLm6ZezqV32uDijtqWAoHYpn2m6Bo+DkmwASYABNgAkxgYhKIZ1CZmMy41UwgPIEgjkjD58pvDCIB1oVBlBrXmQjkTtwVsvq45evpEeia6YB8c0juiEECj6Ks+V8/3RzazW1gAkyACTABJsAEYhFgg0osfPwyEwhIgDfRAUFNgMdYFyaAkDfjJir5qwFxtnHyRNZnorKITtcNfnI7Rpf1I1BZRI7nOTEBJsAEmAATYAJMoCsBNqiwgjCBXhDgTXQvKA9GGawLgyEnrmV7AhR5r77xUUjsDOBq6No5A4/KuDI4fQUEZgK4Bbp24sC3iRvABJgAE2ACTIAJ9IQAG1R6gpkLmfAEeBM94VWgAYB1gXVh0Ank8vtCil8DSAPiAOhFcmg+uMn0+/UFUGS6TZP3x+M3rh3cxnDNmQATYAJMgAkwgV4SYINKL2lzWROXAG+iJ67sm1vOusC6sDkQmFs4AnV5GwSuRVk7f6CbpKiPGc7Pa9WDsWLJ8wPdFq48E2ACTIAJMAEm0FMCbFDpKW4ubMIS4E30hBV9S8NZF1gXNhcC2fwbAbE/KtrVA90kRf0aID4Pvbh6oNvBlWcCTIAJMAEmwAR6ToANKj1HzgUyASbABJgAE2ACTIAJMAEmwASYABNgAoNOgA0qgy5Brj8TYAJMgAkwASbABJgAE2ACTIAJMAEm0HMCbFDpOXIukAkwASbABJgAE2ACTIAJMAEmwASYABMYdAJsUBl0CXL9mQATYAJMgAkwASbABJgAE2ACTIAJMIGeE2CDSs+Rc4FMgAkwASbABJgAE2ACTIAJMAEmwASYwKATYIPKoEuQ688EmAATYAJMgAkwASbABJgAE2ACTIAJ9JwAG1R6jpwLZAJMgAkwASbABJgAE2ACTIAJMAEmwAQGnQAbVAZdglx/JsAEmAATYAJMgAkwASbABJgAE2ACTKDnBNig0nPkXCATYAJMgAkwASbABJgAE2ACTIAJMAEmMOgE2KAy6BLk+jMBJsAEmAATYAJMgAkwASbABJgAE2ACPSfABpWeI+cCmQATYAJMgAkwASbABJgAE2ACTIAJMIFBJ8AGlUGXINefCTABJsAEmAATYAJMgAkwASbABJgAE+g5ATao9Bw5F8gEmAATYAJMgAkwASbABJgAE2ACTIAJDDoBNqgMugS5/kyACTABJsAEmAATYAJMgAkwASbABJhAzwmwQaXnyLlAJsAEmAATYAJMgAkwASbABJgAE2ACTGDQCbBBZdAlyPVnAkyACTABJsAEmAATYAJMgAkwASbABHpOIL5BRVGvA3C6VfMfQtc+2LEVu3xwC7xqwymAeB+AHICtAPwbEI8CciGmPXczli6t9pxCvxe458hUpIfeB8iDAByE0aF98dhNq3pS7WzhPRDy2wBWIYURLNOW96RcLiQ4AdKPVOa/IbA/gG9B1z4V/GV+MjCBOcfPRTp1DKQ4CAJ/Qbn4kcDv+j04UWQ4nmOZnwyS+n0s9SSJOvKYngTF+Hn4ySHumBD3/fgtbM2hX/tGN1n0I8eJJJuxaGsv8vTr31HqQHlC7oqKdlWU1/mdEARy+e8CmS+jfMvjId7iRycwgXgGFZocU6mHAAz5GlSyx78BSN0BgZldeN+H9al34qmFLyUuk0MOyWDV9NGQ+f4cunZMyHeSfzw3fz/I+gONjIfxGjysvZh8QW1yVFQqZ5r1y+3QteN6Ui4XEpyAkv8YIL7qvJDKQV+oB8+AnwxEIFcoQcrjrWcXQtdOCPRekIcmigzHcywLIocknhlLPUmifjymJ0Exfh5+cog7JsR9P34LW3Po177RTRb9yHEiyWYs2tqLPP36d9g65NQLIPElCFyFsna+53XaX4n0xyDl4RB4PYAUgDUAHgPk3cjUrscjS/4ZqMjciVOA6m8g8Xro2rZt38mpR0LijkD5peWueLS0MtCzQR8KUsd2eRn7wO3PAOSpAErQtSs6FqmojwF4LUTqaJQX/j5o1fi5iUsgukFlr/wuqIulkNjZha/9CZU9R4aRziwDMCsA6tuga+8O8Fy4R9igEo6X/XTSk0K0WvBb3QhMlAXfeGvBWG4GJooM4xtUBLL5g5HCCaiL51HRPj3eatFS/ljqSRKNHZwxvf9lHUcefnKIOybEfT9O2zq92699gw0qQL/KZiz0sBd5+vXvMHXIqidA4GbjFYnDUdHubryeVd8PgR8AmNwly2Afh2ccNQmTt/kRgHcYp9L70aAStI7NMBSV9p//DWBO4ycpTkWl+L223HKFb0DKcwCsRlruk7hRKIz8+dmBIBDNoKIUjgbkjQBe19TK9gaVnHoSpNHhrSQeQqp+OuTQE5DVNwLGb7s4P6f2T9wiyAaVaAqpFEYAea0xuIr6CMqLKtEy4rfGjMAeJ78Kw+tpEtwPEtehov3XmJU1kTMeywXnRJFhXIOKoi4BQFdGAYhroRfP7juVHEs9SaKxgzKmD4Ks48jDTw5xx4S478dpW6d3+7VvdJNFP3KcSLIZi7b2Ik+//h20DrkTd4Ws0onjKQB+CV07qvFq7vh9IFN/AJDpmp0QJ6FcvKnrM6ae/xjA263n+s+gEqaO7sYqKl2H/zmA/3D9+Q+o1z+K5YvolkVrmqdui014CsDWAB6Arr3FMGdxYgIdCIQzqMxV56AO8s8wv0N+7Q0qikqd1Dl1kha749Hik86goB4LidudPMVl0IuXJCq1ZoOKlB9BpUT+X/o/xd2E9H8LuYZMoP8J9OtmoP/JOTWMO5Zl1V9C4AgzQzaoDJLoQ9d1EGQdulET/AUeQ/tXAVg2/SmbrEr+8d5rTnk4DGXtXmfv5LmGXIOUZ0PWFmNoSh1yw66oC5orVYjMASjf/HLHBs7N7406FgNihuuZ4AaVac8Njbn/y7B1tBsy54QZSNXoyo7tukACYgH04mW+BhJF/RqA80z2AYxS/alBXKseEQhnUFFUsta9wVW3f1vWO/tPHQwq+asBvBFCTIeUo9BLXj8qc0d2QD3zjCvf7s5to8Bhg0oUavwOE2ACNgFecMbXBTaoxGc4UXJgg8rmJ2keQ/tXpiyb/pON6afyUati/8Ss6nQsWVJrVNSzJxNF6MVOH7vbt41OfExavwAS57Y55dIfBpWodaQWm9eDHnZd86lBooCKtjiQsOfMfwtS9d9Yz67ErOoMD/9AmfBDE4VAHIPKs4BQAXlfbEOIUpgHyD828pHy26iUzkxUCHENKkE2AuRXpiaebtRb1BXjioz7XSlPQQrLIcXHAdARstcCIMtxGQI3oqzRsTzvsTK/snOFb0PKM6xyabB9H3TtthZ+e47shFT6dAgcCilmQBhH2V6ExN8gxF2QtR+gsujPyObJ+NXuGFxnR5xK4ThAUoSnfQGQI6t1gHgKAr/ApszVLVGJ4jJxNy5M2YpK91BtZ6Jl6NrcFk7Z/DsgxM8A8X7oRbpi4E3eu+l/hK69yXggq74OAh8C5HGAIN9CFgc8Aci7UKt9CyuWPO/JLA4H0/LunPSyM9a19v06d8IeqFfPBcTbIbAjANKVvwLyXojMNaG9mfvpJdWnU59oZhpEN7f9x/+Fdiwt5AjKJbo366SoHLotOKPKMawMW3RxDPXZbwCOq++Uf7OD7U5jmfsOead6SXkBKqWvGD/H1c0obbPr1UlPoupIu/aG1eEoY3onznOP3x31FM1fFHVuJ+sx+thyJyCuh178i/E3Rf0VgEONfwv5Y5RL5lfWVh3+EAC6QkxpAyDOBeT1XdWvX2RNlQwydtG8SimIHOKOCX7vR7n+3G4cDTPv+vUN+/c4/S5pWfhx9Bsf7d+D9hejz+Q/DYhLrVeXA+KbgDwNwO6Go1GJZyHwO4jUdV2vxSchG8hfGNdM9NJ3PE0NO/Y0cwrSX+LM9ZvLOGvqw/cBYUdO/T507WQPTu9H7vCO8pXC2YCkD952WgvgVdZ/+sOgErWOJr8rAPFJp3nidOjFG4J2XeNMkKLSmp32aYCU70GldGuI9/nRCUQgmkFF4NcYTc/HlrVRbILbc3S0kyWK+k0AH3Up/UehF69JVA59Y1DBixDGPb50+/bJJdD3yAOfqzd+77Y5MB1SLXLldQZ0rXkxSoMCDSqfd0Vkale8Kb8giz77bfNOo2Y5seokstWoi/diefHXbdskIzChjKKUnVMPhQQt9M2UQrYlFLSi3gXgPwH5e+glunvpTYpapqHa+KMQZ6JcpLDStIGgUHa00eiUVgHiCOhFspibyTP5h+QQZsGXK1wEKUn+HfQOVUhcGCocX9xNq0kguG5Oe+7UkAaVv6Fe3QvLl/zL4R2DQ2CDSgg5hpFhO60aS33uosiJ6Dtl4jaodBvLem1QidKXG326QzSoOH3dLYsofTnMmN5N7mYo0FKXeUSHruXMsa2Qh5Q0N1AaRaa6Q9tIE4pKDhbNe/tCLEJd/qzhgLFTXZI0qESXdfCxi+ZVSkHkEHdM8Hs/vEHFO45GmXf9+ob9ez/Jwo+j3/hoyDtEf6HnvQaV7iVIfAMV7WOeD3DJyWa95eT0U55IKFHGHqcVwftLnLl+cxhnidkuH9wCr9pIUTbJdwoNjq37olz+R5DiPRbimvGRu91HwE6a1DBWyKchxAWAUCDlAuvx4AYVid9AgD5ODgOSPrYvBVJfSyTaZOQ6zt8Rsk6G7GGrPYuha3aUxiC913ymsR8w/jc2QVOC14af7GMCIQ0qeTr1sBh6qWi0yXTaE8+gYg5+dMrFVvoa0nJG4h6VwywiamJvrCjax+xM8cXZPDa/66cQUp6LSomMTN3LNkKlpf4XwFbWk5+HrtmDoVNKi5W2bQUkZH0OKov+FGjRZ2SxIAXlyZ8B0nGS1bltL0PW32Tk345nWCbRy6ZJnb6gmk6QBb6IsnZRo/js8bMhUsuNXyhJ+RZUSr9r/D7n+DchlXrQ+v8GpCdNx6M/oPB0NPC+C4Cf9fpP0LU9O8o2DIegC76sehkELvbL2vxdng29RE6I/VOcPmHnHkY3t/3HkyEMKjWkcAiWafZxTTpBFI9DUIOKPznSK7OPB5Vh5zzHTp/92pGEvtsGFb+xrPcGlfB92eYV5ISKH1tz7PHOA/S3qDocZCPvV6eRkTQey/y9jTN615vyUuilzxh/oOh+qczfIYyTenTu8vwWg615IoHytAy99aMhU9N6bFCJJuswY5c97wWRQ9wxwe/9MGshOsXoGUdjzPmkA37XSqKMKcbc2/wluq0yO2scoy/5nMT145h0fzHb4T6h4lcCdaqPQy+Rn4d467FW2dBfHoDEu1HR/mFkH3Xs6fVcH3e9HaetfjoVQKKNR8zgH+RI1Ux1cajnoyT9bU7hbUhJx6eKOdDegFptQctp6HZlU8CQOrbHhjVfxVN3bESu8NlIBpX27RqFEKf6OsP1YxK9jl+BxCdc2d8KSAUQdKpyNYA/QMobUCk5jNvVRSl8FZBkuKRtwStYOzwNK3+wwa/a/PvEIxDOoNLMJ65Bxdy8kjHlNa6swx9bCyK3MIuIsTeorATkxVif/hm2qE9GChTTnY7dmUftJJ5ERaMjnmZqt3FdX30J6Qxt9OdZ73wXFe3DLSi8dwDp52cg8SkMVe/EFliHVzK7QYrjUJd7oKKd1PJ+twWQki8AYqHrnfsA8QmsX13BlK12Rj1FR7kp4kzKesYJ3dY66YVjEqfsbH4BhPisVaeV0LXdGl95vFcOSBY/QkWzoooYC0L39SoNulZotN/sD+RA7AqMppdhm41rsC6zMyDoWOVZLk4HQNceaCtbIBwHQz88X4IB95Uf07u5YxCCKELUrgKGH8cr9TSmyFmoS3I0TZsKSusgMm9A+eYXfLtVXINKXN10V3DesVti01Tydp81/izwaZS1yxuPJMEhnEElnBy7ydBPEGOlz37lJqHvZFAJOpZRfYL61Yirm1Ha1hivA5xQMZ8NpyNJ6LA5XpQgpf2lLvh82+LrTN6A4dp/YQMZQ4ZnI127EDJ9keerZE51L2q9xmRDnvlzIMQ3LHTPY1Z1x8Yd9X6WdRJjl58c4owJfvNCp77tO47GmPOD6F6UfjfWsogqhyj9xWtQednYyI0O/xgbUi/jVRt3AQRFXaQPQFtYIlyN4XU74uGfvoI4ayJT7v/TWE/SmmH9mkONTTaluGNPEjKyddZPR2OvLRNaM/n1b7/5NZu/HEI4H/sycgc8Unq25bWcejEkyMGqO60HxHWQ8sqGQcyvPLN/JmlQoRw3QdTnJRodNGgdFZXcLzjRYzu3/4fQdz/ZcyvA/Ww2fwaEME+hUxJyP5RLtNbkxAQ8BMbPoEL3MGWNroBMd9VoNWrVPQNZVsMKsp8MKrI+w/BV4k7mUUpnAwjxauhFsqK2N6hsAn0FNK9JSfwUs6vvbussSaFTReI4q6g1qIq98Kfi/wXG121SyKr3Q+CtVl7PYXjdDGNi9wxG6rUQsP3hSGSqrzOOfTdPemGZxCl7dmFnZCQNtqb+11NvxfKFv8VeH9wGtY3kHNk6Ymn+CpGZgfLNT1tHMJ8DsI3F/XBUNDqu7p/c14TcX57jcjD0o6tBhU7MmMYS0pOK9s7WytJXxyfo5JBpxAsaASvupjWubno4OkD7AAAY4UlEQVT17IcQ+ID5J/Er6DMP90yQihqfQxiDSlh9jrpop+aOhz77aXxQfSeDStCxjMrs1Sa7W/s6tc1+J+gJlbA6koQOm+NFNIOKOYe+ZF0FoHHC8VnTiZc5zz/W+Ln5xJ+iUvQF8rtF132+gnLxgsaz/SzrJMYuPznEGRP85oVO8sqq3cfROPNuHN2jdzv1u7GWRVQ5ROkvXoPKMujaXi2iyuZPhhDfc/pU6lhUFv4MUWVDGVUzP230QzNjr6E17tiThIzsBvvpaNw1Vdy2+s0DfnOn087bIXBs43GRmdoxUk/2+MMhUnRSyTn9bL64DpAXBj91HMmgciMgLkdt9BkMZWaiDvpY6XyEJP9YunZK0Gb7PhfEoJLNvx5C/NU3L+eB9qf7242j5NOo2a9QiIL40c2XwPgYVBR1FgAypmznQluHkO9GueQKn5wg+H7xoUJNanbESH+bq74VddzfaHE9PRPLbyFHf60GFcNJmXAcK0nMRUUjvx5Nydgo0wLYNBBIfBkVjU6MBE+dFn10nDudWde4Sy/lZ1Epfa4l4z0LeyEtH2n8XcpjjCN2QTbjnZjELZsqoxTuAeRhFpdvoaKdhWz+fAjx5ZY2CPFNlIvnQinMB+Qt5u/ir9Bn7tpi1TZ0m5zzioMgMdNy/DvkydO9cYjDwc6044LPkD9F4poaXOCGQSWYU+ggde/olDYB3bQbpRROczmxfAG16lyvUTYhDmEMKqH7eBejWBDhjZU++5UdV98Dj2VWRXq5yQ7bNqc/tjdYBOkvHeeBhHTYmE8iGlTMcfNSQH7aaqqExI8BXI/Z1Xs7Rj9QVDqFSg5sKTmLa6WwGyCdDwu2E3ebY9/KOqGxy08OUTfyvvNCh07tN44mMe/6tdnQsTBzaA9kEUcOYftLEIPKvNOGsGktzeuTrbXIZ1AbvTLyeiwlZkKCNuN0jcE++eIyqMQdexKSkTn++Mz1Aa/n9/s4S23Nqn+AwJut3lqHrnXyf2c9siCF3JPvh5SXtBhWOq3Pm4eCIMYKemfPkanIpL8OmXoOepHKc5Lp+4X2LjuYf5RPQy/RKXAzZdWvQxhRhVpTkI95QerYekqJQkpfiFS6hKFNa7Ep/Q7AOHViuUsQryA9vEPj+r67Ztn5x0DUyeBodbem088dhlP+88Qj0HuDSntjigTk6WNq9et3g8pehZmoySdcKjgbumZ+2WsdHGyHYfbj90PXDm6JDmTeT3eiyrTz1O+n850WQHvnt0dV0N13a8yUeVRKbue45t/njWyNTRnTxwglinJUKd0YyKDSiUncsqkebuMIOcXdsGZHTN6GeJtHBKX8AoSgqzDUR9YhPen1qG38USNqBVy+AuxhNqteCoELuzh+tSlcD10zozIF2WR10w0jjw6b8dyJr4Wsmvefw6VgzqUD1b1D5KskdJPaNDe/N+qCrjTRQlAiJY7CsuKdnuYmxSGuQaVrH49tUHGMfcnos5/GCCSh70CwscyuTW822dHaZtcx6AmVdka3TjqSlA6b40W0Eyr0LvlReXzoCkhJd9Pd64dnIXEN6tWrsGLJJo/yeAzRWIdadTpWLFkHz1F18b/Qi+b11X6XdVJjl58c4mzku80L7Xp2kHE0iXm3e5vD97teyCKOHML2lyAGFWP9otJaZQ9LlFcjI6+IvB5LiRrq5CtHHNP2KmDcsScpGQXR0bhrqrhtdfctv/7tN8MqasUV7ncddM2OvuPzJhmwHv8IYHwctIxuqAOpvXydxAYxVvjVu3WOGYWu2T4ye2RQyR8IKegKm5mEuA7l4ke868LCRyDlt5y/iXdBL/6kpXmKSnurpc7f5ZXQS7TO58QEPAR6a1ChcGnpzG8BI2SrnSSkPBOV0nVjKpt+N6i0OkDrZlAhVGQocU74SJyDiuYOf0abdfJy/TdnUJHHhT4BFNegMmfk1UhlVrlkezJ07fuBDAmdmARd2HUqmyqz/8hkrMvQ9R0KHU1b8e9C4FSrno9B330Osk/c1jhySQOylKdbmwgJiBmN8KD0kqJSdB+K8uOfhPweyiWzrCBGiW66YeTRyaDSJH//mplPCHExysUv+D4epO6dQ4nH103zihZFTLK+fnSY6Jr7gW/DrAeaOcQ1qHTt4zENKknrsx+jpPTdLMd/LLPr0wuDStS22XWMY1DppCNJ6bA5XkQ3qNhtVOYrkPWLIEARJpzFspC/xdBWb8PDN4w2VGjGUZMweRu6+/9qc3zBh1HWvgv3hqG9A95fQuAIa1C6Fnrx7LZqGWcciiLrJObVIHKIs5HvNi80Qww6jiYx73b1yRZhDu2FLOLKwVgfBOwvkQwq8hpk8MVABpVua6LO45Z3rvabG+zf7fkzCRkF1dG4a6p+GmcV9Y8unzYhDCqWAHIq+Wa8oyGu5iuV7eSYlEEl67nq33uDSlbNQWCZ00RxAvSi29+jfVV6ZeOZdnMQ/djq+HcBdI0iZnJiAh4CvTOo0BGxdIYccZpOI8009idT7JJiG1Ty+0IKuu9tpmp6e/zpFtqQO6nz5pEiGZlOSCm1+zIZzqDyR0AcDkgaLM3758DLEBnF8PVhJ/Po3cuOU1hxIfTilZ46+/2n+5UfyjtjSfIiVLQvtmTX7MxM4CiUtV/GMiSYR4+jl21XUlHJiEdGEm8S4iTDM/ncwptRl+2cTy2Frr3Neck40kqndWwD1xOQuASp1O8w9NK/DL8yWZWc1b7XeKdXBhVzk02crIhFbYxufvLv9nsuRp+Ir5sCSv5Wl3+gBzDtuYOwdGm1pcpJcehngwo1OjF99lOKBPUdCDaW2VVyG1S6XU2LrJuzVkTuy3Ydx8KgkpQOUx2TMKg02kqn4EYvMR1vW6mdcV9R6UrBeeYT8veQ4nTXgncUw9geD2sUItRJ/Srr+GOX2UY/OcTdyAd7P/g4msS827HNEceUXsgiGEe/QdOSuU9/CWJQMQ2UdOVnklXoAtSqV8ReE3WSTdyxJ76Mguuo0a+MyKHR1ttx2+rWAr/+7acxivor50Q0NkHXbHn7vekeQ93Xhn4BXXtH15eTM6i4/b88D11z+8oMXv92Twapo7nfpD5iBcQQH4Je/IEnuz1HtkPa+KhqT1ztI1ya/mmcU89CnIdy0XakHq8t/PZmRaB3BhVFvRnACV56IUK0xsUe16Ay5/i5SKWcUMpCvh3lEg14TsoVPgApf9j4g30nPM4A326CqIpdDMeyc+bviVSdwiabA63Ar1HWyC+IbNRBKTwMyH2s/6/E+tRcPLWQ/KoES12/KOUfAMR+ZkbyKcyqzWq5R6/kF5ue6Y1UR3rSNOOeYlwmSoyy7ZY3b7rMdjyNac/v3tiYe2PQm2/aBhc7n9knTEem5va+fgh0jfwGOMkth14ZVKh0RSWdnWtVZBmG1x3Q4jg4mCa0PhWnTxh1i6Gbikq+gGzjoL+z5SQ49LtBJSl99tOHJPU9zFhm6jMZkY+0qng7dM12uO2tdVTdHB1aFbkvN8aVgFF+whrWk9BhqmPchX47/fD6SbkNuvZuz2PmXEXh6M1EDrIbDhflT6CX7ChjrjGzj2UdZ+zy0xPn9zyk1BpA3NHb/PqoKWf/90OPozHn3U66F2dMGWtZBOEYRB6e9YDHr5DTX4IYVJT8WYC4ppFdShxpXHONuybqfnoo3joijozC6mjstWVCa6a442xW/Y7r1DRQq05quU7pp3eKStehKdIjpdZxufn9IMYK+x0lfz0kvoNKiU7SOMnoy/WnALml+UdxB/Ti0X5VDfx70DoqKp1QyVn53gJdO9FTRnNULPtjbwuT/PsgxZLGn0WEk/6BG8cPDjKB3hhUsvkDIARd9XGnVgVvR9I86mdGuzFT8DCP7vziGlTMevzLdW+8DIiTsXZ4ObbZ9HrU6qcYIYPtExvGOFJXjHBhcQf4bu83h0xrduqkFChkr/sqkG7EmZ8k7jfClYpJOyFdO8TwbVKrHdwyYHfdRKqnGgOqM9LcBeAiTB1dgbXpbSEEXYOxvkrSQ3IJ9NL7jcdjM4lRtlsvFJUW+S7P6OJ06EXH4a9SOAiQbuPIWgyv285jlGi5dyuvgRi6FNUNa5DZYgegdiakPN9V7GLomhm2NC4HI48uC+ecep7lcM4sXuJBpOTlGM08hC23fBHrV09DeuhAQJ6BqdVj8MAS8mkRLMXpE1RCVN3MGfdj73VOR4n3olIk55idUxIcsqoGgbzFsSmcdoyvYn4yDCYN86kk9NmvvLHSd7+xjOrllgGFZJTyPUgNLYWs7wbUPg69RKHaYUXsCj9eY/gFr9+hEH3Z5tZJT+L29SR02NS16Fd+jJOU9SJk/Sqkhh5EdcPfkUntDpn+OSB3shC0/xKay/8GUrylRb1IhpUSReHypn6WddSxy91CPznE3cj7vR9tHI0+5zf3XwlnDI0zpoy1LPw4dhsvw/YXr0FlFYQ8GUO1+7BqykZMGd0Nol6AAH1MsB3dP4Na9Q3Gui0Xc03k0ccmI2fcsSeqjCLpaNy5OKE1k1//9ptnm68jtjsVb+5r6OT8/YC41TBkrP33Kkzdejqq+LAn7DIkzY90UrDLOilolB8jehtFhhwFxJcg6zdgUu0lbBjaBylJZdgf8QApTkWl6ESl8mu33+9BDSo59QJIfMnKjj4yU0jo76NeW41M5m3GNX/gtdbvTvjx5vK9jpCBtNgdjxafbDxGod434kYIHApgJaQ8G5WSy+eKX4P4982FQG8MKopKmx3vF6tuBIVYhHLR3Lj0i0GF6qKo5OTowMDC74VBhQbUf01/CBJ2eL21qFWzWLHEDBlGx3RTGQpvbHsL71x9IVSUiyXPA90mBWMw344GcuuUSlcyayAy+zSuJMXdXMQp211Nb2QfZ3HifsYtdxqEK9qHW1qqqDS5UPSqIGk5dM28+haXg5FHF4OKedyWvlLs7VuxKBNf1D4RVTdNB3cUNSrYEVLbwJgEB/oiA3GaxdEb0jKuHOMs2sdCn/2UZSz03W8sM8bgpq+z3nqugq5t2/hTVN2M2ja74E56EldHktBhc7yIblDxXN3poCQCH0NZ+3rrGFn4ICC/3/T3VahVt2/75bWfZR13Xg0ih7hjQrf3o46jcefdbmNo1H431rKII4ew/cVrUPEbhSUERlDWyFk+EFs2Km16T7YKXQld27VRgbhjTxQZRdXRzWGcNea6wjxAOqc/UmJfLCs+6FGKbP5ECHGTn6IA+DNEZm7HsMt2BkGNFYpKHx1b18GtFalg/Zo34qk7NgaoY7BHgtZx3rFbYtNU3fGx1y37LrclsvnLXYapZ6FrVvQiKz+lcA0gz3Ll/k/o2utagoQEax0/NcAExt6gYg7EdMXEGzq2G7R+Najkjt8HMkWnFTqFoaVBw7nn2AuDCnE0vZ/TQGv6M4G4C3rRcuZHC2gj2stiAOStulu6D7p2iOcBv8W3kffoT3yMKv+AeUzO8UcSd9IzFqQRy3Y30Jy0nzHYdXJK5b1DeQB0zbmfa+elFN4OyJ97HDS6y5G4CQIfcP5UPxr6ojvG3KBCBZrHqWnRZR/97KQDXiNBkIEtap9oTOAhdHNW9TA8nrkbEi7/NT6VdJ/Yisshmz8Dwgi1Z3UzHIayRidl4hvG4izax0Kf/WQ/VvruP5ZNgaySI2I7woW7pl6DSlTdjNo2uyad9CSJMS+uDhu6GtGgQhFLHsvQWOk4Q2/Vk3tQq76jrYFkj5NfheH1//TMkZDXQC99tK265U7sb1nHmVeDyCHumNDpfSPyTIxxNM68220MjdPvxlIWUeUQpb8EN6hshBRntXz5jyObXOFcSOkyhIrPQJ95OfC5utE/4449YWQUZ64f9HG2MRgafoXoKjltzmld3+pYNafeG2A99Ahq1Xc1PrJ2m9uDGiuy6n8CKELA+YDRmu8KQBzrCd7gt64I8nvQOhpj7Al7ALU7IbFz56x9ovYoKkUvNU/WAzdC107x5KXkr/b4EANegK7RHOm4XgjSLn5m4AmMvUGl2SlpEGT9alChupthny8GjE0dDXSvQIJC2N0NAdpQ02kAa/zrwZWfxiJevQzCqJeZWk8bCGTz70IKJ0AKOq3yGssAQ8auv0BgKeq4CRWt7BFRkMU3LRz+lC5AiAIA8tfyH4aTXOBxCHE7hkavxcNLyEGUk5KY9Ci3KGU366CiUqi0fTG1umvHKy9ZlZx7bQ1d63wKxfAsLj4JSDJckW5Qm38PiK9DL96DrPopCFAo5jWW8ebWnhhUHE7vs2T0RsCYCKn/k/zpmOKDSEFDuXR/kC7qnVAi9AlvIcF0U6ZfQarmHLUMUtHmK3CmvkTjQA7rXk7fAimOArABEneiXj3JPG4d95hxAH8HQdprjlHJ6LNfeWOl71mfscw4Yis/DyGOsU4qbQAtYiDvgV7yOpmOMl5Tu6O0zebVSU8yw/tEdpbolkUcHaZ8gozpnWQ/d2QH1DLnmv5PxE6ApA8IawAsg5QLMbv2wxY/Wu68lMKdgDzcmafkm1ru4Luf73dZ0xgaZV4NIoeoG3mbX6f3Wx3g+/V0oP04Gm7Op1K6jaFx+91YySKOHML2F69BhYyXd0HgMEjjRCaNc3821pq16rUdN8hR10SmI0+KhEKb5ZcAUcTw1E96InbFHXuCyijOXB93LrZ7Q9y2xhln7Tpk1S9B4ALrv1+FrpFbAdc6mozOtfmAfCed57fW9bSRfwHAwxBYjD2qi7uOyZ78Al75oXfmjWyN0czZkCD/V7sD2AIAXbN9FJA/xvp/35ToyRRnXKOrOwus/3o/orQbyeikysYpZxoBDARmW5E9/wUh6QrqN1v8HTbnkVWfgMBM488pHIhl2m88j8z6wDQMb/oBpKA94f9ByrP4yo//lLI5PhHPoLI5EuE2eQl4FsDyhpYNC/NiAkyACTCBwSEwnmO6olIkuAstWCuga3MGB1zCNR1POSTclIHPrl9kEcQp7cDDniANSEKncifuCll93Drh/wh0zQ4wMUEgjnMz3WG0BR5FWfO/Oj/OVebix48AG1TGj33/l2we0aYvInSahY69XAK9dFn/V5xryASYABNgAi0ExntM94b2/iR0zXYaOLGENd5ymFi0u7e2n2TBBpXNQzOT1CnnSomErM9EZRGtyTn1goDbGbOsH4HKIgq8wYkJtCXABhVWDC+BeacNYePaVxvhxswrRI7flXr9zVi+6CFGxgSYABNgAgNCYLzHdNpcbLF+J9SNe+g0p6QBVJGRO+ORkjvc/IAAjVjN8ZZDxGpvlq/1qyzYoDK46jZWOkWBOeobH7X8gFwNXTtncCENUM3JyfOL01dY132CRaUdoOZxVZMnwAaV5JkObo6mvwGKVtMu+cewH9yWc82ZABNgApsfgfEe001Ho3e3Aft16NrHNj/gHVo03nKYMKADNLSfZcEGlQAC7MNHxlqncvl9IcWvTWO0OAB6kRyzcxpLAqbPwy8AWI5Nk/fH4zeuHcviOO/BJ8AGlcGXYXIt6Dwp3AqROdE35FpyNeGcmAATYAJMIC6B8R7TWw0qEkJcjT1GPx7YUWJcBv3w/njLoR8Y9Esd+lkWbFDpFy0JV49e6NTcwhGoy9sgcC3K2vnhKshPhyagqBRsRKBWPRgrljwf+n1+YcIRYIPKhBN5lwZTiDFZW2Z6eJd/hkg9CClLbcMEMzcmwASYABPobwLjPabn8oehLkoQ+Bsk7gHq30dlUadTkP3NMk7txlsOceq+ub3bz7Jgg8pgaluvdCqbfyMg9kdFu3owQQ1QrRX1a4D4PPTi6gGqNVd1HAmwQWUc4XPRTIAJMAEmwASYABNgAkyACTABJsAEmMBgEmCDymDKjWvNBJgAE2ACTIAJMAEmwASYABNgAkyACYwjATaojCN8LpoJMAEmwASYABNgAkyACTABJsAEmAATGEwCbFAZTLlxrZkAE2ACTIAJMAEmwASYABNgAkyACTCBcSTABpVxhM9FMwEmwASYABNgAkyACTABJsAEmAATYAKDSYANKoMpN641E2ACTIAJMAEmwASYABNgAkyACTABJjCOBNigMo7wuWgmwASYABNgAkyACTABJsAEmAATYAJMYDAJsEFlMOXGtWYCTIAJMAEmwASYABNgAkyACTABJsAExpEAG1TGET4XzQSYABNgAkyACTABJsAEmAATYAJMgAkMJgE2qAym3LjWTIAJMAEmwASYABNgAkyACTABJsAEmMA4EmCDyjjC56KZABNgAkyACTABJsAEmAATYAJMgAkwgcEkwAaVwZQb15oJMAEmwASYABNgAkyACTABJsAEmAATGEcCbFAZR/hcNBNgAkyACTABJsAEmAATYAJMgAkwASYwmATYoDKYcuNaMwEmwASYABNgAkyACTABJsAEmAATYALjSIANKuMIn4tmAkyACTABJsAEmAATYAJMgAkwASbABAaTABtUBlNuXGsmwASYABNgAkyACTABJsAEmAATYAJMYBwJsEFlHOFz0UyACTABJsAEmAATYAJMgAkwASbABJjAYBL4f3c8w6mAXegzAAAAAElFTkSuQmCC" hidden="0"/>
          <p:cNvSpPr>
            <a:spLocks noChangeArrowheads="1" noChangeAspect="1"/>
          </p:cNvSpPr>
          <p:nvPr isPhoto="0" userDrawn="0"/>
        </p:nvSpPr>
        <p:spPr bwMode="auto">
          <a:xfrm>
            <a:off x="612775" y="-1881188"/>
            <a:ext cx="10563225" cy="488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764522"/>
            <a:ext cx="10561550" cy="569666"/>
          </a:xfrm>
        </p:spPr>
        <p:txBody>
          <a:bodyPr/>
          <a:lstStyle/>
          <a:p>
            <a:pPr>
              <a:defRPr/>
            </a:pPr>
            <a:r>
              <a:rPr lang="pl-PL" sz="2800" b="1"/>
              <a:t>E-mail - aktywacja konta w domenie us.edu.pl</a:t>
            </a:r>
            <a:endParaRPr lang="pl-PL" sz="28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1334189"/>
            <a:ext cx="10561550" cy="28869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zgodnie z Regulaminem pracy Uniwersytetu Śląskiego (</a:t>
            </a:r>
            <a:r>
              <a:rPr lang="pl-PL" sz="1900">
                <a:latin typeface="Calibri"/>
                <a:cs typeface="Calibri"/>
              </a:rPr>
              <a:t>§ </a:t>
            </a:r>
            <a:r>
              <a:rPr lang="pl-PL" sz="1900"/>
              <a:t>8) pracownik zobowiązany jest do wykorzystywania do korespondencji służbowej konta poczty elektronicznej w domenie „us.edu.pl”,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pracownicy otrzymują konto poczty elektronicznej w postaci:</a:t>
            </a:r>
            <a:br>
              <a:rPr lang="pl-PL" sz="1900"/>
            </a:br>
            <a:r>
              <a:rPr lang="pl-PL" sz="1900"/>
              <a:t> </a:t>
            </a:r>
            <a:r>
              <a:rPr lang="pl-PL" sz="1900" u="sng">
                <a:hlinkClick r:id="rId2" tooltip="mailto:imi%C4%99.nazwisko@us.edu.pl"/>
              </a:rPr>
              <a:t>imie.nazwisko@us.edu.pl</a:t>
            </a:r>
            <a:r>
              <a:rPr lang="pl-PL" sz="1900"/>
              <a:t>. 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nowo zatrudnieni pracownicy powinni </a:t>
            </a:r>
            <a:r>
              <a:rPr lang="pl-PL" sz="1900" b="1"/>
              <a:t>aktywować konto</a:t>
            </a:r>
            <a:r>
              <a:rPr lang="pl-PL" sz="1900"/>
              <a:t> poprzez stronę internetową: </a:t>
            </a:r>
            <a:endParaRPr/>
          </a:p>
          <a:p>
            <a:pPr>
              <a:defRPr/>
            </a:pPr>
            <a:r>
              <a:rPr lang="pl-PL" sz="1900" u="sng">
                <a:hlinkClick r:id="rId3" tooltip="https://usnet.us.edu.pl/uslugi-sieciowe/poczta-elektroniczna/aktywacja-kont-poczty-elektronicznej/"/>
              </a:rPr>
              <a:t>https://usnet.us.edu.pl/uslugi-sieciowe/poczta-elektroniczna/aktywacja-kont-poczty-elektronicznej/</a:t>
            </a:r>
            <a:r>
              <a:rPr lang="pl-PL" sz="1900"/>
              <a:t> 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aktywacja jest możliwa z komputera podłączonego do domeny uczelni i po utworzeniu konta pracowniczego w systemie kadrowym SAP i otrzymaniu numeru pracowniczego.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endParaRPr lang="pl-PL" sz="1900"/>
          </a:p>
          <a:p>
            <a:pPr>
              <a:defRPr/>
            </a:pPr>
            <a:endParaRPr lang="pl-PL" sz="1900"/>
          </a:p>
        </p:txBody>
      </p:sp>
      <p:pic>
        <p:nvPicPr>
          <p:cNvPr id="6" name="Obraz 1" hidden="0"/>
          <p:cNvPicPr>
            <a:picLocks noChangeAspect="1"/>
          </p:cNvPicPr>
          <p:nvPr isPhoto="0" userDrawn="0"/>
        </p:nvPicPr>
        <p:blipFill>
          <a:blip r:embed="rId4"/>
          <a:srcRect l="0" t="17435" r="0" b="66808"/>
          <a:stretch/>
        </p:blipFill>
        <p:spPr bwMode="auto">
          <a:xfrm>
            <a:off x="623391" y="4505298"/>
            <a:ext cx="10945216" cy="1227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74252" y="827520"/>
            <a:ext cx="10561550" cy="629474"/>
          </a:xfrm>
        </p:spPr>
        <p:txBody>
          <a:bodyPr/>
          <a:lstStyle/>
          <a:p>
            <a:pPr>
              <a:defRPr/>
            </a:pPr>
            <a:r>
              <a:rPr lang="pl-PL" sz="2800" b="1"/>
              <a:t>E-mail – stopka mailowa</a:t>
            </a:r>
            <a:endParaRPr lang="pl-PL" sz="28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1538614"/>
            <a:ext cx="10561550" cy="1470082"/>
          </a:xfrm>
        </p:spPr>
        <p:txBody>
          <a:bodyPr/>
          <a:lstStyle/>
          <a:p>
            <a:pPr marL="342900" indent="-342900" algn="just">
              <a:buFont typeface="Wingdings"/>
              <a:buChar char="ü"/>
              <a:defRPr/>
            </a:pPr>
            <a:r>
              <a:rPr lang="pl-PL" sz="1900"/>
              <a:t>pracownicy Uniwersytetu, posługując się kontem poczty elektronicznej, w korespondencji krajowej i międzynarodowej stosują pełne dane dotyczące swojego stanowiska i miejsca zatrudnienia oraz informacje o nr. ORCID ID i innych portalach społecznościowych dla naukowców, jeżeli posiadają na nich konta, w formie zbliżonej do poniższego wzoru:</a:t>
            </a:r>
            <a:endParaRPr/>
          </a:p>
          <a:p>
            <a:pPr algn="l">
              <a:defRPr/>
            </a:pPr>
            <a:endParaRPr lang="pl-PL" sz="1900"/>
          </a:p>
        </p:txBody>
      </p:sp>
      <p:sp>
        <p:nvSpPr>
          <p:cNvPr id="6" name="Prostokąt 2" hidden="0"/>
          <p:cNvSpPr/>
          <p:nvPr isPhoto="0" userDrawn="0"/>
        </p:nvSpPr>
        <p:spPr bwMode="auto">
          <a:xfrm>
            <a:off x="2057489" y="2897315"/>
            <a:ext cx="6003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pl-PL" sz="1600" b="1">
                <a:latin typeface="Times New Roman"/>
                <a:ea typeface="Times New Roman"/>
                <a:cs typeface="Times New Roman"/>
              </a:rPr>
              <a:t>prof. dr hab. Jan Kowalski </a:t>
            </a:r>
            <a:r>
              <a:rPr lang="pl-PL" sz="1600">
                <a:latin typeface="Times New Roman"/>
                <a:ea typeface="Times New Roman"/>
                <a:cs typeface="Times New Roman"/>
              </a:rPr>
              <a:t> </a:t>
            </a:r>
            <a:br>
              <a:rPr lang="pl-PL" sz="1600">
                <a:latin typeface="Times New Roman"/>
                <a:ea typeface="Times New Roman"/>
                <a:cs typeface="Times New Roman"/>
              </a:rPr>
            </a:br>
            <a:r>
              <a:rPr lang="pl-PL" sz="1600">
                <a:latin typeface="Times New Roman"/>
                <a:ea typeface="Times New Roman"/>
                <a:cs typeface="Times New Roman"/>
              </a:rPr>
              <a:t>Instytut Chemii  </a:t>
            </a:r>
            <a:br>
              <a:rPr lang="pl-PL" sz="1600">
                <a:latin typeface="Times New Roman"/>
                <a:ea typeface="Times New Roman"/>
                <a:cs typeface="Times New Roman"/>
              </a:rPr>
            </a:br>
            <a:r>
              <a:rPr lang="pl-PL" sz="1600">
                <a:latin typeface="Times New Roman"/>
                <a:ea typeface="Times New Roman"/>
                <a:cs typeface="Times New Roman"/>
              </a:rPr>
              <a:t>Uniwersytet Śląski w Katowicach </a:t>
            </a:r>
            <a:br>
              <a:rPr lang="pl-PL" sz="1600">
                <a:latin typeface="Times New Roman"/>
                <a:ea typeface="Times New Roman"/>
                <a:cs typeface="Times New Roman"/>
              </a:rPr>
            </a:br>
            <a:r>
              <a:rPr lang="pl-PL" sz="1600">
                <a:latin typeface="Times New Roman"/>
                <a:ea typeface="Times New Roman"/>
                <a:cs typeface="Times New Roman"/>
              </a:rPr>
              <a:t>ul. Bankowa 12 </a:t>
            </a:r>
            <a:br>
              <a:rPr lang="pl-PL" sz="1600">
                <a:latin typeface="Times New Roman"/>
                <a:ea typeface="Times New Roman"/>
                <a:cs typeface="Times New Roman"/>
              </a:rPr>
            </a:br>
            <a:r>
              <a:rPr lang="pl-PL" sz="1600">
                <a:latin typeface="Times New Roman"/>
                <a:ea typeface="Times New Roman"/>
                <a:cs typeface="Times New Roman"/>
              </a:rPr>
              <a:t>40-007 Katowice 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pl-PL" sz="1600">
              <a:latin typeface="Calibri"/>
              <a:ea typeface="Calibri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pl-PL" sz="1600">
                <a:latin typeface="Times New Roman"/>
                <a:ea typeface="Times New Roman"/>
                <a:cs typeface="Times New Roman"/>
              </a:rPr>
              <a:t> 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pl-PL" sz="160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en-US" sz="1600">
                <a:latin typeface="Times New Roman"/>
                <a:ea typeface="Times New Roman"/>
                <a:cs typeface="Times New Roman"/>
              </a:rPr>
              <a:t>tel: (+48) 32 359 xx xx </a:t>
            </a:r>
            <a:br>
              <a:rPr lang="en-US" sz="1600">
                <a:latin typeface="Times New Roman"/>
                <a:ea typeface="Times New Roman"/>
                <a:cs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</a:rPr>
              <a:t>e-mail: </a:t>
            </a:r>
            <a:r>
              <a:rPr lang="en-US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mailto:jan.kowalski@us.edu.pl"/>
              </a:rPr>
              <a:t>jan.kowalski@us.edu.pl</a:t>
            </a:r>
            <a:r>
              <a:rPr lang="en-US" sz="1600">
                <a:latin typeface="Times New Roman"/>
                <a:ea typeface="Times New Roman"/>
                <a:cs typeface="Times New Roman"/>
              </a:rPr>
              <a:t> </a:t>
            </a:r>
            <a:endParaRPr lang="pl-PL" sz="1600"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pl-PL" sz="1600" b="1">
                <a:latin typeface="Times New Roman"/>
                <a:ea typeface="Times New Roman"/>
              </a:rPr>
              <a:t>ORCID ID</a:t>
            </a:r>
            <a:r>
              <a:rPr lang="pl-PL" sz="1600">
                <a:latin typeface="Times New Roman"/>
                <a:ea typeface="Times New Roman"/>
              </a:rPr>
              <a:t>: 0000-0003-xxxx-xxxx </a:t>
            </a:r>
            <a:r>
              <a:rPr lang="pl-PL" sz="1600" i="1">
                <a:latin typeface="Times New Roman"/>
                <a:ea typeface="Times New Roman"/>
              </a:rPr>
              <a:t>(link do profilu publicznego)</a:t>
            </a:r>
            <a:r>
              <a:rPr lang="pl-PL" sz="1600">
                <a:latin typeface="Times New Roman"/>
                <a:ea typeface="Times New Roman"/>
              </a:rPr>
              <a:t> </a:t>
            </a:r>
            <a:br>
              <a:rPr lang="pl-PL" sz="1600">
                <a:latin typeface="Times New Roman"/>
                <a:ea typeface="Times New Roman"/>
              </a:rPr>
            </a:br>
            <a:r>
              <a:rPr lang="pl-PL" sz="1600" b="1">
                <a:latin typeface="Times New Roman"/>
                <a:ea typeface="Times New Roman"/>
              </a:rPr>
              <a:t>ResearchGate</a:t>
            </a:r>
            <a:r>
              <a:rPr lang="pl-PL" sz="1600">
                <a:latin typeface="Times New Roman"/>
                <a:ea typeface="Times New Roman"/>
              </a:rPr>
              <a:t>, </a:t>
            </a:r>
            <a:r>
              <a:rPr lang="pl-PL" sz="1600" b="1">
                <a:latin typeface="Times New Roman"/>
                <a:ea typeface="Times New Roman"/>
              </a:rPr>
              <a:t>Google Scholar</a:t>
            </a:r>
            <a:r>
              <a:rPr lang="pl-PL" sz="1600">
                <a:latin typeface="Times New Roman"/>
                <a:ea typeface="Times New Roman"/>
              </a:rPr>
              <a:t> </a:t>
            </a:r>
            <a:r>
              <a:rPr lang="pl-PL" sz="1600" i="1">
                <a:latin typeface="Times New Roman"/>
                <a:ea typeface="Times New Roman"/>
              </a:rPr>
              <a:t>(linki do profilu</a:t>
            </a:r>
            <a:endParaRPr lang="pl-PL" sz="1600"/>
          </a:p>
        </p:txBody>
      </p:sp>
      <p:pic>
        <p:nvPicPr>
          <p:cNvPr id="7" name="Obraz 55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254437" y="4463897"/>
            <a:ext cx="3030734" cy="5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72373" y="617623"/>
            <a:ext cx="10561549" cy="9068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800" b="1"/>
              <a:t>CAS (Centralny Serwer Uwierzytelnienia) </a:t>
            </a:r>
            <a:br>
              <a:rPr lang="pl-PL" sz="2800" b="1"/>
            </a:br>
            <a:r>
              <a:rPr lang="pl-PL" sz="2000" b="1"/>
              <a:t>aktywacja konta</a:t>
            </a:r>
            <a:endParaRPr lang="pl-PL" sz="20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3" y="1429182"/>
            <a:ext cx="10561549" cy="535261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/>
              <a:buChar char="q"/>
              <a:defRPr/>
            </a:pPr>
            <a:r>
              <a:rPr lang="pl-PL" sz="1900"/>
              <a:t>Logując się przez CAS otrzymujemy dostęp do wielu systemów informatycznych wykorzystywanych w uczelni, m.in.: </a:t>
            </a:r>
            <a:br>
              <a:rPr lang="pl-PL" sz="1900"/>
            </a:br>
            <a:endParaRPr lang="pl-PL" sz="1900"/>
          </a:p>
          <a:p>
            <a:pPr marL="342900" lvl="0" indent="-342900" algn="l">
              <a:lnSpc>
                <a:spcPct val="100000"/>
              </a:lnSpc>
              <a:buFont typeface="Wingdings"/>
              <a:buChar char="ü"/>
              <a:defRPr/>
            </a:pPr>
            <a:r>
              <a:rPr lang="pl-PL" sz="1900"/>
              <a:t>Portal Pracownika NA (link do portalu: </a:t>
            </a:r>
            <a:r>
              <a:rPr lang="pl-PL" sz="1900" u="sng">
                <a:hlinkClick r:id="rId2" tooltip="https://pp.us.edu.pl/?_s=1"/>
              </a:rPr>
              <a:t>https://pp.us.edu.pl/?_s=1</a:t>
            </a:r>
            <a:r>
              <a:rPr lang="pl-PL" sz="1900"/>
              <a:t> , </a:t>
            </a:r>
            <a:endParaRPr/>
          </a:p>
          <a:p>
            <a:pPr marL="342900" lvl="0" indent="-342900" algn="l">
              <a:lnSpc>
                <a:spcPct val="100000"/>
              </a:lnSpc>
              <a:buFont typeface="Wingdings"/>
              <a:buChar char="ü"/>
              <a:defRPr/>
            </a:pPr>
            <a:r>
              <a:rPr lang="pl-PL" sz="1900"/>
              <a:t>Uniwersytecki System Obsługi Studiów (USOSweb): </a:t>
            </a:r>
            <a:r>
              <a:rPr lang="pl-PL" sz="1900" u="sng">
                <a:hlinkClick r:id="rId3" tooltip="https://usosweb.us.edu.pl/"/>
              </a:rPr>
              <a:t>https://usosweb.us.edu.pl</a:t>
            </a:r>
            <a:r>
              <a:rPr lang="pl-PL" sz="1400" u="sng">
                <a:hlinkClick r:id="rId3" tooltip="https://usosweb.us.edu.pl/"/>
              </a:rPr>
              <a:t>/</a:t>
            </a:r>
            <a:r>
              <a:rPr lang="pl-PL" sz="1400" u="sng"/>
              <a:t> </a:t>
            </a:r>
            <a:r>
              <a:rPr lang="pl-PL" sz="1400"/>
              <a:t>, </a:t>
            </a:r>
            <a:endParaRPr/>
          </a:p>
          <a:p>
            <a:pPr marL="342900" lvl="0" indent="-342900" algn="l">
              <a:lnSpc>
                <a:spcPct val="100000"/>
              </a:lnSpc>
              <a:buFont typeface="Wingdings"/>
              <a:buChar char="ü"/>
              <a:defRPr/>
            </a:pPr>
            <a:r>
              <a:rPr lang="pl-PL" sz="1900"/>
              <a:t>Archiwum Prac Dyplomowych (APD): </a:t>
            </a:r>
            <a:r>
              <a:rPr lang="pl-PL" sz="1900" u="sng">
                <a:hlinkClick r:id="rId4" tooltip="https://apd.us.edu.pl/?_s=1"/>
              </a:rPr>
              <a:t>https://apd.us.edu.pl/?_s=1</a:t>
            </a:r>
            <a:r>
              <a:rPr lang="pl-PL" sz="1900"/>
              <a:t>, </a:t>
            </a:r>
            <a:endParaRPr/>
          </a:p>
          <a:p>
            <a:pPr marL="342900" lvl="0" indent="-342900" algn="l">
              <a:lnSpc>
                <a:spcPct val="100000"/>
              </a:lnSpc>
              <a:buFont typeface="Wingdings"/>
              <a:buChar char="ü"/>
              <a:defRPr/>
            </a:pPr>
            <a:r>
              <a:rPr lang="pl-PL" sz="1900"/>
              <a:t>Jednolity System Antyplagiatowy (JSA), </a:t>
            </a:r>
            <a:r>
              <a:rPr lang="pl-PL" sz="1900" u="sng">
                <a:hlinkClick r:id="rId4" tooltip="https://apd.us.edu.pl/?_s=1"/>
              </a:rPr>
              <a:t>https://apd.us.edu.pl/?_s=1</a:t>
            </a:r>
            <a:r>
              <a:rPr lang="pl-PL" sz="1900"/>
              <a:t>  </a:t>
            </a:r>
            <a:endParaRPr/>
          </a:p>
          <a:p>
            <a:pPr marL="342900" lvl="0" indent="-342900" algn="l">
              <a:lnSpc>
                <a:spcPct val="100000"/>
              </a:lnSpc>
              <a:buFont typeface="Wingdings"/>
              <a:buChar char="ü"/>
              <a:defRPr/>
            </a:pPr>
            <a:r>
              <a:rPr lang="pl-PL" sz="1900"/>
              <a:t>Platformę e-learningową (Moodle): </a:t>
            </a:r>
            <a:r>
              <a:rPr lang="pl-PL" sz="1900" u="sng">
                <a:hlinkClick r:id="rId5" tooltip="https://el.us.edu.pl/"/>
              </a:rPr>
              <a:t>https://el.us.edu.pl/</a:t>
            </a:r>
            <a:r>
              <a:rPr lang="pl-PL" sz="1900"/>
              <a:t> </a:t>
            </a:r>
            <a:br>
              <a:rPr lang="pl-PL" sz="1900"/>
            </a:br>
            <a:endParaRPr lang="pl-PL" sz="1900"/>
          </a:p>
          <a:p>
            <a:pPr marL="342900" indent="-342900" algn="l">
              <a:lnSpc>
                <a:spcPct val="100000"/>
              </a:lnSpc>
              <a:buFont typeface="Wingdings"/>
              <a:buChar char="q"/>
              <a:defRPr/>
            </a:pPr>
            <a:r>
              <a:rPr lang="pl-PL" sz="1900"/>
              <a:t>Po wprowadzeniu danych pracowniczych do systemu kadrowego SAP, w przeciągu 14 dni po zatrudnieniu, informacje o pracowniku są przenoszone do systemu USOS. </a:t>
            </a:r>
            <a:endParaRPr/>
          </a:p>
          <a:p>
            <a:pPr marL="342900" indent="-342900" algn="l">
              <a:lnSpc>
                <a:spcPct val="100000"/>
              </a:lnSpc>
              <a:buFont typeface="Wingdings"/>
              <a:buChar char="q"/>
              <a:defRPr/>
            </a:pPr>
            <a:r>
              <a:rPr lang="pl-PL" sz="1900"/>
              <a:t>Pierwsze logowanie do CAS (tzw. aktywacja konta) odbywa się poprzez procedurę odzyskiwania hasła:  </a:t>
            </a:r>
            <a:r>
              <a:rPr lang="pl-PL" sz="1900" b="0" i="0" u="none" strike="noStrike" cap="none" spc="0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https://logowanie.us.edu.pl/passwd-change/reset/email  </a:t>
            </a:r>
            <a:br>
              <a:rPr lang="pl-PL" sz="1900" b="0" i="0" u="none" strike="noStrike" cap="none" spc="0">
                <a:solidFill>
                  <a:schemeClr val="tx1"/>
                </a:solidFill>
                <a:latin typeface="PT Sans"/>
                <a:ea typeface="PT Sans"/>
                <a:cs typeface="PT Sans"/>
              </a:rPr>
            </a:br>
            <a:r>
              <a:rPr lang="pl-PL" sz="1900" b="0" i="0" u="none" strike="noStrike" cap="none" spc="0">
                <a:solidFill>
                  <a:schemeClr val="tx1"/>
                </a:solidFill>
                <a:latin typeface="PT Sans"/>
                <a:ea typeface="PT Sans"/>
                <a:cs typeface="PT Sans"/>
              </a:rPr>
              <a:t>Kontakt do DIOTS: diots@us.edu.pl   </a:t>
            </a:r>
            <a:endParaRPr/>
          </a:p>
          <a:p>
            <a:pPr marL="342900" indent="-342900" algn="l">
              <a:lnSpc>
                <a:spcPct val="100000"/>
              </a:lnSpc>
              <a:buFont typeface="Wingdings"/>
              <a:buChar char="ü"/>
              <a:defRPr/>
            </a:pPr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817355"/>
            <a:ext cx="10561550" cy="519076"/>
          </a:xfrm>
        </p:spPr>
        <p:txBody>
          <a:bodyPr/>
          <a:lstStyle/>
          <a:p>
            <a:pPr>
              <a:defRPr/>
            </a:pPr>
            <a:r>
              <a:rPr lang="pl-PL" sz="2800" b="1"/>
              <a:t>MS Office 365 - </a:t>
            </a:r>
            <a:r>
              <a:rPr lang="pl-PL" sz="2000" b="1"/>
              <a:t>dostęp do licencji usługi</a:t>
            </a:r>
            <a:endParaRPr lang="pl-PL" sz="2000"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1354168"/>
            <a:ext cx="10561550" cy="5315192"/>
          </a:xfrm>
        </p:spPr>
        <p:txBody>
          <a:bodyPr/>
          <a:lstStyle/>
          <a:p>
            <a:pPr marL="342900" indent="-342900" algn="l">
              <a:lnSpc>
                <a:spcPct val="95000"/>
              </a:lnSpc>
              <a:buFont typeface="Wingdings"/>
              <a:buChar char="ü"/>
              <a:defRPr/>
            </a:pPr>
            <a:r>
              <a:rPr lang="pl-PL" sz="1800"/>
              <a:t>konta w usłudze Office 365 są bezpłatne, </a:t>
            </a:r>
            <a:br>
              <a:rPr lang="pl-PL" sz="1800"/>
            </a:b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ü"/>
              <a:defRPr/>
            </a:pPr>
            <a:r>
              <a:rPr lang="pl-PL" sz="1800"/>
              <a:t>utworzenie osobistego konta Office 365 wymaga posiadania zadeklarowanego w systemie USOS adresu e-mail,</a:t>
            </a:r>
            <a:br>
              <a:rPr lang="pl-PL" sz="1800"/>
            </a:b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ü"/>
              <a:defRPr/>
            </a:pPr>
            <a:r>
              <a:rPr lang="pl-PL" sz="1800"/>
              <a:t>aktywacja konta jest możliwa po zalogowaniu się w serwisie USOSWeb na stronie USOS (wybieramy zakładkę „Dla wszystkich” znajdującą się w górnej części strony, po jej kliknięciu pojawi się lista modułów systemu USOSWeb. Wybierając moduł Office 365, rozpoczniemy proces aktywacji konta),</a:t>
            </a:r>
            <a:endParaRPr sz="2200"/>
          </a:p>
          <a:p>
            <a:pPr marL="342900" indent="-342900" algn="l">
              <a:lnSpc>
                <a:spcPct val="84999"/>
              </a:lnSpc>
              <a:buFont typeface="Wingdings"/>
              <a:buChar char="ü"/>
              <a:defRPr/>
            </a:pPr>
            <a:r>
              <a:rPr lang="pl-PL" sz="1800"/>
              <a:t>po utworzeniu konta otrzymujemy dodatkowy adres e-mail pełniący funkcję pomocniczą umożliwiającą korzystanie z aplikacji Office 365, np. Teams</a:t>
            </a:r>
            <a:br>
              <a:rPr lang="pl-PL" sz="1800"/>
            </a:b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q"/>
              <a:defRPr/>
            </a:pPr>
            <a:r>
              <a:rPr lang="pl-PL" sz="1800"/>
              <a:t>link do poradnika: </a:t>
            </a:r>
            <a:r>
              <a:rPr lang="pl-PL" sz="1800" u="sng">
                <a:hlinkClick r:id="rId3" tooltip="https://us.edu.pl/pracownik/wp-content/uploads/sites/2/pliki-dodatkowe/za%C5%82.-1-instrukcja_aktywacja_office365.pdf"/>
              </a:rPr>
              <a:t>https://us.edu.pl/pracownik/wp-content/uploads/sites/2/pliki-dodatkowe/za%C5%82.-1-instrukcja_aktywacja_office365.pdf</a:t>
            </a: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q"/>
              <a:defRPr/>
            </a:pPr>
            <a:r>
              <a:rPr lang="pl-PL" sz="1800"/>
              <a:t>link do aktywacji konta: </a:t>
            </a:r>
            <a:r>
              <a:rPr lang="pl-PL" sz="1800" u="sng">
                <a:hlinkClick r:id="rId4" tooltip="https://usosweb.us.edu.pl/"/>
              </a:rPr>
              <a:t>https://usosweb.us.edu.pl</a:t>
            </a:r>
            <a:endParaRPr lang="pl-PL" sz="1800"/>
          </a:p>
          <a:p>
            <a:pPr marL="342900" indent="-342900" algn="l">
              <a:lnSpc>
                <a:spcPct val="84999"/>
              </a:lnSpc>
              <a:buFont typeface="Wingdings"/>
              <a:buChar char="q"/>
              <a:defRPr/>
            </a:pPr>
            <a:r>
              <a:rPr lang="pl-PL" sz="1800"/>
              <a:t>Aplikacje MS Office 365: </a:t>
            </a:r>
            <a:r>
              <a:rPr lang="pl-PL" sz="1900" u="sng">
                <a:hlinkClick r:id="rId5" tooltip="https://us.edu.pl/wp-content/uploads/pliki/Aplikacje_office_365.pdf"/>
              </a:rPr>
              <a:t>https://us.edu.pl/wp-content/uploads/pliki/Aplikacje_office_365.pdf</a:t>
            </a:r>
            <a:endParaRPr lang="pl-PL" sz="1800"/>
          </a:p>
          <a:p>
            <a:pPr algn="l">
              <a:lnSpc>
                <a:spcPct val="84999"/>
              </a:lnSpc>
              <a:defRPr/>
            </a:pPr>
            <a:endParaRPr lang="pl-PL" sz="1800"/>
          </a:p>
        </p:txBody>
      </p:sp>
      <p:sp>
        <p:nvSpPr>
          <p:cNvPr id="6" name="Podtytuł 9" hidden="0"/>
          <p:cNvSpPr/>
          <p:nvPr isPhoto="0" userDrawn="0"/>
        </p:nvSpPr>
        <p:spPr bwMode="auto">
          <a:xfrm>
            <a:off x="2078462" y="6040646"/>
            <a:ext cx="8359765" cy="744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/>
              <a:buChar char="q"/>
              <a:defRPr/>
            </a:pPr>
            <a:r>
              <a:rPr lang="pl-PL" sz="1600"/>
              <a:t>regulamin korzystania z konta Office 365: </a:t>
            </a:r>
            <a:r>
              <a:rPr lang="pl-PL" sz="1600" u="sng">
                <a:hlinkClick r:id="rId6" tooltip="https://aktyprawne.us.edu.pl/423-lista/d/793/5/"/>
              </a:rPr>
              <a:t>https://aktyprawne.us.edu.pl/423-lista/d/793/5/</a:t>
            </a:r>
            <a:r>
              <a:rPr lang="pl-PL" sz="1600"/>
              <a:t> </a:t>
            </a:r>
            <a:endParaRPr sz="1600"/>
          </a:p>
          <a:p>
            <a:pPr marL="285750" indent="-285750" algn="l">
              <a:buFont typeface="Wingdings"/>
              <a:buChar char="q"/>
              <a:defRPr/>
            </a:pPr>
            <a:r>
              <a:rPr lang="pl-PL" sz="1600"/>
              <a:t>kontakt w sprawie MS Office 365: e-mail: </a:t>
            </a:r>
            <a:r>
              <a:rPr lang="pl-PL" sz="1600" u="sng">
                <a:hlinkClick r:id="rId7" tooltip="mailto:usosweb@us.edu.pl"/>
              </a:rPr>
              <a:t>usosweb@us.edu.pl</a:t>
            </a:r>
            <a:r>
              <a:rPr lang="pl-PL" sz="1600"/>
              <a:t>  </a:t>
            </a:r>
            <a:endParaRPr/>
          </a:p>
          <a:p>
            <a:pPr algn="l">
              <a:defRPr/>
            </a:pPr>
            <a:endParaRPr lang="pl-PL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817355"/>
            <a:ext cx="10561550" cy="5190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b="1"/>
              <a:t>Google Workspace - dostęp do licencji usługi</a:t>
            </a:r>
            <a:endParaRPr lang="pl-PL" sz="2800"/>
          </a:p>
        </p:txBody>
      </p:sp>
      <p:sp>
        <p:nvSpPr>
          <p:cNvPr id="5" name="Podtytuł 1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91371" y="1463040"/>
            <a:ext cx="10561550" cy="4476584"/>
          </a:xfrm>
        </p:spPr>
        <p:txBody>
          <a:bodyPr>
            <a:noAutofit/>
          </a:bodyPr>
          <a:lstStyle/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utworzenie osobistego konta </a:t>
            </a:r>
            <a:r>
              <a:rPr lang="pl-PL" sz="1900" b="1"/>
              <a:t>Google Workspace </a:t>
            </a:r>
            <a:r>
              <a:rPr lang="pl-PL" sz="1900"/>
              <a:t>jest bezpłatne i dobrowolne,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konto w Usłudze jest kontem wykorzystywanym w procesie zdalnego nauczania oraz służącym do ułatwienia kontaktów członków społeczności akademickiej. Konto może być również wykorzystywane do innych celów związanych z działalnością statutową Uniwersytetu,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utworzenie konta odbywa się poprzez wypełnienie formularza w serwisie USOSWeb oraz po zaakceptowaniu postanowień Regulaminu.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warunkiem koniecznym do utworzenia konta w ramach Usługi jest posiadanie w bazie USOS adresu poczty elektronicznej.</a:t>
            </a:r>
            <a:endParaRPr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w ramach Usługi Użytkownik otrzymuje dostęp do: platformy Google Classroom, programów biurowych Google, skrzynki pocztowej Gmail, wirtualnego dysku.</a:t>
            </a:r>
            <a:endParaRPr/>
          </a:p>
          <a:p>
            <a:pPr>
              <a:defRPr/>
            </a:pPr>
            <a:r>
              <a:rPr lang="pl-PL" sz="1900"/>
              <a:t> </a:t>
            </a:r>
            <a:endParaRPr/>
          </a:p>
          <a:p>
            <a:pPr marL="342900" indent="-342900" algn="l">
              <a:buFont typeface="Wingdings"/>
              <a:buChar char="q"/>
              <a:defRPr/>
            </a:pPr>
            <a:r>
              <a:rPr lang="pl-PL" sz="1900"/>
              <a:t>link do formularza i aktywacji konta: https://usosweb.us.edu.pl</a:t>
            </a:r>
            <a:endParaRPr/>
          </a:p>
          <a:p>
            <a:pPr marL="342900" indent="-342900" algn="l">
              <a:buFont typeface="Wingdings"/>
              <a:buChar char="q"/>
              <a:defRPr/>
            </a:pPr>
            <a:r>
              <a:rPr lang="pl-PL" sz="1900"/>
              <a:t> link do regulaminu: https://aktyprawne.us.edu.pl/423-lista/d/5389/5/  </a:t>
            </a:r>
            <a:endParaRPr/>
          </a:p>
          <a:p>
            <a:pPr marL="342900" indent="-342900" algn="l">
              <a:buFont typeface="Wingdings"/>
              <a:buChar char="q"/>
              <a:defRPr/>
            </a:pPr>
            <a:endParaRPr lang="pl-PL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15224" y="907776"/>
            <a:ext cx="10561550" cy="510208"/>
          </a:xfrm>
        </p:spPr>
        <p:txBody>
          <a:bodyPr/>
          <a:lstStyle/>
          <a:p>
            <a:pPr>
              <a:defRPr/>
            </a:pPr>
            <a:r>
              <a:rPr lang="pl-PL" sz="2800" b="1"/>
              <a:t>Wynagrodzenie</a:t>
            </a:r>
            <a:endParaRPr/>
          </a:p>
        </p:txBody>
      </p:sp>
      <p:sp>
        <p:nvSpPr>
          <p:cNvPr id="5" name="Podtytuł 9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15224" y="1582614"/>
            <a:ext cx="10561550" cy="776431"/>
          </a:xfrm>
        </p:spPr>
        <p:txBody>
          <a:bodyPr>
            <a:noAutofit/>
          </a:bodyPr>
          <a:lstStyle/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czas wypłaty - terminy wypłat dla nauczycieli (z góry, na 1 każdego miesiąca) </a:t>
            </a:r>
            <a:br>
              <a:rPr lang="pl-PL" sz="1900"/>
            </a:br>
            <a:r>
              <a:rPr lang="pl-PL" sz="1900"/>
              <a:t>terminy wypłat dla pracowników administracyjnych (z dołu na 29 każdego miesiąca)</a:t>
            </a:r>
            <a:endParaRPr/>
          </a:p>
          <a:p>
            <a:pPr algn="l">
              <a:defRPr/>
            </a:pPr>
            <a:endParaRPr lang="pl-PL" sz="1900"/>
          </a:p>
          <a:p>
            <a:pPr lvl="0" algn="l">
              <a:defRPr/>
            </a:pPr>
            <a:endParaRPr lang="pl-PL" sz="1900"/>
          </a:p>
        </p:txBody>
      </p:sp>
      <p:sp>
        <p:nvSpPr>
          <p:cNvPr id="6" name="Podtytuł 9" hidden="0"/>
          <p:cNvSpPr/>
          <p:nvPr isPhoto="0" userDrawn="0"/>
        </p:nvSpPr>
        <p:spPr bwMode="auto">
          <a:xfrm>
            <a:off x="1052833" y="2475210"/>
            <a:ext cx="9286920" cy="510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q"/>
              <a:defRPr/>
            </a:pPr>
            <a:r>
              <a:rPr lang="pl-PL" sz="1600"/>
              <a:t>Regulamin wynagradzania: </a:t>
            </a:r>
            <a:r>
              <a:rPr lang="pl-PL" sz="1600" u="sng">
                <a:hlinkClick r:id="rId2" tooltip="https://aktyprawne.us.edu.pl/d/4985/5/"/>
              </a:rPr>
              <a:t>https://aktyprawne.us.edu.pl/d/4985/5/</a:t>
            </a:r>
            <a:r>
              <a:rPr lang="pl-PL" sz="1600"/>
              <a:t> </a:t>
            </a:r>
            <a:endParaRPr sz="1600"/>
          </a:p>
          <a:p>
            <a:pPr algn="l">
              <a:defRPr/>
            </a:pPr>
            <a:endParaRPr lang="pl-PL" sz="1600"/>
          </a:p>
        </p:txBody>
      </p:sp>
      <p:sp>
        <p:nvSpPr>
          <p:cNvPr id="7" name="Podtytuł 9" hidden="0"/>
          <p:cNvSpPr/>
          <p:nvPr isPhoto="0" userDrawn="0"/>
        </p:nvSpPr>
        <p:spPr bwMode="auto">
          <a:xfrm>
            <a:off x="815224" y="3978896"/>
            <a:ext cx="10561550" cy="1590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pracownicy otrzymują zaszyfrowany w pliku .pdf pasek na imienne skrzynki e-mailowe, każdego miesiąca przed przelewem na konto,</a:t>
            </a:r>
            <a:br>
              <a:rPr lang="pl-PL" sz="1900"/>
            </a:br>
            <a:endParaRPr lang="pl-PL" sz="1900"/>
          </a:p>
          <a:p>
            <a:pPr marL="342900" indent="-342900" algn="l">
              <a:buFont typeface="Wingdings"/>
              <a:buChar char="ü"/>
              <a:defRPr/>
            </a:pPr>
            <a:r>
              <a:rPr lang="pl-PL" sz="1900"/>
              <a:t>w Dziale Płac należy poprosić o wygenerowanie kodu/hasła dostępu (indywidualne dla każdego pracownika)</a:t>
            </a:r>
            <a:endParaRPr/>
          </a:p>
        </p:txBody>
      </p:sp>
      <p:sp>
        <p:nvSpPr>
          <p:cNvPr id="8" name="Tytuł 8" hidden="0"/>
          <p:cNvSpPr/>
          <p:nvPr isPhoto="0" userDrawn="0"/>
        </p:nvSpPr>
        <p:spPr bwMode="auto">
          <a:xfrm>
            <a:off x="815224" y="3023801"/>
            <a:ext cx="10097317" cy="81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800" b="1"/>
              <a:t>Pasek płacowy </a:t>
            </a:r>
            <a:br>
              <a:rPr lang="pl-PL" sz="2800" b="1"/>
            </a:br>
            <a:r>
              <a:rPr lang="pl-PL" sz="2000" b="1"/>
              <a:t>szyfrowane hasło dostępu</a:t>
            </a:r>
            <a:endParaRPr lang="pl-PL" sz="2000"/>
          </a:p>
        </p:txBody>
      </p:sp>
      <p:sp>
        <p:nvSpPr>
          <p:cNvPr id="9" name="Podtytuł 9" hidden="0"/>
          <p:cNvSpPr/>
          <p:nvPr isPhoto="0" userDrawn="0"/>
        </p:nvSpPr>
        <p:spPr bwMode="auto">
          <a:xfrm>
            <a:off x="1052833" y="5714059"/>
            <a:ext cx="10561550" cy="510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/>
              <a:buChar char="q"/>
              <a:defRPr/>
            </a:pPr>
            <a:r>
              <a:rPr lang="pl-PL" sz="1600"/>
              <a:t>kontakt do Działu Płac: </a:t>
            </a:r>
            <a:r>
              <a:rPr lang="pl-PL" sz="1600" u="sng">
                <a:hlinkClick r:id="rId3" tooltip="https://ab.us.edu.pl/unit?id=10000534"/>
              </a:rPr>
              <a:t>https://ab.us.edu.pl/unit?id=10000534</a:t>
            </a:r>
            <a:r>
              <a:rPr lang="pl-PL" sz="1600"/>
              <a:t>   </a:t>
            </a:r>
            <a:r>
              <a:rPr lang="pl-PL" sz="1600" u="sng">
                <a:hlinkClick r:id="rId4" tooltip="https://ab.us.edu.pl/unit/employees/10000534"/>
              </a:rPr>
              <a:t>https://ab.us.edu.pl/unit/employees/10000534</a:t>
            </a:r>
            <a:r>
              <a:rPr lang="pl-PL" sz="16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ytuł 8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911424" y="620688"/>
            <a:ext cx="10561550" cy="518489"/>
          </a:xfrm>
        </p:spPr>
        <p:txBody>
          <a:bodyPr/>
          <a:lstStyle/>
          <a:p>
            <a:pPr>
              <a:defRPr/>
            </a:pPr>
            <a:r>
              <a:rPr lang="pl-PL" sz="2800" b="1"/>
              <a:t>Systemy wspomagające prace administracji</a:t>
            </a:r>
            <a:endParaRPr/>
          </a:p>
        </p:txBody>
      </p:sp>
      <p:pic>
        <p:nvPicPr>
          <p:cNvPr id="5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00075" y="1270471"/>
            <a:ext cx="10991850" cy="2676525"/>
          </a:xfrm>
          <a:prstGeom prst="rect">
            <a:avLst/>
          </a:prstGeom>
          <a:noFill/>
        </p:spPr>
      </p:pic>
      <p:pic>
        <p:nvPicPr>
          <p:cNvPr id="6" name="Picture 4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215680" y="3856168"/>
            <a:ext cx="5038725" cy="428625"/>
          </a:xfrm>
          <a:prstGeom prst="rect">
            <a:avLst/>
          </a:prstGeom>
          <a:noFill/>
        </p:spPr>
      </p:pic>
      <p:sp>
        <p:nvSpPr>
          <p:cNvPr id="7" name="Prostokąt 2" hidden="0"/>
          <p:cNvSpPr/>
          <p:nvPr isPhoto="0" userDrawn="0"/>
        </p:nvSpPr>
        <p:spPr bwMode="auto">
          <a:xfrm>
            <a:off x="600075" y="4283452"/>
            <a:ext cx="9793169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u="sng">
                <a:hlinkClick r:id="rId4" tooltip="https://el.us.edu.pl/"/>
              </a:rPr>
              <a:t>Platforma e-learningowa Moodle</a:t>
            </a:r>
            <a:r>
              <a:rPr lang="pl-PL"/>
              <a:t>, </a:t>
            </a:r>
            <a:r>
              <a:rPr lang="pl-PL" u="sng">
                <a:hlinkClick r:id="rId5" tooltip="https://ankieter.usos.pw.edu.pl/?_s=1"/>
              </a:rPr>
              <a:t>ankieter w USOS</a:t>
            </a:r>
            <a:r>
              <a:rPr lang="pl-PL"/>
              <a:t>, </a:t>
            </a:r>
            <a:r>
              <a:rPr lang="pl-PL" u="sng">
                <a:hlinkClick r:id="rId6" tooltip="https://el.us.edu.pl/ankiety/index.php/"/>
              </a:rPr>
              <a:t>Lime Survey</a:t>
            </a:r>
            <a:r>
              <a:rPr lang="pl-PL"/>
              <a:t>, </a:t>
            </a:r>
            <a:r>
              <a:rPr lang="pl-PL" u="sng">
                <a:hlinkClick r:id="rId7" tooltip="https://admin.srw.us.edu.pl/site/login"/>
              </a:rPr>
              <a:t>SRW – System Rejestracji Wydarzeń</a:t>
            </a:r>
            <a:r>
              <a:rPr lang="pl-PL"/>
              <a:t>, programy statystyczne: </a:t>
            </a:r>
            <a:r>
              <a:rPr lang="pl-PL" u="sng">
                <a:hlinkClick r:id="rId8" tooltip="https://www.oprogramowanie.us.edu.pl/Statistica.htm"/>
              </a:rPr>
              <a:t>Statistica, </a:t>
            </a:r>
            <a:r>
              <a:rPr lang="pl-PL"/>
              <a:t>SPSS (kontakt z wydziałem, w celu uzyskania hasła do licencji programu</a:t>
            </a:r>
            <a:r>
              <a:rPr lang="pl-PL" u="sng">
                <a:hlinkClick r:id="rId9" tooltip="https://informator.us.edu.pl/?_s=1"/>
              </a:rPr>
              <a:t>), Karta Kierunku i Informator ECTS</a:t>
            </a:r>
            <a:r>
              <a:rPr lang="pl-PL"/>
              <a:t>, </a:t>
            </a:r>
            <a:r>
              <a:rPr lang="pl-PL" u="sng">
                <a:hlinkClick r:id="rId10" tooltip="https://pp.us.edu.pl/?_s=1"/>
              </a:rPr>
              <a:t>Portal Pracownika NA</a:t>
            </a:r>
            <a:r>
              <a:rPr lang="pl-PL"/>
              <a:t>, </a:t>
            </a:r>
            <a:r>
              <a:rPr lang="pl-PL" u="sng">
                <a:hlinkClick r:id="rId11" tooltip="https://rebus.us.edu.pl/"/>
              </a:rPr>
              <a:t>repozytorium RE-BUŚ</a:t>
            </a:r>
            <a:r>
              <a:rPr lang="pl-PL"/>
              <a:t>, </a:t>
            </a:r>
            <a:r>
              <a:rPr lang="pl-PL" u="sng">
                <a:hlinkClick r:id="rId12" tooltip="https://usosweb.us.edu.pl/kontroler.php?_action=dodatki/o365/pokazListe"/>
              </a:rPr>
              <a:t>Office 365 </a:t>
            </a:r>
            <a:r>
              <a:rPr lang="pl-PL"/>
              <a:t>(aplikacje), </a:t>
            </a:r>
            <a:r>
              <a:rPr lang="pl-PL" u="sng">
                <a:hlinkClick r:id="rId13" tooltip="https://usosweb.us.edu.pl/kontroler.php?_action=dodatki/gsuite/wyborKonta"/>
              </a:rPr>
              <a:t>Google Workspace </a:t>
            </a:r>
            <a:r>
              <a:rPr lang="pl-PL"/>
              <a:t>(aplikacje), </a:t>
            </a:r>
            <a:r>
              <a:rPr lang="pl-PL" u="sng">
                <a:hlinkClick r:id="rId14" tooltip="https://logowanie.us.edu.pl/cas/login"/>
              </a:rPr>
              <a:t>CAS (Centralny Serwer Uwierzytelnienia), </a:t>
            </a:r>
            <a:r>
              <a:rPr lang="pl-PL" u="sng">
                <a:hlinkClick r:id="rId15" tooltip="https://usosweb.us.edu.pl/kontroler.php?_action=news/default"/>
              </a:rPr>
              <a:t>USOSweb, </a:t>
            </a:r>
            <a:r>
              <a:rPr lang="pl-PL" u="sng">
                <a:hlinkClick r:id="rId14" tooltip="https://logowanie.us.edu.pl/cas/login"/>
              </a:rPr>
              <a:t>Intranet</a:t>
            </a:r>
            <a:r>
              <a:rPr lang="pl-PL"/>
              <a:t> (niepubliczna sieć uczelni), eduroam (sieć wi-fi).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Projekt niestandardowy">
  <a:themeElements>
    <a:clrScheme name="US">
      <a:dk1>
        <a:srgbClr val="002D59"/>
      </a:dk1>
      <a:lt1>
        <a:sysClr val="window" lastClr="FFFFFF"/>
      </a:lt1>
      <a:dk2>
        <a:srgbClr val="004993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ADFF"/>
      </a:accent5>
      <a:accent6>
        <a:srgbClr val="92D050"/>
      </a:accent6>
      <a:hlink>
        <a:srgbClr val="0071E2"/>
      </a:hlink>
      <a:folHlink>
        <a:srgbClr val="7F7F7F"/>
      </a:folHlink>
    </a:clrScheme>
    <a:fontScheme name="Uniwersytet Śląski">
      <a:majorFont>
        <a:latin typeface="PT Sans Bold"/>
        <a:ea typeface="Arial"/>
        <a:cs typeface="Arial"/>
      </a:majorFont>
      <a:minorFont>
        <a:latin typeface="PT Sans"/>
        <a:ea typeface="Arial"/>
        <a:cs typeface="Arial"/>
      </a:minorFont>
    </a:fontScheme>
    <a:fmtScheme name="Pakiet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akiet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ONLYOFFICE/6.3.0.111</Application>
  <DocSecurity>0</DocSecurity>
  <PresentationFormat>Panoramiczny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Iwona Cichy</dc:creator>
  <cp:keywords/>
  <dc:description/>
  <dc:identifier/>
  <dc:language/>
  <cp:lastModifiedBy>marzena.ponicka@us.edu.pl</cp:lastModifiedBy>
  <cp:revision>857</cp:revision>
  <dcterms:created xsi:type="dcterms:W3CDTF">2019-03-06T11:23:46Z</dcterms:created>
  <dcterms:modified xsi:type="dcterms:W3CDTF">2024-01-03T11:39:33Z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ata">
    <vt:lpwstr>ew0KICAiZG9jSUQiOiAiNWUwZjc2MmYtNmQ5NS00ZGU4LWI3MmUtMjBjZGRiNGNkZWY2Ig0KfQ==</vt:lpwstr>
  </property>
  <property fmtid="{D5CDD505-2E9C-101B-9397-08002B2CF9AE}" pid="3" name="GVData0">
    <vt:lpwstr>(end)</vt:lpwstr>
  </property>
</Properties>
</file>