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359" r:id="rId5"/>
    <p:sldId id="361" r:id="rId6"/>
    <p:sldId id="265" r:id="rId7"/>
    <p:sldId id="353" r:id="rId8"/>
    <p:sldId id="342" r:id="rId9"/>
    <p:sldId id="357" r:id="rId10"/>
    <p:sldId id="354" r:id="rId11"/>
    <p:sldId id="358" r:id="rId12"/>
    <p:sldId id="351" r:id="rId13"/>
    <p:sldId id="360" r:id="rId14"/>
    <p:sldId id="352" r:id="rId15"/>
    <p:sldId id="350" r:id="rId16"/>
    <p:sldId id="344" r:id="rId17"/>
    <p:sldId id="349" r:id="rId18"/>
    <p:sldId id="327" r:id="rId19"/>
    <p:sldId id="328" r:id="rId20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58">
          <p15:clr>
            <a:srgbClr val="A4A3A4"/>
          </p15:clr>
        </p15:guide>
        <p15:guide id="4" orient="horz" pos="1711">
          <p15:clr>
            <a:srgbClr val="A4A3A4"/>
          </p15:clr>
        </p15:guide>
        <p15:guide id="5" pos="1837">
          <p15:clr>
            <a:srgbClr val="A4A3A4"/>
          </p15:clr>
        </p15:guide>
        <p15:guide id="6" orient="horz" pos="577">
          <p15:clr>
            <a:srgbClr val="A4A3A4"/>
          </p15:clr>
        </p15:guide>
        <p15:guide id="7" orient="horz" pos="2185">
          <p15:clr>
            <a:srgbClr val="A4A3A4"/>
          </p15:clr>
        </p15:guide>
        <p15:guide id="8" orient="horz" pos="1355">
          <p15:clr>
            <a:srgbClr val="A4A3A4"/>
          </p15:clr>
        </p15:guide>
        <p15:guide id="9" orient="horz" pos="1327">
          <p15:clr>
            <a:srgbClr val="A4A3A4"/>
          </p15:clr>
        </p15:guide>
        <p15:guide id="10" pos="4398">
          <p15:clr>
            <a:srgbClr val="A4A3A4"/>
          </p15:clr>
        </p15:guide>
        <p15:guide id="11" pos="4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arzyna Obidowska" initials="KO" lastIdx="1" clrIdx="0">
    <p:extLst>
      <p:ext uri="{19B8F6BF-5375-455C-9EA6-DF929625EA0E}">
        <p15:presenceInfo xmlns="" xmlns:p15="http://schemas.microsoft.com/office/powerpoint/2012/main" userId="S::kataob@agora.pl::c9f2f12f-8e3f-4611-865e-4a957d115c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0911"/>
    <a:srgbClr val="EDEDED"/>
    <a:srgbClr val="FFF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88953-D2B8-2586-8A93-476BE5F5B309}" v="218" dt="2020-08-25T14:17:32.772"/>
    <p1510:client id="{06C35A22-21D6-EB5D-EDC5-580CCC820F2A}" v="4" dt="2020-08-28T10:41:48.486"/>
    <p1510:client id="{0F5689C5-059B-468B-F169-22C6B1370A9D}" v="6" dt="2020-08-31T11:44:38.748"/>
    <p1510:client id="{1362E65C-985B-DF13-7339-2B434012427C}" v="35" dt="2020-11-03T10:34:32.843"/>
    <p1510:client id="{187B627D-EF8D-BD91-410B-3C3DDD4E1B8A}" v="1712" dt="2020-08-31T11:41:36.972"/>
    <p1510:client id="{2027758D-B413-BF6E-203E-2CD10FDFF1BE}" v="3" dt="2020-08-28T12:16:21.915"/>
    <p1510:client id="{444E845A-4040-C897-242A-1F52DFADD738}" v="111" dt="2020-08-31T12:46:32.187"/>
    <p1510:client id="{458C825E-CD22-F759-5E26-FE313DA68E8A}" v="1" dt="2020-09-01T12:14:41.606"/>
    <p1510:client id="{693583F6-B851-28E1-7584-EFAE1B6FAF71}" v="1" dt="2020-08-27T13:00:02.271"/>
    <p1510:client id="{7B986119-4185-164D-96F4-558D1202A740}" v="17" dt="2020-09-01T20:20:48.436"/>
    <p1510:client id="{94F6F599-B91A-CE56-1347-A18D1782957B}" v="65" dt="2020-09-01T05:58:51.285"/>
    <p1510:client id="{99EE3C16-B0CC-1F98-7935-50182249455B}" v="1914" dt="2020-08-25T07:30:01.389"/>
    <p1510:client id="{9DFC7C60-3AA0-D1DA-A224-3719F71DF1E7}" v="2" dt="2020-01-20T07:24:08.719"/>
    <p1510:client id="{A76959AA-CCDF-0E5C-AF80-6FA5D22A6EE9}" v="9" dt="2020-08-26T07:47:48.010"/>
    <p1510:client id="{ADBDE20D-37D8-46DC-9C57-6BBA8925C1B6}" v="10" dt="2020-01-20T08:54:47.235"/>
    <p1510:client id="{B34A5D5F-9941-A258-1009-BA6E62437ECC}" v="43" dt="2020-01-17T09:11:35.711"/>
    <p1510:client id="{B8BE0DAF-E083-1199-861C-6C13FD41ABCB}" v="97" dt="2020-08-27T10:38:16.738"/>
    <p1510:client id="{C79EB855-289C-F55F-8D3F-4D711E8E43EC}" v="11" dt="2020-01-17T10:12:54.716"/>
    <p1510:client id="{C832A18B-B9B0-9448-3A34-82764DBAD806}" v="2853" dt="2020-09-01T21:46:43.429"/>
    <p1510:client id="{CA01DF73-3557-9394-264C-544B8AFFA5A9}" v="8" dt="2020-01-17T09:02:41.139"/>
    <p1510:client id="{CE8CD941-9699-5A6B-18B3-5253DB4520F9}" v="69" dt="2020-08-25T14:24:06.899"/>
    <p1510:client id="{D57C381F-4F13-3D5A-5402-BDD8B31BAD63}" v="1" dt="2020-09-07T08:04:21.773"/>
    <p1510:client id="{E7C6DDB9-36D5-4C58-E451-BB26918506A4}" v="1884" dt="2020-08-28T08:11:37.410"/>
    <p1510:client id="{E9753003-F7E6-F442-361E-677F0AE31C6E}" v="7" dt="2020-11-03T10:28:55.718"/>
    <p1510:client id="{ECF516A6-C2A1-3AA2-399C-6E4EA170BE7C}" v="8" dt="2020-08-25T10:12:50.095"/>
    <p1510:client id="{FB75931D-9837-6017-3311-58B3F1C41002}" v="1" dt="2020-08-28T12:12:13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296" y="-32"/>
      </p:cViewPr>
      <p:guideLst>
        <p:guide orient="horz" pos="1620"/>
        <p:guide orient="horz" pos="758"/>
        <p:guide orient="horz" pos="1711"/>
        <p:guide orient="horz" pos="577"/>
        <p:guide orient="horz" pos="2185"/>
        <p:guide orient="horz" pos="1355"/>
        <p:guide orient="horz" pos="1327"/>
        <p:guide pos="2880"/>
        <p:guide pos="1837"/>
        <p:guide pos="4398"/>
        <p:guide pos="4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2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F9555-8DAD-46DB-B814-CEAFACA96300}" type="datetimeFigureOut">
              <a:rPr lang="pl-PL" smtClean="0"/>
              <a:t>03.11.2020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34925-8B44-4B1E-8B0A-C4F3096F94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4523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34925-8B44-4B1E-8B0A-C4F3096F94E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74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471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88102A-718E-42F7-ADE5-DEB0F79B7376}" type="slidenum">
              <a:rPr lang="pl-PL" smtClean="0">
                <a:solidFill>
                  <a:prstClr val="black"/>
                </a:solidFill>
              </a:rPr>
              <a:pPr/>
              <a:t>13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8000" y="1232718"/>
            <a:ext cx="3168000" cy="2448272"/>
          </a:xfrm>
        </p:spPr>
        <p:txBody>
          <a:bodyPr anchor="ctr">
            <a:noAutofit/>
          </a:bodyPr>
          <a:lstStyle>
            <a:lvl1pPr algn="ctr">
              <a:defRPr sz="3300">
                <a:solidFill>
                  <a:schemeClr val="bg1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596984" y="627534"/>
            <a:ext cx="3960000" cy="6036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 spc="6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9451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4355976" cy="5143499"/>
          </a:xfrm>
          <a:noFill/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7376" y="1359262"/>
            <a:ext cx="3782576" cy="492408"/>
          </a:xfr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4644008" y="1776337"/>
            <a:ext cx="3785944" cy="2091557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80744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33348" y="1412002"/>
            <a:ext cx="4998010" cy="492408"/>
          </a:xfrm>
          <a:noFill/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obrazu 2"/>
          <p:cNvSpPr>
            <a:spLocks noGrp="1"/>
          </p:cNvSpPr>
          <p:nvPr>
            <p:ph type="pic" idx="1"/>
          </p:nvPr>
        </p:nvSpPr>
        <p:spPr>
          <a:xfrm>
            <a:off x="744" y="0"/>
            <a:ext cx="2962800" cy="5143500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3529980" y="1829077"/>
            <a:ext cx="5002460" cy="2091557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8483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 userDrawn="1"/>
        </p:nvSpPr>
        <p:spPr>
          <a:xfrm>
            <a:off x="3203848" y="0"/>
            <a:ext cx="3024336" cy="51435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55526"/>
            <a:ext cx="2160240" cy="1944216"/>
          </a:xfrm>
          <a:noFill/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3571508" y="493151"/>
            <a:ext cx="2296636" cy="3446751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obrazu 2"/>
          <p:cNvSpPr>
            <a:spLocks noGrp="1"/>
          </p:cNvSpPr>
          <p:nvPr>
            <p:ph type="pic" idx="17"/>
          </p:nvPr>
        </p:nvSpPr>
        <p:spPr>
          <a:xfrm>
            <a:off x="6179780" y="0"/>
            <a:ext cx="2964220" cy="5143500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4862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obrazu 2"/>
          <p:cNvSpPr>
            <a:spLocks noGrp="1"/>
          </p:cNvSpPr>
          <p:nvPr>
            <p:ph type="pic" idx="21"/>
          </p:nvPr>
        </p:nvSpPr>
        <p:spPr>
          <a:xfrm>
            <a:off x="4790100" y="-7620"/>
            <a:ext cx="4392000" cy="3147814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55526"/>
            <a:ext cx="2160240" cy="1944216"/>
          </a:xfrm>
          <a:noFill/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Symbol zastępczy obrazu 2"/>
          <p:cNvSpPr>
            <a:spLocks noGrp="1"/>
          </p:cNvSpPr>
          <p:nvPr>
            <p:ph type="pic" idx="17"/>
          </p:nvPr>
        </p:nvSpPr>
        <p:spPr>
          <a:xfrm>
            <a:off x="2771800" y="3163054"/>
            <a:ext cx="4392488" cy="1995686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8" name="Symbol zastępczy obrazu 2"/>
          <p:cNvSpPr>
            <a:spLocks noGrp="1"/>
          </p:cNvSpPr>
          <p:nvPr>
            <p:ph type="pic" idx="19"/>
          </p:nvPr>
        </p:nvSpPr>
        <p:spPr>
          <a:xfrm>
            <a:off x="-29136" y="0"/>
            <a:ext cx="2778076" cy="5143499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9" name="Symbol zastępczy obrazu 2"/>
          <p:cNvSpPr>
            <a:spLocks noGrp="1"/>
          </p:cNvSpPr>
          <p:nvPr>
            <p:ph type="pic" idx="20"/>
          </p:nvPr>
        </p:nvSpPr>
        <p:spPr>
          <a:xfrm>
            <a:off x="2771800" y="-7620"/>
            <a:ext cx="1994400" cy="3147814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5" name="Symbol zastępczy obrazu 2"/>
          <p:cNvSpPr>
            <a:spLocks noGrp="1"/>
          </p:cNvSpPr>
          <p:nvPr>
            <p:ph type="pic" idx="22"/>
          </p:nvPr>
        </p:nvSpPr>
        <p:spPr>
          <a:xfrm>
            <a:off x="7187700" y="3163054"/>
            <a:ext cx="1994400" cy="1995686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8232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oliniowy 18"/>
          <p:cNvCxnSpPr/>
          <p:nvPr userDrawn="1"/>
        </p:nvCxnSpPr>
        <p:spPr>
          <a:xfrm flipV="1">
            <a:off x="564952" y="0"/>
            <a:ext cx="0" cy="100800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457200" y="1908705"/>
            <a:ext cx="3960000" cy="2091557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2" name="Łącznik prostoliniowy 11"/>
          <p:cNvCxnSpPr/>
          <p:nvPr userDrawn="1"/>
        </p:nvCxnSpPr>
        <p:spPr>
          <a:xfrm flipV="1">
            <a:off x="8604448" y="4135500"/>
            <a:ext cx="0" cy="100800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ymbol zastępczy tekstu 3"/>
          <p:cNvSpPr>
            <a:spLocks noGrp="1"/>
          </p:cNvSpPr>
          <p:nvPr>
            <p:ph type="body" sz="half" idx="16"/>
          </p:nvPr>
        </p:nvSpPr>
        <p:spPr>
          <a:xfrm>
            <a:off x="4716016" y="2604403"/>
            <a:ext cx="3960000" cy="1531098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8"/>
          </p:nvPr>
        </p:nvSpPr>
        <p:spPr>
          <a:xfrm>
            <a:off x="4715366" y="1779662"/>
            <a:ext cx="3960000" cy="767705"/>
          </a:xfrm>
          <a:noFill/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Symbol zastępczy tekstu 3"/>
          <p:cNvSpPr>
            <a:spLocks noGrp="1"/>
          </p:cNvSpPr>
          <p:nvPr>
            <p:ph type="body" sz="half" idx="19"/>
          </p:nvPr>
        </p:nvSpPr>
        <p:spPr>
          <a:xfrm>
            <a:off x="457198" y="1131590"/>
            <a:ext cx="3960000" cy="720080"/>
          </a:xfrm>
          <a:noFill/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87123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oliniowy 18"/>
          <p:cNvCxnSpPr/>
          <p:nvPr userDrawn="1"/>
        </p:nvCxnSpPr>
        <p:spPr>
          <a:xfrm flipV="1">
            <a:off x="6528916" y="0"/>
            <a:ext cx="0" cy="100800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457200" y="1908705"/>
            <a:ext cx="3581350" cy="2091557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2" name="Łącznik prostoliniowy 11"/>
          <p:cNvCxnSpPr/>
          <p:nvPr userDrawn="1"/>
        </p:nvCxnSpPr>
        <p:spPr>
          <a:xfrm flipV="1">
            <a:off x="6528916" y="4135500"/>
            <a:ext cx="0" cy="100800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tekstu 3"/>
          <p:cNvSpPr>
            <a:spLocks noGrp="1"/>
          </p:cNvSpPr>
          <p:nvPr>
            <p:ph type="body" sz="half" idx="19"/>
          </p:nvPr>
        </p:nvSpPr>
        <p:spPr>
          <a:xfrm>
            <a:off x="457200" y="1131590"/>
            <a:ext cx="3582000" cy="720080"/>
          </a:xfrm>
          <a:noFill/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obrazu 2"/>
          <p:cNvSpPr>
            <a:spLocks noGrp="1"/>
          </p:cNvSpPr>
          <p:nvPr>
            <p:ph type="pic" idx="17"/>
          </p:nvPr>
        </p:nvSpPr>
        <p:spPr>
          <a:xfrm>
            <a:off x="4944740" y="1478930"/>
            <a:ext cx="3168352" cy="1980000"/>
          </a:xfr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4" name="Symbol zastępczy obrazu 2"/>
          <p:cNvSpPr>
            <a:spLocks noGrp="1"/>
          </p:cNvSpPr>
          <p:nvPr>
            <p:ph type="pic" idx="20"/>
          </p:nvPr>
        </p:nvSpPr>
        <p:spPr>
          <a:xfrm>
            <a:off x="3759273" y="2394968"/>
            <a:ext cx="936000" cy="1915200"/>
          </a:xfrm>
          <a:prstGeom prst="roundRect">
            <a:avLst>
              <a:gd name="adj" fmla="val 12434"/>
            </a:avLst>
          </a:prstGeom>
          <a:solidFill>
            <a:schemeClr val="tx1">
              <a:lumMod val="50000"/>
              <a:lumOff val="50000"/>
            </a:schemeClr>
          </a:solidFill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4187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457200" y="1203598"/>
            <a:ext cx="3960000" cy="1442453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16"/>
          </p:nvPr>
        </p:nvSpPr>
        <p:spPr>
          <a:xfrm>
            <a:off x="4716016" y="1203598"/>
            <a:ext cx="3960000" cy="1440160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Symbol zastępczy wykresu 2"/>
          <p:cNvSpPr>
            <a:spLocks noGrp="1"/>
          </p:cNvSpPr>
          <p:nvPr>
            <p:ph type="chart" sz="quarter" idx="17"/>
          </p:nvPr>
        </p:nvSpPr>
        <p:spPr>
          <a:xfrm>
            <a:off x="2051720" y="2859783"/>
            <a:ext cx="6623968" cy="1944216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/>
          </a:p>
        </p:txBody>
      </p:sp>
      <p:sp>
        <p:nvSpPr>
          <p:cNvPr id="11" name="Symbol zastępczy tekstu 3"/>
          <p:cNvSpPr>
            <a:spLocks noGrp="1"/>
          </p:cNvSpPr>
          <p:nvPr>
            <p:ph type="body" sz="half" idx="18"/>
          </p:nvPr>
        </p:nvSpPr>
        <p:spPr>
          <a:xfrm>
            <a:off x="467544" y="3363838"/>
            <a:ext cx="1440160" cy="1442453"/>
          </a:xfrm>
          <a:noFill/>
        </p:spPr>
        <p:txBody>
          <a:bodyPr anchor="b">
            <a:normAutofit/>
          </a:bodyPr>
          <a:lstStyle>
            <a:lvl1pPr marL="0" indent="0">
              <a:spcBef>
                <a:spcPts val="264"/>
              </a:spcBef>
              <a:buNone/>
              <a:defRPr sz="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3" name="Łącznik prostoliniowy 12"/>
          <p:cNvCxnSpPr/>
          <p:nvPr userDrawn="1"/>
        </p:nvCxnSpPr>
        <p:spPr>
          <a:xfrm>
            <a:off x="1331640" y="782092"/>
            <a:ext cx="831641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584647"/>
            <a:ext cx="3466728" cy="402927"/>
          </a:xfr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32817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wykresu 2"/>
          <p:cNvSpPr>
            <a:spLocks noGrp="1"/>
          </p:cNvSpPr>
          <p:nvPr>
            <p:ph type="chart" sz="quarter" idx="17"/>
          </p:nvPr>
        </p:nvSpPr>
        <p:spPr>
          <a:xfrm>
            <a:off x="395536" y="771550"/>
            <a:ext cx="8280152" cy="4032449"/>
          </a:xfrm>
          <a:noFill/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pl-PL"/>
          </a:p>
        </p:txBody>
      </p:sp>
      <p:cxnSp>
        <p:nvCxnSpPr>
          <p:cNvPr id="7" name="Łącznik prostoliniowy 6"/>
          <p:cNvCxnSpPr/>
          <p:nvPr userDrawn="1"/>
        </p:nvCxnSpPr>
        <p:spPr>
          <a:xfrm>
            <a:off x="1331640" y="782092"/>
            <a:ext cx="831641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584647"/>
            <a:ext cx="3466728" cy="402927"/>
          </a:xfr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335137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bg>
      <p:bgPr>
        <a:solidFill>
          <a:srgbClr val="D70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oliniowy 2"/>
          <p:cNvCxnSpPr/>
          <p:nvPr userDrawn="1"/>
        </p:nvCxnSpPr>
        <p:spPr>
          <a:xfrm>
            <a:off x="521804" y="2571750"/>
            <a:ext cx="810039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558716" y="2143125"/>
            <a:ext cx="2026568" cy="857251"/>
          </a:xfrm>
          <a:solidFill>
            <a:srgbClr val="D70911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90896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ty">
    <p:bg>
      <p:bgPr>
        <a:solidFill>
          <a:srgbClr val="D70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12" y="3885366"/>
            <a:ext cx="1908000" cy="42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8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13" y="3885366"/>
            <a:ext cx="1907998" cy="423477"/>
          </a:xfrm>
          <a:prstGeom prst="rect">
            <a:avLst/>
          </a:prstGeom>
        </p:spPr>
      </p:pic>
      <p:sp>
        <p:nvSpPr>
          <p:cNvPr id="7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411760" y="1148334"/>
            <a:ext cx="4320480" cy="25755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7040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701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584648"/>
            <a:ext cx="3466728" cy="402927"/>
          </a:xfr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41778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oliniowy 2"/>
          <p:cNvCxnSpPr/>
          <p:nvPr userDrawn="1"/>
        </p:nvCxnSpPr>
        <p:spPr>
          <a:xfrm>
            <a:off x="0" y="2571750"/>
            <a:ext cx="8100392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6660232" y="2143125"/>
            <a:ext cx="2026568" cy="857251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r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55715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84647"/>
            <a:ext cx="8229600" cy="402927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cxnSp>
        <p:nvCxnSpPr>
          <p:cNvPr id="11" name="Łącznik prostoliniowy 10"/>
          <p:cNvCxnSpPr/>
          <p:nvPr userDrawn="1"/>
        </p:nvCxnSpPr>
        <p:spPr>
          <a:xfrm>
            <a:off x="0" y="1978214"/>
            <a:ext cx="9144000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obrazu 2"/>
          <p:cNvSpPr>
            <a:spLocks noGrp="1"/>
          </p:cNvSpPr>
          <p:nvPr>
            <p:ph type="pic" idx="1"/>
          </p:nvPr>
        </p:nvSpPr>
        <p:spPr>
          <a:xfrm>
            <a:off x="490840" y="1162990"/>
            <a:ext cx="1696776" cy="1696776"/>
          </a:xfr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025" y="2949262"/>
            <a:ext cx="1709415" cy="159082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obrazu 2"/>
          <p:cNvSpPr>
            <a:spLocks noGrp="1"/>
          </p:cNvSpPr>
          <p:nvPr>
            <p:ph type="pic" idx="10"/>
          </p:nvPr>
        </p:nvSpPr>
        <p:spPr>
          <a:xfrm>
            <a:off x="2641728" y="1162990"/>
            <a:ext cx="1696776" cy="1696776"/>
          </a:xfr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613913" y="2949262"/>
            <a:ext cx="1709415" cy="159082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2"/>
          <p:cNvSpPr>
            <a:spLocks noGrp="1"/>
          </p:cNvSpPr>
          <p:nvPr>
            <p:ph type="pic" idx="12"/>
          </p:nvPr>
        </p:nvSpPr>
        <p:spPr>
          <a:xfrm>
            <a:off x="4801968" y="1162990"/>
            <a:ext cx="1696776" cy="1696776"/>
          </a:xfr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13"/>
          </p:nvPr>
        </p:nvSpPr>
        <p:spPr>
          <a:xfrm>
            <a:off x="4774153" y="2949262"/>
            <a:ext cx="1709415" cy="159082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obrazu 2"/>
          <p:cNvSpPr>
            <a:spLocks noGrp="1"/>
          </p:cNvSpPr>
          <p:nvPr>
            <p:ph type="pic" idx="14"/>
          </p:nvPr>
        </p:nvSpPr>
        <p:spPr>
          <a:xfrm>
            <a:off x="6956384" y="1162990"/>
            <a:ext cx="1696776" cy="1696776"/>
          </a:xfr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6928569" y="2949262"/>
            <a:ext cx="1709415" cy="159082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593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84647"/>
            <a:ext cx="8229600" cy="402927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cxnSp>
        <p:nvCxnSpPr>
          <p:cNvPr id="11" name="Łącznik prostoliniowy 10"/>
          <p:cNvCxnSpPr/>
          <p:nvPr userDrawn="1"/>
        </p:nvCxnSpPr>
        <p:spPr>
          <a:xfrm>
            <a:off x="0" y="1978214"/>
            <a:ext cx="9144000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obrazu 2"/>
          <p:cNvSpPr>
            <a:spLocks noGrp="1"/>
          </p:cNvSpPr>
          <p:nvPr>
            <p:ph type="pic" idx="1"/>
          </p:nvPr>
        </p:nvSpPr>
        <p:spPr>
          <a:xfrm>
            <a:off x="490840" y="1162990"/>
            <a:ext cx="1696776" cy="169677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025" y="2949262"/>
            <a:ext cx="1709415" cy="1590825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obrazu 2"/>
          <p:cNvSpPr>
            <a:spLocks noGrp="1"/>
          </p:cNvSpPr>
          <p:nvPr>
            <p:ph type="pic" idx="10"/>
          </p:nvPr>
        </p:nvSpPr>
        <p:spPr>
          <a:xfrm>
            <a:off x="2641728" y="1162990"/>
            <a:ext cx="1696776" cy="169677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613913" y="2949262"/>
            <a:ext cx="1709415" cy="1590825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2"/>
          <p:cNvSpPr>
            <a:spLocks noGrp="1"/>
          </p:cNvSpPr>
          <p:nvPr>
            <p:ph type="pic" idx="12"/>
          </p:nvPr>
        </p:nvSpPr>
        <p:spPr>
          <a:xfrm>
            <a:off x="4801968" y="1162990"/>
            <a:ext cx="1696776" cy="169677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13"/>
          </p:nvPr>
        </p:nvSpPr>
        <p:spPr>
          <a:xfrm>
            <a:off x="4774153" y="2949262"/>
            <a:ext cx="1709415" cy="1590825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obrazu 2"/>
          <p:cNvSpPr>
            <a:spLocks noGrp="1"/>
          </p:cNvSpPr>
          <p:nvPr>
            <p:ph type="pic" idx="14"/>
          </p:nvPr>
        </p:nvSpPr>
        <p:spPr>
          <a:xfrm>
            <a:off x="6956384" y="1162990"/>
            <a:ext cx="1696776" cy="169677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6928569" y="2949262"/>
            <a:ext cx="1709415" cy="1590825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970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oliniowy 10"/>
          <p:cNvCxnSpPr/>
          <p:nvPr userDrawn="1"/>
        </p:nvCxnSpPr>
        <p:spPr>
          <a:xfrm>
            <a:off x="0" y="1978214"/>
            <a:ext cx="9144000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025" y="2580110"/>
            <a:ext cx="1709415" cy="232912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2613913" y="2580110"/>
            <a:ext cx="1709415" cy="232912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13"/>
          </p:nvPr>
        </p:nvSpPr>
        <p:spPr>
          <a:xfrm>
            <a:off x="4774153" y="2580110"/>
            <a:ext cx="1709415" cy="232912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6928569" y="2580110"/>
            <a:ext cx="1709415" cy="232912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half" idx="16"/>
          </p:nvPr>
        </p:nvSpPr>
        <p:spPr>
          <a:xfrm>
            <a:off x="6928569" y="843558"/>
            <a:ext cx="1709415" cy="1584176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tekstu 3"/>
          <p:cNvSpPr>
            <a:spLocks noGrp="1"/>
          </p:cNvSpPr>
          <p:nvPr>
            <p:ph type="body" sz="half" idx="17"/>
          </p:nvPr>
        </p:nvSpPr>
        <p:spPr>
          <a:xfrm>
            <a:off x="4788024" y="843558"/>
            <a:ext cx="1709415" cy="1584176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8"/>
          </p:nvPr>
        </p:nvSpPr>
        <p:spPr>
          <a:xfrm>
            <a:off x="2620164" y="843558"/>
            <a:ext cx="1709415" cy="1584176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Symbol zastępczy tekstu 3"/>
          <p:cNvSpPr>
            <a:spLocks noGrp="1"/>
          </p:cNvSpPr>
          <p:nvPr>
            <p:ph type="body" sz="half" idx="19"/>
          </p:nvPr>
        </p:nvSpPr>
        <p:spPr>
          <a:xfrm>
            <a:off x="467544" y="843558"/>
            <a:ext cx="1709415" cy="1584176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7726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1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899592" y="1457215"/>
            <a:ext cx="3240360" cy="2770719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tekstu 3"/>
          <p:cNvSpPr>
            <a:spLocks noGrp="1"/>
          </p:cNvSpPr>
          <p:nvPr>
            <p:ph type="body" sz="half" idx="16"/>
          </p:nvPr>
        </p:nvSpPr>
        <p:spPr>
          <a:xfrm>
            <a:off x="902960" y="862608"/>
            <a:ext cx="3240360" cy="538471"/>
          </a:xfrm>
          <a:noFill/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7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7019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oliniowy 18"/>
          <p:cNvCxnSpPr/>
          <p:nvPr userDrawn="1"/>
        </p:nvCxnSpPr>
        <p:spPr>
          <a:xfrm flipV="1">
            <a:off x="755576" y="-72444"/>
            <a:ext cx="5256584" cy="5288388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93880" y="1359262"/>
            <a:ext cx="3782576" cy="402927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obrazu 2"/>
          <p:cNvSpPr>
            <a:spLocks noGrp="1"/>
          </p:cNvSpPr>
          <p:nvPr>
            <p:ph type="pic" idx="1"/>
          </p:nvPr>
        </p:nvSpPr>
        <p:spPr>
          <a:xfrm>
            <a:off x="531492" y="596389"/>
            <a:ext cx="3950722" cy="3950722"/>
          </a:xfrm>
          <a:solidFill>
            <a:schemeClr val="tx1">
              <a:lumMod val="50000"/>
              <a:lumOff val="50000"/>
            </a:schemeClr>
          </a:solidFill>
          <a:ln w="1524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4890512" y="1776337"/>
            <a:ext cx="3785944" cy="237958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8928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oliniowy 18"/>
          <p:cNvCxnSpPr/>
          <p:nvPr userDrawn="1"/>
        </p:nvCxnSpPr>
        <p:spPr>
          <a:xfrm flipV="1">
            <a:off x="1210484" y="0"/>
            <a:ext cx="0" cy="514440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316" y="1359262"/>
            <a:ext cx="3782576" cy="492408"/>
          </a:xfr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obrazu 2"/>
          <p:cNvSpPr>
            <a:spLocks noGrp="1"/>
          </p:cNvSpPr>
          <p:nvPr>
            <p:ph type="pic" idx="1"/>
          </p:nvPr>
        </p:nvSpPr>
        <p:spPr>
          <a:xfrm>
            <a:off x="4788024" y="596389"/>
            <a:ext cx="3950722" cy="3950722"/>
          </a:xfrm>
          <a:noFill/>
          <a:ln w="152400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1096948" y="1776337"/>
            <a:ext cx="3785944" cy="2091557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spcBef>
                <a:spcPts val="264"/>
              </a:spcBef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9879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5059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0" r:id="rId3"/>
    <p:sldLayoutId id="2147483650" r:id="rId4"/>
    <p:sldLayoutId id="2147483666" r:id="rId5"/>
    <p:sldLayoutId id="2147483665" r:id="rId6"/>
    <p:sldLayoutId id="2147483675" r:id="rId7"/>
    <p:sldLayoutId id="2147483663" r:id="rId8"/>
    <p:sldLayoutId id="2147483664" r:id="rId9"/>
    <p:sldLayoutId id="2147483670" r:id="rId10"/>
    <p:sldLayoutId id="2147483667" r:id="rId11"/>
    <p:sldLayoutId id="2147483668" r:id="rId12"/>
    <p:sldLayoutId id="2147483676" r:id="rId13"/>
    <p:sldLayoutId id="2147483669" r:id="rId14"/>
    <p:sldLayoutId id="2147483671" r:id="rId15"/>
    <p:sldLayoutId id="2147483672" r:id="rId16"/>
    <p:sldLayoutId id="2147483673" r:id="rId17"/>
    <p:sldLayoutId id="2147483661" r:id="rId18"/>
    <p:sldLayoutId id="2147483674" r:id="rId19"/>
    <p:sldLayoutId id="2147483677" r:id="rId20"/>
    <p:sldLayoutId id="2147483679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8046" b="14481"/>
          <a:stretch/>
        </p:blipFill>
        <p:spPr bwMode="auto">
          <a:xfrm>
            <a:off x="0" y="1874"/>
            <a:ext cx="9144000" cy="514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0" y="3533776"/>
            <a:ext cx="9144000" cy="1181100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310" y="3998035"/>
            <a:ext cx="1270465" cy="281977"/>
          </a:xfrm>
          <a:prstGeom prst="rect">
            <a:avLst/>
          </a:prstGeom>
        </p:spPr>
      </p:pic>
      <p:sp>
        <p:nvSpPr>
          <p:cNvPr id="17" name="Tytuł 9"/>
          <p:cNvSpPr txBox="1">
            <a:spLocks/>
          </p:cNvSpPr>
          <p:nvPr/>
        </p:nvSpPr>
        <p:spPr>
          <a:xfrm>
            <a:off x="675035" y="3773581"/>
            <a:ext cx="6969900" cy="54234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000" b="1" dirty="0">
                <a:solidFill>
                  <a:schemeClr val="bg1"/>
                </a:solidFill>
              </a:rPr>
              <a:t>MASZ STAŻ</a:t>
            </a:r>
            <a:endParaRPr lang="pl-PL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4116" y="3222802"/>
            <a:ext cx="1916718" cy="174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701366" y="4222862"/>
            <a:ext cx="4204009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800" dirty="0">
                <a:solidFill>
                  <a:schemeClr val="bg1"/>
                </a:solidFill>
              </a:rPr>
              <a:t>PROPOZYCJA WSPÓŁPRACY, Warszawa,  listopad 2020</a:t>
            </a:r>
          </a:p>
        </p:txBody>
      </p:sp>
    </p:spTree>
    <p:extLst>
      <p:ext uri="{BB962C8B-B14F-4D97-AF65-F5344CB8AC3E}">
        <p14:creationId xmlns:p14="http://schemas.microsoft.com/office/powerpoint/2010/main" val="1850741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320" y="-1039141"/>
            <a:ext cx="5383884" cy="62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114800" y="624840"/>
            <a:ext cx="1272540" cy="650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4114800" y="1438577"/>
            <a:ext cx="1272540" cy="650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4114800" y="2252314"/>
            <a:ext cx="1272540" cy="650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4114800" y="3066051"/>
            <a:ext cx="1272540" cy="650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4114800" y="3879787"/>
            <a:ext cx="1272540" cy="650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77708" y="603625"/>
            <a:ext cx="3782576" cy="492408"/>
          </a:xfrm>
          <a:noFill/>
        </p:spPr>
        <p:txBody>
          <a:bodyPr>
            <a:noAutofit/>
          </a:bodyPr>
          <a:lstStyle/>
          <a:p>
            <a:r>
              <a:rPr lang="pl-PL" dirty="0"/>
              <a:t>KORZYŚCI </a:t>
            </a:r>
            <a:br>
              <a:rPr lang="pl-PL" dirty="0"/>
            </a:br>
            <a:r>
              <a:rPr lang="pl-PL" dirty="0"/>
              <a:t>DLA UCZELNI</a:t>
            </a:r>
            <a:endParaRPr lang="pl-PL" dirty="0">
              <a:highlight>
                <a:srgbClr val="FFFF00"/>
              </a:highlight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044439" y="689532"/>
            <a:ext cx="31222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>
                <a:solidFill>
                  <a:srgbClr val="000000"/>
                </a:solidFill>
              </a:rPr>
              <a:t>Zbudowanie pozytywnego wizerunku uczelni</a:t>
            </a:r>
            <a:r>
              <a:rPr lang="pl-PL" sz="900" dirty="0">
                <a:solidFill>
                  <a:srgbClr val="000000"/>
                </a:solidFill>
              </a:rPr>
              <a:t>, która daje studentom dostęp do aktualnych informacji, wspiera w zdobywaniu wiedzy i doświadczenia zawodowego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044440" y="3151081"/>
            <a:ext cx="24261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900" b="1" dirty="0"/>
              <a:t>Realny wpływ</a:t>
            </a:r>
            <a:r>
              <a:rPr lang="pl-PL" sz="900" dirty="0"/>
              <a:t> na rozumienie wyzwań współczesnego świata, istotę odpowiedzialności pracy dziennikarskiej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044440" y="1497443"/>
            <a:ext cx="26136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>
                <a:solidFill>
                  <a:srgbClr val="000000"/>
                </a:solidFill>
              </a:rPr>
              <a:t>Zyskanie potencjału </a:t>
            </a:r>
            <a:r>
              <a:rPr lang="pl-PL" sz="900" dirty="0">
                <a:solidFill>
                  <a:srgbClr val="000000"/>
                </a:solidFill>
              </a:rPr>
              <a:t>na wykorzystanie </a:t>
            </a:r>
          </a:p>
          <a:p>
            <a:r>
              <a:rPr lang="pl-PL" sz="900" dirty="0">
                <a:solidFill>
                  <a:srgbClr val="000000"/>
                </a:solidFill>
              </a:rPr>
              <a:t>PR-owo swojego udziału w akcji według własnego uznania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044440" y="2337029"/>
            <a:ext cx="25167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>
                <a:solidFill>
                  <a:srgbClr val="000000"/>
                </a:solidFill>
              </a:rPr>
              <a:t>Zaangażowanie w projekt </a:t>
            </a:r>
            <a:r>
              <a:rPr lang="pl-PL" sz="900" dirty="0">
                <a:solidFill>
                  <a:srgbClr val="000000"/>
                </a:solidFill>
              </a:rPr>
              <a:t>społeczny wspierający preferowaną grupę </a:t>
            </a:r>
            <a:br>
              <a:rPr lang="pl-PL" sz="900" dirty="0">
                <a:solidFill>
                  <a:srgbClr val="000000"/>
                </a:solidFill>
              </a:rPr>
            </a:br>
            <a:r>
              <a:rPr lang="pl-PL" sz="900" dirty="0">
                <a:solidFill>
                  <a:srgbClr val="000000"/>
                </a:solidFill>
              </a:rPr>
              <a:t>– studentów dziennikarstwa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044440" y="3945912"/>
            <a:ext cx="31975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900" b="1" dirty="0"/>
              <a:t>Zapewnienie młodemu pokoleniu bazy </a:t>
            </a:r>
            <a:r>
              <a:rPr lang="pl-PL" sz="900" dirty="0"/>
              <a:t>do podejmowania dojrzałych decyzji, które będą kształtować nie tylko polskie media, ale i naszą przyszłość.</a:t>
            </a:r>
          </a:p>
        </p:txBody>
      </p:sp>
      <p:pic>
        <p:nvPicPr>
          <p:cNvPr id="3079" name="Picture 7" descr="C:\Users\tomcel\Desktop\2x\Zasób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97" y="1563318"/>
            <a:ext cx="467531" cy="43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omcel\Desktop\2x\Zasób 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542" y="745232"/>
            <a:ext cx="494958" cy="45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tomcel\Desktop\2x\Zasób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232" y="2391599"/>
            <a:ext cx="562136" cy="3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tomcel\Desktop\2x\Zasób 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04" y="3931207"/>
            <a:ext cx="509568" cy="50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tomcel\Desktop\2x\Zasób 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95" y="3222361"/>
            <a:ext cx="569841" cy="36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Łącznik prostoliniowy 44"/>
          <p:cNvCxnSpPr/>
          <p:nvPr/>
        </p:nvCxnSpPr>
        <p:spPr>
          <a:xfrm>
            <a:off x="741551" y="-422578"/>
            <a:ext cx="4255733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Obraz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99" y="224952"/>
            <a:ext cx="725781" cy="593881"/>
          </a:xfrm>
          <a:prstGeom prst="rect">
            <a:avLst/>
          </a:prstGeom>
        </p:spPr>
      </p:pic>
      <p:pic>
        <p:nvPicPr>
          <p:cNvPr id="22" name="Obraz 53">
            <a:extLst>
              <a:ext uri="{FF2B5EF4-FFF2-40B4-BE49-F238E27FC236}">
                <a16:creationId xmlns="" xmlns:a16="http://schemas.microsoft.com/office/drawing/2014/main" id="{F035FFE6-416A-49B6-8E2B-DA32C445C3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42" y="4789488"/>
            <a:ext cx="617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897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9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r="34733"/>
          <a:stretch/>
        </p:blipFill>
        <p:spPr/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34714" y="535259"/>
            <a:ext cx="3782576" cy="492408"/>
          </a:xfrm>
          <a:noFill/>
        </p:spPr>
        <p:txBody>
          <a:bodyPr>
            <a:noAutofit/>
          </a:bodyPr>
          <a:lstStyle/>
          <a:p>
            <a:r>
              <a:rPr lang="pl-PL" dirty="0"/>
              <a:t>NAJWAŻNIEJSZE </a:t>
            </a:r>
            <a:endParaRPr lang="pl-PL" dirty="0">
              <a:highlight>
                <a:srgbClr val="FFFF00"/>
              </a:highlight>
            </a:endParaRPr>
          </a:p>
        </p:txBody>
      </p:sp>
      <p:pic>
        <p:nvPicPr>
          <p:cNvPr id="9" name="Obraz 53">
            <a:extLst>
              <a:ext uri="{FF2B5EF4-FFF2-40B4-BE49-F238E27FC236}">
                <a16:creationId xmlns="" xmlns:a16="http://schemas.microsoft.com/office/drawing/2014/main" id="{F035FFE6-416A-49B6-8E2B-DA32C445C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42" y="4789488"/>
            <a:ext cx="617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tekstu 12"/>
          <p:cNvSpPr txBox="1">
            <a:spLocks/>
          </p:cNvSpPr>
          <p:nvPr/>
        </p:nvSpPr>
        <p:spPr>
          <a:xfrm>
            <a:off x="4533239" y="1470232"/>
            <a:ext cx="4359241" cy="3367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Wyborcza</a:t>
            </a:r>
            <a:r>
              <a:rPr lang="pl-PL" sz="1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17145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r>
              <a:rPr lang="pl-PL" sz="1000" dirty="0">
                <a:latin typeface="Arial" pitchFamily="34" charset="0"/>
                <a:cs typeface="Arial" pitchFamily="34" charset="0"/>
              </a:rPr>
              <a:t>wyposażymy studentów w wiarygodne źródło informacji </a:t>
            </a:r>
            <a:br>
              <a:rPr lang="pl-PL" sz="1000" dirty="0">
                <a:latin typeface="Arial" pitchFamily="34" charset="0"/>
                <a:cs typeface="Arial" pitchFamily="34" charset="0"/>
              </a:rPr>
            </a:br>
            <a:r>
              <a:rPr lang="pl-PL" sz="1000" dirty="0">
                <a:latin typeface="Arial" pitchFamily="34" charset="0"/>
                <a:cs typeface="Arial" pitchFamily="34" charset="0"/>
              </a:rPr>
              <a:t>jakim jest półroczna prenumerata Wyborczej</a:t>
            </a:r>
          </a:p>
          <a:p>
            <a:pPr marL="17145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r>
              <a:rPr lang="pl-PL" sz="1000" dirty="0">
                <a:latin typeface="Arial" pitchFamily="34" charset="0"/>
                <a:cs typeface="Arial" pitchFamily="34" charset="0"/>
              </a:rPr>
              <a:t>umożliwimy wybranym studentom zdobycie doświadczenia zawodowego, przygotujemy i przeprowadzimy konkurs dla studentów, w którym do wygrania będzie staż w strukturach Agory</a:t>
            </a:r>
          </a:p>
          <a:p>
            <a:pPr marL="17145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r>
              <a:rPr lang="pl-PL" sz="1000" dirty="0">
                <a:latin typeface="Arial" pitchFamily="34" charset="0"/>
                <a:cs typeface="Arial" pitchFamily="34" charset="0"/>
              </a:rPr>
              <a:t>zorganizujemy trzymiesięczne, płatny staże dla </a:t>
            </a:r>
            <a:r>
              <a:rPr lang="pl-PL" sz="1000" dirty="0" smtClean="0">
                <a:latin typeface="Arial" pitchFamily="34" charset="0"/>
                <a:cs typeface="Arial" pitchFamily="34" charset="0"/>
              </a:rPr>
              <a:t>nie mniej niż </a:t>
            </a:r>
            <a:br>
              <a:rPr lang="pl-PL" sz="1000" dirty="0" smtClean="0">
                <a:latin typeface="Arial" pitchFamily="34" charset="0"/>
                <a:cs typeface="Arial" pitchFamily="34" charset="0"/>
              </a:rPr>
            </a:br>
            <a:r>
              <a:rPr lang="pl-PL" sz="1000" dirty="0" smtClean="0">
                <a:latin typeface="Arial" pitchFamily="34" charset="0"/>
                <a:cs typeface="Arial" pitchFamily="34" charset="0"/>
              </a:rPr>
              <a:t>5 studentów, laureatów </a:t>
            </a:r>
            <a:r>
              <a:rPr lang="pl-PL" sz="1000" dirty="0">
                <a:latin typeface="Arial" pitchFamily="34" charset="0"/>
                <a:cs typeface="Arial" pitchFamily="34" charset="0"/>
              </a:rPr>
              <a:t>konkursu</a:t>
            </a:r>
          </a:p>
          <a:p>
            <a:endParaRPr lang="pl-PL" sz="1000" b="1" dirty="0">
              <a:latin typeface="Arial" pitchFamily="34" charset="0"/>
              <a:cs typeface="Arial" pitchFamily="34" charset="0"/>
            </a:endParaRP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Uczelnie</a:t>
            </a:r>
          </a:p>
          <a:p>
            <a:pPr marL="17145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r>
              <a:rPr lang="pl-PL" sz="1000" dirty="0">
                <a:latin typeface="Arial" pitchFamily="34" charset="0"/>
                <a:cs typeface="Arial" pitchFamily="34" charset="0"/>
              </a:rPr>
              <a:t>umożliwienie komunikacji ze studentami</a:t>
            </a:r>
          </a:p>
          <a:p>
            <a:pPr marL="17145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r>
              <a:rPr lang="pl-PL" sz="1000" dirty="0">
                <a:latin typeface="Arial" pitchFamily="34" charset="0"/>
                <a:cs typeface="Arial" pitchFamily="34" charset="0"/>
              </a:rPr>
              <a:t>zachęcenie do udziału w konkursie Masz staż w Wyborczej</a:t>
            </a:r>
          </a:p>
          <a:p>
            <a:pPr marL="171450" indent="-171450">
              <a:spcBef>
                <a:spcPts val="600"/>
              </a:spcBef>
              <a:buClr>
                <a:srgbClr val="D70911"/>
              </a:buClr>
              <a:buSzPct val="120000"/>
              <a:buFont typeface="Arial" pitchFamily="34" charset="0"/>
              <a:buChar char="+"/>
            </a:pPr>
            <a:endParaRPr lang="pl-PL" sz="1000" dirty="0">
              <a:latin typeface="Arial" pitchFamily="34" charset="0"/>
              <a:cs typeface="Arial" pitchFamily="34" charset="0"/>
            </a:endParaRPr>
          </a:p>
          <a:p>
            <a:r>
              <a:rPr lang="pl-PL" sz="1000" b="1" dirty="0"/>
              <a:t>Termin</a:t>
            </a:r>
            <a:r>
              <a:rPr lang="pl-PL" sz="1000" dirty="0"/>
              <a:t>: konkurs jesień 2020, staże wiosna-lato 2021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99" y="224952"/>
            <a:ext cx="725781" cy="593881"/>
          </a:xfrm>
          <a:prstGeom prst="rect">
            <a:avLst/>
          </a:prstGeom>
        </p:spPr>
      </p:pic>
      <p:cxnSp>
        <p:nvCxnSpPr>
          <p:cNvPr id="8" name="Łącznik prostoliniowy 7"/>
          <p:cNvCxnSpPr/>
          <p:nvPr/>
        </p:nvCxnSpPr>
        <p:spPr>
          <a:xfrm flipV="1">
            <a:off x="3286771" y="4222416"/>
            <a:ext cx="1375" cy="920404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10"/>
          <p:cNvCxnSpPr/>
          <p:nvPr/>
        </p:nvCxnSpPr>
        <p:spPr>
          <a:xfrm flipV="1">
            <a:off x="3285852" y="0"/>
            <a:ext cx="2452" cy="3403512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025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84648"/>
            <a:ext cx="3101340" cy="402927"/>
          </a:xfrm>
        </p:spPr>
        <p:txBody>
          <a:bodyPr>
            <a:normAutofit fontScale="90000"/>
          </a:bodyPr>
          <a:lstStyle/>
          <a:p>
            <a:r>
              <a:rPr lang="pl-PL" dirty="0"/>
              <a:t>NASZE DOŚWIADCZENIE</a:t>
            </a:r>
            <a:br>
              <a:rPr lang="pl-PL" dirty="0"/>
            </a:br>
            <a:endParaRPr lang="pl-PL" dirty="0"/>
          </a:p>
        </p:txBody>
      </p:sp>
      <p:sp>
        <p:nvSpPr>
          <p:cNvPr id="10" name="Prostokąt 19"/>
          <p:cNvSpPr>
            <a:spLocks noChangeArrowheads="1"/>
          </p:cNvSpPr>
          <p:nvPr/>
        </p:nvSpPr>
        <p:spPr bwMode="auto">
          <a:xfrm>
            <a:off x="457199" y="1208262"/>
            <a:ext cx="1986437" cy="7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r>
              <a:rPr lang="pl-PL" sz="1100" dirty="0">
                <a:solidFill>
                  <a:prstClr val="black"/>
                </a:solidFill>
                <a:latin typeface="Arial Black"/>
              </a:rPr>
              <a:t>ODPOWIEDZIALNOŚĆ </a:t>
            </a:r>
            <a:br>
              <a:rPr lang="pl-PL" sz="1100" dirty="0">
                <a:solidFill>
                  <a:prstClr val="black"/>
                </a:solidFill>
                <a:latin typeface="Arial Black"/>
              </a:rPr>
            </a:br>
            <a:r>
              <a:rPr lang="pl-PL" sz="1100" dirty="0">
                <a:solidFill>
                  <a:prstClr val="black"/>
                </a:solidFill>
                <a:latin typeface="Arial Black"/>
              </a:rPr>
              <a:t>SPOŁECZNA</a:t>
            </a:r>
          </a:p>
          <a:p>
            <a:r>
              <a:rPr lang="pl-PL" sz="900" dirty="0">
                <a:solidFill>
                  <a:prstClr val="black"/>
                </a:solidFill>
                <a:latin typeface="Arial"/>
              </a:rPr>
              <a:t>opinie, raporty, szkolenia, rozmowy</a:t>
            </a:r>
          </a:p>
          <a:p>
            <a:endParaRPr lang="pl-PL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Prostokąt 16"/>
          <p:cNvSpPr>
            <a:spLocks noChangeArrowheads="1"/>
          </p:cNvSpPr>
          <p:nvPr/>
        </p:nvSpPr>
        <p:spPr bwMode="auto">
          <a:xfrm>
            <a:off x="457199" y="3106427"/>
            <a:ext cx="2056969" cy="40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r>
              <a:rPr lang="pl-PL" sz="1100" dirty="0">
                <a:solidFill>
                  <a:prstClr val="black"/>
                </a:solidFill>
                <a:latin typeface="Arial Black"/>
              </a:rPr>
              <a:t>EKOLOGIA</a:t>
            </a:r>
          </a:p>
          <a:p>
            <a:r>
              <a:rPr lang="pl-PL" sz="900" dirty="0">
                <a:solidFill>
                  <a:prstClr val="black"/>
                </a:solidFill>
                <a:latin typeface="Arial"/>
              </a:rPr>
              <a:t>akcje społeczne, wywiady, reportaże</a:t>
            </a:r>
          </a:p>
        </p:txBody>
      </p:sp>
      <p:sp>
        <p:nvSpPr>
          <p:cNvPr id="12" name="Prostokąt 20"/>
          <p:cNvSpPr>
            <a:spLocks noChangeArrowheads="1"/>
          </p:cNvSpPr>
          <p:nvPr/>
        </p:nvSpPr>
        <p:spPr bwMode="auto">
          <a:xfrm>
            <a:off x="457199" y="3988427"/>
            <a:ext cx="3546476" cy="5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r>
              <a:rPr lang="pl-PL" sz="1100" dirty="0">
                <a:solidFill>
                  <a:prstClr val="black"/>
                </a:solidFill>
                <a:latin typeface="Arial Black"/>
              </a:rPr>
              <a:t>KOBIETA</a:t>
            </a:r>
          </a:p>
          <a:p>
            <a:r>
              <a:rPr lang="pl-PL" sz="900" dirty="0">
                <a:solidFill>
                  <a:prstClr val="black"/>
                </a:solidFill>
                <a:latin typeface="Arial"/>
              </a:rPr>
              <a:t>wspólnota, porady, debaty, </a:t>
            </a:r>
            <a:r>
              <a:rPr lang="pl-PL" sz="900" dirty="0" err="1">
                <a:solidFill>
                  <a:prstClr val="black"/>
                </a:solidFill>
                <a:latin typeface="Arial"/>
              </a:rPr>
              <a:t>lifestyle</a:t>
            </a:r>
            <a:endParaRPr lang="pl-PL" sz="900" dirty="0">
              <a:solidFill>
                <a:prstClr val="black"/>
              </a:solidFill>
              <a:latin typeface="Arial"/>
            </a:endParaRPr>
          </a:p>
          <a:p>
            <a:endParaRPr lang="pl-PL" sz="11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Obraz 12" descr="Obraz zawierający tekst&#10;&#10;Opis wygenerowany przy bardzo wysokim poziomie pewnośc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36" y="3905939"/>
            <a:ext cx="1231868" cy="68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3" descr="Obraz zawierający rysunek&#10;&#10;Opis wygenerowany przy bardzo wysokim poziomie pewnośc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10" y="3872781"/>
            <a:ext cx="755360" cy="75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11" descr="Obraz zawierający rysunek, znak&#10;&#10;Opis wygenerowany przy bardzo wysokim poziomie pewnośc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97" y="3984251"/>
            <a:ext cx="907822" cy="5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6" descr="Obraz zawierający rysunek&#10;&#10;Opis wygenerowany przy bardzo wysokim poziomie pewnośc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97" y="1206243"/>
            <a:ext cx="1266444" cy="50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0" y="1333265"/>
            <a:ext cx="1036262" cy="4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 descr="https://static.im-g.pl/im/3/24967/m24967733,WYBORCZANAZIELONOLOGO2019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30" y="3174960"/>
            <a:ext cx="1742558" cy="22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6" descr="https://bi.im-g.pl/im/3f/67/17/z24543039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1" y="2976601"/>
            <a:ext cx="809815" cy="62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58" y="3999214"/>
            <a:ext cx="1058906" cy="50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Łącznik prostoliniowy 28"/>
          <p:cNvCxnSpPr/>
          <p:nvPr/>
        </p:nvCxnSpPr>
        <p:spPr>
          <a:xfrm>
            <a:off x="462557" y="5639312"/>
            <a:ext cx="8581559" cy="0"/>
          </a:xfrm>
          <a:prstGeom prst="line">
            <a:avLst/>
          </a:prstGeom>
          <a:noFill/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Łącznik prostoliniowy 29"/>
          <p:cNvCxnSpPr/>
          <p:nvPr/>
        </p:nvCxnSpPr>
        <p:spPr>
          <a:xfrm>
            <a:off x="539572" y="1956307"/>
            <a:ext cx="8581559" cy="0"/>
          </a:xfrm>
          <a:prstGeom prst="line">
            <a:avLst/>
          </a:prstGeom>
          <a:noFill/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Łącznik prostoliniowy 30"/>
          <p:cNvCxnSpPr/>
          <p:nvPr/>
        </p:nvCxnSpPr>
        <p:spPr>
          <a:xfrm>
            <a:off x="544927" y="3742353"/>
            <a:ext cx="8581559" cy="0"/>
          </a:xfrm>
          <a:prstGeom prst="line">
            <a:avLst/>
          </a:prstGeom>
          <a:noFill/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099" name="Picture 3" descr="C:\Users\tomcel\Downloads\GW_Pod-dobra-opieka-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187" y="1289573"/>
            <a:ext cx="1098518" cy="3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tomcel\Downloads\nieustraszona_w_pracy_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70" y="1197039"/>
            <a:ext cx="1172800" cy="53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bluma\Desktop\OnePlanet\One Planet logo\logowoda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23" y="2975475"/>
            <a:ext cx="1361211" cy="62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N:\promocja-graficy\JUTRONAUCI\jutronauci 2019\LOGOTYPY\2019\jutronauci_2019-logo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34728" b="31359"/>
          <a:stretch/>
        </p:blipFill>
        <p:spPr bwMode="auto">
          <a:xfrm>
            <a:off x="2903836" y="2163217"/>
            <a:ext cx="2416720" cy="5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rostokąt 16"/>
          <p:cNvSpPr>
            <a:spLocks noChangeArrowheads="1"/>
          </p:cNvSpPr>
          <p:nvPr/>
        </p:nvSpPr>
        <p:spPr bwMode="auto">
          <a:xfrm>
            <a:off x="457199" y="2192338"/>
            <a:ext cx="1915905" cy="40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r>
              <a:rPr lang="pl-PL" sz="1100" dirty="0">
                <a:solidFill>
                  <a:prstClr val="black"/>
                </a:solidFill>
                <a:latin typeface="Arial Black"/>
              </a:rPr>
              <a:t>EDUKACJA I ROZWÓJ</a:t>
            </a:r>
          </a:p>
          <a:p>
            <a:r>
              <a:rPr lang="pl-PL" sz="900" dirty="0">
                <a:solidFill>
                  <a:prstClr val="black"/>
                </a:solidFill>
                <a:latin typeface="Arial"/>
              </a:rPr>
              <a:t>badania, raporty, szkolenia, staże</a:t>
            </a:r>
          </a:p>
        </p:txBody>
      </p:sp>
      <p:cxnSp>
        <p:nvCxnSpPr>
          <p:cNvPr id="36" name="Łącznik prostoliniowy 35"/>
          <p:cNvCxnSpPr/>
          <p:nvPr/>
        </p:nvCxnSpPr>
        <p:spPr>
          <a:xfrm>
            <a:off x="544927" y="2849330"/>
            <a:ext cx="8581559" cy="0"/>
          </a:xfrm>
          <a:prstGeom prst="line">
            <a:avLst/>
          </a:prstGeom>
          <a:noFill/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" name="Grupa 5"/>
          <p:cNvGrpSpPr/>
          <p:nvPr/>
        </p:nvGrpSpPr>
        <p:grpSpPr>
          <a:xfrm>
            <a:off x="5700433" y="2112645"/>
            <a:ext cx="1594972" cy="595171"/>
            <a:chOff x="5462308" y="2112645"/>
            <a:chExt cx="1594972" cy="595171"/>
          </a:xfrm>
        </p:grpSpPr>
        <p:sp>
          <p:nvSpPr>
            <p:cNvPr id="5" name="pole tekstowe 4"/>
            <p:cNvSpPr txBox="1"/>
            <p:nvPr/>
          </p:nvSpPr>
          <p:spPr>
            <a:xfrm>
              <a:off x="5462308" y="2112645"/>
              <a:ext cx="15949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b="1" dirty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MATEMATYKA  SIĘ  LICZY !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308" y="2297114"/>
              <a:ext cx="1427151" cy="410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9451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Łącznik prostoliniowy 35"/>
          <p:cNvCxnSpPr/>
          <p:nvPr/>
        </p:nvCxnSpPr>
        <p:spPr>
          <a:xfrm flipH="1">
            <a:off x="-70336" y="529771"/>
            <a:ext cx="732524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/>
          <p:cNvSpPr/>
          <p:nvPr/>
        </p:nvSpPr>
        <p:spPr>
          <a:xfrm>
            <a:off x="-70337" y="3042628"/>
            <a:ext cx="9214337" cy="210087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41"/>
          <a:stretch/>
        </p:blipFill>
        <p:spPr bwMode="auto">
          <a:xfrm>
            <a:off x="-417967" y="2457"/>
            <a:ext cx="4144094" cy="304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tomcel\Desktop\2x\Zasób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557" y="2107124"/>
            <a:ext cx="4050935" cy="220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a 4"/>
          <p:cNvGrpSpPr/>
          <p:nvPr/>
        </p:nvGrpSpPr>
        <p:grpSpPr>
          <a:xfrm>
            <a:off x="4740659" y="4403061"/>
            <a:ext cx="3699964" cy="325978"/>
            <a:chOff x="5264434" y="4462512"/>
            <a:chExt cx="3699964" cy="325978"/>
          </a:xfrm>
        </p:grpSpPr>
        <p:sp>
          <p:nvSpPr>
            <p:cNvPr id="25" name="Prostokąt 24"/>
            <p:cNvSpPr/>
            <p:nvPr/>
          </p:nvSpPr>
          <p:spPr>
            <a:xfrm>
              <a:off x="7114416" y="4462512"/>
              <a:ext cx="1613763" cy="32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5264434" y="4464490"/>
              <a:ext cx="1613763" cy="324000"/>
            </a:xfrm>
            <a:prstGeom prst="rect">
              <a:avLst/>
            </a:prstGeom>
            <a:solidFill>
              <a:srgbClr val="D709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" name="Prostokąt 1"/>
            <p:cNvSpPr/>
            <p:nvPr/>
          </p:nvSpPr>
          <p:spPr>
            <a:xfrm>
              <a:off x="5264435" y="4481562"/>
              <a:ext cx="3699963" cy="288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pl-PL" sz="1200" b="1" dirty="0">
                  <a:solidFill>
                    <a:schemeClr val="bg1"/>
                  </a:solidFill>
                  <a:latin typeface="+mj-lt"/>
                </a:rPr>
                <a:t>400 dziennikarzy          31 lat na rynku</a:t>
              </a:r>
            </a:p>
          </p:txBody>
        </p:sp>
      </p:grpSp>
      <p:sp>
        <p:nvSpPr>
          <p:cNvPr id="61" name="object 46"/>
          <p:cNvSpPr txBox="1">
            <a:spLocks noChangeArrowheads="1"/>
          </p:cNvSpPr>
          <p:nvPr/>
        </p:nvSpPr>
        <p:spPr bwMode="auto">
          <a:xfrm>
            <a:off x="484329" y="3429814"/>
            <a:ext cx="1475661" cy="139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ts val="10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ts val="10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ts val="10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ts val="10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pl-PL" sz="1000" dirty="0">
                <a:solidFill>
                  <a:srgbClr val="C90128"/>
                </a:solidFill>
              </a:rPr>
              <a:t>Czytelnictwo</a:t>
            </a:r>
            <a:r>
              <a:rPr lang="pl-PL" sz="1000" baseline="32000" dirty="0">
                <a:solidFill>
                  <a:schemeClr val="tx1"/>
                </a:solidFill>
              </a:rPr>
              <a:t>1)</a:t>
            </a:r>
            <a:endParaRPr lang="pl-PL" sz="1000" dirty="0">
              <a:solidFill>
                <a:srgbClr val="C90128"/>
              </a:solidFill>
            </a:endParaRPr>
          </a:p>
          <a:p>
            <a:pPr algn="l" eaLnBrk="1" hangingPunct="1">
              <a:spcBef>
                <a:spcPct val="0"/>
              </a:spcBef>
            </a:pPr>
            <a:r>
              <a:rPr lang="pl-PL" sz="1000" b="1" dirty="0">
                <a:solidFill>
                  <a:srgbClr val="231F20"/>
                </a:solidFill>
              </a:rPr>
              <a:t>1 784 000 czytelników </a:t>
            </a:r>
            <a:endParaRPr lang="pl-PL" sz="1000" dirty="0">
              <a:solidFill>
                <a:srgbClr val="C90128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pl-PL" sz="1000" dirty="0">
                <a:solidFill>
                  <a:srgbClr val="C90128"/>
                </a:solidFill>
              </a:rPr>
              <a:t>Nakład</a:t>
            </a:r>
          </a:p>
          <a:p>
            <a:pPr eaLnBrk="1" hangingPunct="1"/>
            <a:r>
              <a:rPr lang="pl-PL" sz="1000" b="1" dirty="0">
                <a:solidFill>
                  <a:srgbClr val="231F20"/>
                </a:solidFill>
              </a:rPr>
              <a:t>129 913 egzemplarzy</a:t>
            </a:r>
            <a:endParaRPr lang="pl-PL" sz="1000" dirty="0">
              <a:solidFill>
                <a:srgbClr val="C90128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pl-PL" sz="1000" dirty="0">
                <a:solidFill>
                  <a:srgbClr val="C90128"/>
                </a:solidFill>
              </a:rPr>
              <a:t>Sprzedaż</a:t>
            </a:r>
          </a:p>
          <a:p>
            <a:pPr eaLnBrk="1" hangingPunct="1"/>
            <a:r>
              <a:rPr lang="pl-PL" sz="1000" b="1" dirty="0">
                <a:solidFill>
                  <a:srgbClr val="231F20"/>
                </a:solidFill>
              </a:rPr>
              <a:t>75 619 egzemplarzy</a:t>
            </a:r>
            <a:r>
              <a:rPr lang="pl-PL" sz="1000" baseline="32000" dirty="0">
                <a:solidFill>
                  <a:schemeClr val="tx1"/>
                </a:solidFill>
              </a:rPr>
              <a:t>2)</a:t>
            </a:r>
          </a:p>
          <a:p>
            <a:pPr eaLnBrk="1" hangingPunct="1"/>
            <a:endParaRPr lang="pl-PL" sz="1000" baseline="32000" dirty="0">
              <a:solidFill>
                <a:schemeClr val="tx1"/>
              </a:solidFill>
            </a:endParaRPr>
          </a:p>
          <a:p>
            <a:pPr eaLnBrk="1" hangingPunct="1"/>
            <a:endParaRPr lang="pl-PL" sz="1000" baseline="32000" dirty="0">
              <a:solidFill>
                <a:schemeClr val="tx1"/>
              </a:solidFill>
            </a:endParaRPr>
          </a:p>
          <a:p>
            <a:pPr eaLnBrk="1" hangingPunct="1"/>
            <a:endParaRPr lang="pl-PL" sz="1000" baseline="32000" dirty="0">
              <a:solidFill>
                <a:schemeClr val="tx1"/>
              </a:solidFill>
            </a:endParaRPr>
          </a:p>
        </p:txBody>
      </p:sp>
      <p:sp>
        <p:nvSpPr>
          <p:cNvPr id="62" name="object 46"/>
          <p:cNvSpPr txBox="1">
            <a:spLocks noChangeArrowheads="1"/>
          </p:cNvSpPr>
          <p:nvPr/>
        </p:nvSpPr>
        <p:spPr bwMode="auto">
          <a:xfrm>
            <a:off x="2339471" y="3429814"/>
            <a:ext cx="2668588" cy="10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ts val="10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ts val="10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ts val="10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ts val="10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200"/>
              </a:spcBef>
            </a:pPr>
            <a:r>
              <a:rPr lang="pl-PL" sz="1000" dirty="0">
                <a:solidFill>
                  <a:srgbClr val="C90128"/>
                </a:solidFill>
              </a:rPr>
              <a:t>Serwis Wyborcza.pl</a:t>
            </a:r>
            <a:r>
              <a:rPr lang="pl-PL" sz="1000" baseline="32000" dirty="0">
                <a:solidFill>
                  <a:schemeClr val="tx1"/>
                </a:solidFill>
              </a:rPr>
              <a:t>3)</a:t>
            </a:r>
            <a:endParaRPr lang="pl-PL" sz="1000" dirty="0">
              <a:solidFill>
                <a:srgbClr val="C90128"/>
              </a:solidFill>
            </a:endParaRPr>
          </a:p>
          <a:p>
            <a:pPr eaLnBrk="1" hangingPunct="1"/>
            <a:r>
              <a:rPr lang="es-ES" sz="1000" b="1" dirty="0">
                <a:solidFill>
                  <a:schemeClr val="tx1"/>
                </a:solidFill>
              </a:rPr>
              <a:t>UU </a:t>
            </a:r>
            <a:r>
              <a:rPr lang="pl-PL" sz="1000" b="1" dirty="0">
                <a:solidFill>
                  <a:schemeClr val="tx1"/>
                </a:solidFill>
              </a:rPr>
              <a:t>16 270 000</a:t>
            </a:r>
            <a:r>
              <a:rPr lang="es-ES" sz="1000" b="1" dirty="0">
                <a:solidFill>
                  <a:schemeClr val="tx1"/>
                </a:solidFill>
              </a:rPr>
              <a:t>; PV </a:t>
            </a:r>
            <a:r>
              <a:rPr lang="pl-PL" sz="1000" b="1" dirty="0">
                <a:solidFill>
                  <a:schemeClr val="tx1"/>
                </a:solidFill>
              </a:rPr>
              <a:t>108 011 000</a:t>
            </a:r>
            <a:endParaRPr lang="pl-PL" sz="1000" dirty="0">
              <a:solidFill>
                <a:schemeClr val="tx1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pl-PL" sz="1000" dirty="0" err="1">
                <a:solidFill>
                  <a:srgbClr val="C90128"/>
                </a:solidFill>
              </a:rPr>
              <a:t>Twitter</a:t>
            </a:r>
            <a:r>
              <a:rPr lang="pl-PL" sz="1000" dirty="0">
                <a:solidFill>
                  <a:srgbClr val="C90128"/>
                </a:solidFill>
              </a:rPr>
              <a:t> </a:t>
            </a:r>
          </a:p>
          <a:p>
            <a:pPr algn="l" eaLnBrk="1" hangingPunct="1">
              <a:spcBef>
                <a:spcPct val="0"/>
              </a:spcBef>
            </a:pPr>
            <a:r>
              <a:rPr lang="pl-PL" sz="1000" b="1" dirty="0">
                <a:solidFill>
                  <a:srgbClr val="231F20"/>
                </a:solidFill>
              </a:rPr>
              <a:t>773 600 </a:t>
            </a:r>
            <a:r>
              <a:rPr lang="pl-PL" sz="1000" dirty="0">
                <a:solidFill>
                  <a:schemeClr val="tx1"/>
                </a:solidFill>
              </a:rPr>
              <a:t>obserwujących</a:t>
            </a:r>
            <a:endParaRPr lang="pl-PL" sz="1000" baseline="32000" dirty="0">
              <a:solidFill>
                <a:schemeClr val="tx1"/>
              </a:solidFill>
            </a:endParaRPr>
          </a:p>
          <a:p>
            <a:pPr algn="l" eaLnBrk="1" hangingPunct="1">
              <a:spcBef>
                <a:spcPts val="600"/>
              </a:spcBef>
            </a:pPr>
            <a:r>
              <a:rPr lang="pl-PL" sz="1000" dirty="0">
                <a:solidFill>
                  <a:srgbClr val="C90128"/>
                </a:solidFill>
              </a:rPr>
              <a:t>FB</a:t>
            </a:r>
            <a:r>
              <a:rPr lang="pl-PL" sz="1000" b="1" dirty="0">
                <a:solidFill>
                  <a:srgbClr val="C00000"/>
                </a:solidFill>
              </a:rPr>
              <a:t> </a:t>
            </a:r>
            <a:br>
              <a:rPr lang="pl-PL" sz="1000" b="1" dirty="0">
                <a:solidFill>
                  <a:srgbClr val="C00000"/>
                </a:solidFill>
              </a:rPr>
            </a:br>
            <a:r>
              <a:rPr lang="pl-PL" sz="1000" b="1" dirty="0">
                <a:solidFill>
                  <a:schemeClr val="tx1"/>
                </a:solidFill>
              </a:rPr>
              <a:t>700 000 </a:t>
            </a:r>
            <a:r>
              <a:rPr lang="pl-PL" sz="1000" dirty="0">
                <a:solidFill>
                  <a:schemeClr val="tx1"/>
                </a:solidFill>
              </a:rPr>
              <a:t>polubień</a:t>
            </a:r>
            <a:r>
              <a:rPr lang="pl-PL" sz="1000" baseline="32000" dirty="0">
                <a:solidFill>
                  <a:schemeClr val="tx1"/>
                </a:solidFill>
              </a:rPr>
              <a:t>4)</a:t>
            </a:r>
            <a:endParaRPr lang="pl-PL" sz="1000" dirty="0">
              <a:solidFill>
                <a:schemeClr val="tx1"/>
              </a:solidFill>
            </a:endParaRPr>
          </a:p>
        </p:txBody>
      </p:sp>
      <p:sp>
        <p:nvSpPr>
          <p:cNvPr id="77" name="object 31">
            <a:extLst>
              <a:ext uri="{FF2B5EF4-FFF2-40B4-BE49-F238E27FC236}">
                <a16:creationId xmlns="" xmlns:a16="http://schemas.microsoft.com/office/drawing/2014/main" id="{8B83CD99-884C-4545-814F-EE6300AA3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696" y="868796"/>
            <a:ext cx="2016624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1000"/>
              </a:lnSpc>
              <a:spcBef>
                <a:spcPts val="100"/>
              </a:spcBef>
            </a:pPr>
            <a:r>
              <a:rPr lang="pl-PL" altLang="pl-PL" sz="1000" b="1" dirty="0"/>
              <a:t>Gazeta Wyborcza to największy opiniotwórczy dziennik </a:t>
            </a:r>
            <a:r>
              <a:rPr lang="pl-PL" altLang="pl-PL" sz="1000" b="1" dirty="0" smtClean="0"/>
              <a:t/>
            </a:r>
            <a:br>
              <a:rPr lang="pl-PL" altLang="pl-PL" sz="1000" b="1" dirty="0" smtClean="0"/>
            </a:br>
            <a:r>
              <a:rPr lang="pl-PL" altLang="pl-PL" sz="1000" b="1" dirty="0" smtClean="0"/>
              <a:t>w </a:t>
            </a:r>
            <a:r>
              <a:rPr lang="pl-PL" altLang="pl-PL" sz="1000" b="1" dirty="0"/>
              <a:t>Polsce</a:t>
            </a:r>
            <a:r>
              <a:rPr lang="pl-PL" altLang="pl-PL" sz="1000" b="1" dirty="0" smtClean="0"/>
              <a:t>, </a:t>
            </a:r>
            <a:r>
              <a:rPr lang="pl-PL" altLang="pl-PL" sz="1000" dirty="0" smtClean="0"/>
              <a:t>stanowi </a:t>
            </a:r>
            <a:r>
              <a:rPr lang="pl-PL" altLang="pl-PL" sz="1000" dirty="0"/>
              <a:t>rzetelne źródło informacji o Polsce i świecie. Wyborcza jest silnie </a:t>
            </a:r>
            <a:r>
              <a:rPr lang="pl-PL" altLang="pl-PL" sz="1000" dirty="0" smtClean="0"/>
              <a:t>zaangażowana </a:t>
            </a:r>
            <a:r>
              <a:rPr lang="pl-PL" altLang="pl-PL" sz="1000" dirty="0"/>
              <a:t>w akcje społeczne - od lat tworzy ogólnopolskie i lokalne wydarzenia o charakterze społecznym, edukacyjnym i kulturalnym. </a:t>
            </a:r>
          </a:p>
        </p:txBody>
      </p:sp>
      <p:sp>
        <p:nvSpPr>
          <p:cNvPr id="78" name="object 48">
            <a:extLst>
              <a:ext uri="{FF2B5EF4-FFF2-40B4-BE49-F238E27FC236}">
                <a16:creationId xmlns="" xmlns:a16="http://schemas.microsoft.com/office/drawing/2014/main" id="{8301A903-DD35-477E-826C-ED094D6A4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6" y="4909623"/>
            <a:ext cx="9078794" cy="1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1)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Dane:Polskie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Badania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Czytelnictwa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badanie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"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Zaangażowanie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w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reklamę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", V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</a:rPr>
              <a:t>II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2019 - 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I 2020, N = 29 6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</a:rPr>
              <a:t>30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l-PL" sz="500" dirty="0" err="1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skaźnik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: CCS  2)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Autoprezentacja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danych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ZKDP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opracowana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przez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Agora SA, I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I 2020,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średni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nakład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jednorazowy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</a:rPr>
              <a:t> rozpowszechnianie płatne razem,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Gazeta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Wyborcza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– 6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wydań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w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tygodniu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rozpowszechnianie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płatne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razem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3) 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Gemius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Prism; IV 2020 r. 4 )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stan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.0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.2020 r. 5) Dane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własne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Wydawcy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stan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12.04.2020 6) Global Digital Subscription Snapshot 11 2019. FIPP.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Opracowanie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 Agora SA</a:t>
            </a:r>
            <a:endParaRPr lang="pl-PL" sz="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object 31">
            <a:extLst>
              <a:ext uri="{FF2B5EF4-FFF2-40B4-BE49-F238E27FC236}">
                <a16:creationId xmlns="" xmlns:a16="http://schemas.microsoft.com/office/drawing/2014/main" id="{8B83CD99-884C-4545-814F-EE6300AA3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660" y="868796"/>
            <a:ext cx="2601963" cy="15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1000"/>
              </a:lnSpc>
              <a:spcBef>
                <a:spcPts val="100"/>
              </a:spcBef>
            </a:pPr>
            <a:r>
              <a:rPr lang="pl-PL" altLang="pl-PL" sz="1000" b="1" dirty="0"/>
              <a:t>Wyborcza.pl ma aż 243 </a:t>
            </a:r>
            <a:r>
              <a:rPr lang="pl-PL" altLang="pl-PL" sz="1000" b="1" dirty="0" smtClean="0"/>
              <a:t>tysiące </a:t>
            </a:r>
            <a:r>
              <a:rPr lang="pl-PL" altLang="pl-PL" sz="1000" b="1" dirty="0"/>
              <a:t>prenumeratorów cyfrowych </a:t>
            </a:r>
            <a:r>
              <a:rPr lang="pl-PL" altLang="pl-PL" sz="1000" dirty="0"/>
              <a:t>– lojalnych, zaangażowanych czytelników</a:t>
            </a:r>
            <a:r>
              <a:rPr lang="pl-PL" altLang="pl-PL" sz="1000" baseline="30000" dirty="0"/>
              <a:t>5). </a:t>
            </a:r>
            <a:r>
              <a:rPr lang="pl-PL" altLang="pl-PL" sz="1000" dirty="0"/>
              <a:t>Zajmuje 23. miejsce na świecie pod względem liczby prenumerat cyfrowych, wyprzedając m.in. </a:t>
            </a:r>
            <a:r>
              <a:rPr lang="pl-PL" altLang="pl-PL" sz="1000" dirty="0" err="1"/>
              <a:t>National</a:t>
            </a:r>
            <a:r>
              <a:rPr lang="pl-PL" altLang="pl-PL" sz="1000" dirty="0"/>
              <a:t> </a:t>
            </a:r>
            <a:r>
              <a:rPr lang="pl-PL" altLang="pl-PL" sz="1000" dirty="0" err="1"/>
              <a:t>Geographic</a:t>
            </a:r>
            <a:r>
              <a:rPr lang="pl-PL" altLang="pl-PL" sz="1000" dirty="0"/>
              <a:t> czy The New Yorker</a:t>
            </a:r>
            <a:r>
              <a:rPr lang="pl-PL" altLang="pl-PL" sz="1000" baseline="30000" dirty="0"/>
              <a:t>6)</a:t>
            </a:r>
          </a:p>
          <a:p>
            <a:pPr eaLnBrk="1" hangingPunct="1">
              <a:lnSpc>
                <a:spcPct val="111000"/>
              </a:lnSpc>
              <a:spcBef>
                <a:spcPts val="100"/>
              </a:spcBef>
            </a:pPr>
            <a:endParaRPr lang="pl-PL" altLang="pl-PL" sz="1000" dirty="0"/>
          </a:p>
          <a:p>
            <a:pPr eaLnBrk="1" hangingPunct="1">
              <a:lnSpc>
                <a:spcPct val="111000"/>
              </a:lnSpc>
              <a:spcBef>
                <a:spcPts val="100"/>
              </a:spcBef>
            </a:pPr>
            <a:endParaRPr lang="pl-PL" altLang="pl-PL" sz="1000" dirty="0"/>
          </a:p>
          <a:p>
            <a:pPr eaLnBrk="1" hangingPunct="1">
              <a:lnSpc>
                <a:spcPct val="111000"/>
              </a:lnSpc>
              <a:spcBef>
                <a:spcPts val="100"/>
              </a:spcBef>
            </a:pPr>
            <a:endParaRPr lang="pl-PL" altLang="pl-PL" sz="1000" dirty="0"/>
          </a:p>
        </p:txBody>
      </p:sp>
      <p:pic>
        <p:nvPicPr>
          <p:cNvPr id="39" name="Picture 2" descr="N:\promocja-graficy\!! logotypy_aktualne\WYBORCZA\GAZETA WYBORCZA 2019\RGB\WYBORCZA_5-12-m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65" y="410355"/>
            <a:ext cx="1170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64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519113"/>
            <a:ext cx="5830887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pole tekstowe 20"/>
          <p:cNvSpPr txBox="1">
            <a:spLocks noChangeArrowheads="1"/>
          </p:cNvSpPr>
          <p:nvPr/>
        </p:nvSpPr>
        <p:spPr bwMode="auto">
          <a:xfrm>
            <a:off x="457200" y="2890838"/>
            <a:ext cx="24098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err="1">
                <a:latin typeface="+mj-lt"/>
              </a:rPr>
              <a:t>Angażuje</a:t>
            </a:r>
            <a:r>
              <a:rPr lang="en-US" sz="900" b="1" dirty="0">
                <a:latin typeface="+mj-lt"/>
              </a:rPr>
              <a:t> </a:t>
            </a:r>
            <a:r>
              <a:rPr lang="en-US" sz="900" b="1" dirty="0" err="1">
                <a:latin typeface="+mj-lt"/>
              </a:rPr>
              <a:t>się</a:t>
            </a:r>
            <a:r>
              <a:rPr lang="en-US" sz="900" dirty="0">
                <a:latin typeface="+mj-lt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err="1">
                <a:latin typeface="+mn-lt"/>
              </a:rPr>
              <a:t>tylko</a:t>
            </a:r>
            <a:r>
              <a:rPr lang="en-US" sz="900" dirty="0">
                <a:latin typeface="+mn-lt"/>
              </a:rPr>
              <a:t> </a:t>
            </a:r>
            <a:r>
              <a:rPr lang="en-US" sz="900" dirty="0" err="1">
                <a:latin typeface="+mn-lt"/>
              </a:rPr>
              <a:t>prenumeratorzy</a:t>
            </a:r>
            <a:r>
              <a:rPr lang="pl-PL" sz="900" dirty="0">
                <a:latin typeface="+mn-lt"/>
              </a:rPr>
              <a:t> </a:t>
            </a:r>
            <a:r>
              <a:rPr lang="en-US" sz="900" dirty="0" err="1">
                <a:latin typeface="+mn-lt"/>
              </a:rPr>
              <a:t>mają</a:t>
            </a:r>
            <a:r>
              <a:rPr lang="en-US" sz="900" dirty="0">
                <a:latin typeface="+mn-lt"/>
              </a:rPr>
              <a:t> </a:t>
            </a:r>
            <a:r>
              <a:rPr lang="en-US" sz="900" dirty="0" err="1">
                <a:latin typeface="+mn-lt"/>
              </a:rPr>
              <a:t>możliwość</a:t>
            </a:r>
            <a:r>
              <a:rPr lang="en-US" sz="900" dirty="0">
                <a:latin typeface="+mn-lt"/>
              </a:rPr>
              <a:t> </a:t>
            </a:r>
            <a:r>
              <a:rPr lang="en-US" sz="900" dirty="0" err="1">
                <a:latin typeface="+mn-lt"/>
              </a:rPr>
              <a:t>komentowania</a:t>
            </a:r>
            <a:r>
              <a:rPr lang="en-US" sz="900" dirty="0">
                <a:latin typeface="+mn-lt"/>
              </a:rPr>
              <a:t> </a:t>
            </a:r>
            <a:r>
              <a:rPr lang="en-US" sz="900" dirty="0" err="1">
                <a:latin typeface="+mn-lt"/>
              </a:rPr>
              <a:t>artykułów</a:t>
            </a:r>
            <a:r>
              <a:rPr lang="en-US" sz="900" dirty="0">
                <a:latin typeface="+mn-lt"/>
              </a:rPr>
              <a:t> i </a:t>
            </a:r>
            <a:r>
              <a:rPr lang="en-US" sz="900" dirty="0" err="1">
                <a:latin typeface="+mn-lt"/>
              </a:rPr>
              <a:t>robią</a:t>
            </a:r>
            <a:r>
              <a:rPr lang="en-US" sz="900" dirty="0">
                <a:latin typeface="+mn-lt"/>
              </a:rPr>
              <a:t> to </a:t>
            </a:r>
            <a:r>
              <a:rPr lang="en-US" sz="900" dirty="0" err="1">
                <a:latin typeface="+mn-lt"/>
              </a:rPr>
              <a:t>chętnie</a:t>
            </a:r>
            <a:r>
              <a:rPr lang="en-US" sz="900" dirty="0">
                <a:latin typeface="+mn-lt"/>
              </a:rPr>
              <a:t> – co </a:t>
            </a:r>
            <a:r>
              <a:rPr lang="en-US" sz="900" dirty="0" err="1">
                <a:latin typeface="+mn-lt"/>
              </a:rPr>
              <a:t>miesiąc</a:t>
            </a:r>
            <a:r>
              <a:rPr lang="en-US" sz="900" dirty="0">
                <a:latin typeface="+mn-lt"/>
              </a:rPr>
              <a:t> </a:t>
            </a:r>
            <a:r>
              <a:rPr lang="en-US" sz="900" dirty="0" err="1">
                <a:latin typeface="+mn-lt"/>
              </a:rPr>
              <a:t>zamieszczają</a:t>
            </a:r>
            <a:r>
              <a:rPr lang="en-US" sz="900" dirty="0">
                <a:latin typeface="+mn-lt"/>
              </a:rPr>
              <a:t> </a:t>
            </a:r>
            <a:r>
              <a:rPr lang="pl-PL" sz="900" dirty="0">
                <a:latin typeface="+mn-lt"/>
              </a:rPr>
              <a:t>średnio </a:t>
            </a:r>
            <a:r>
              <a:rPr lang="en-US" sz="900" dirty="0" err="1">
                <a:latin typeface="+mn-lt"/>
              </a:rPr>
              <a:t>około</a:t>
            </a:r>
            <a:r>
              <a:rPr lang="en-US" sz="900" dirty="0">
                <a:latin typeface="+mn-lt"/>
              </a:rPr>
              <a:t> </a:t>
            </a:r>
            <a:r>
              <a:rPr lang="pl-PL" sz="900" b="1" dirty="0">
                <a:latin typeface="+mj-lt"/>
              </a:rPr>
              <a:t>122</a:t>
            </a:r>
            <a:r>
              <a:rPr lang="en-US" sz="900" b="1" dirty="0">
                <a:latin typeface="+mj-lt"/>
              </a:rPr>
              <a:t> 000 </a:t>
            </a:r>
            <a:r>
              <a:rPr lang="en-US" sz="900" dirty="0" err="1">
                <a:latin typeface="+mn-lt"/>
              </a:rPr>
              <a:t>komentarzy</a:t>
            </a:r>
            <a:r>
              <a:rPr lang="en-US" sz="900" dirty="0">
                <a:latin typeface="+mn-lt"/>
              </a:rPr>
              <a:t>.</a:t>
            </a:r>
          </a:p>
        </p:txBody>
      </p:sp>
      <p:sp>
        <p:nvSpPr>
          <p:cNvPr id="37" name="Tytuł 9"/>
          <p:cNvSpPr txBox="1">
            <a:spLocks/>
          </p:cNvSpPr>
          <p:nvPr/>
        </p:nvSpPr>
        <p:spPr>
          <a:xfrm>
            <a:off x="234950" y="431800"/>
            <a:ext cx="5379637" cy="69215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pl-PL" sz="2000" dirty="0"/>
              <a:t>UŻYTKOWNIK PŁACĄCY ZA TREŚCI</a:t>
            </a:r>
          </a:p>
        </p:txBody>
      </p:sp>
      <p:cxnSp>
        <p:nvCxnSpPr>
          <p:cNvPr id="38" name="Łącznik prostoliniowy 37"/>
          <p:cNvCxnSpPr/>
          <p:nvPr/>
        </p:nvCxnSpPr>
        <p:spPr>
          <a:xfrm flipH="1">
            <a:off x="5614587" y="782638"/>
            <a:ext cx="3529414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ole tekstowe 20"/>
          <p:cNvSpPr txBox="1">
            <a:spLocks noChangeArrowheads="1"/>
          </p:cNvSpPr>
          <p:nvPr/>
        </p:nvSpPr>
        <p:spPr bwMode="auto">
          <a:xfrm>
            <a:off x="3059113" y="3028950"/>
            <a:ext cx="2373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en-US" sz="900" dirty="0">
                <a:latin typeface="+mn-lt"/>
                <a:cs typeface="+mn-cs"/>
              </a:rPr>
              <a:t>W ciągu całego miesiąca prenumerator wykonuje na serwisach Wyborczej średnio </a:t>
            </a:r>
            <a:r>
              <a:rPr lang="pl-PL" altLang="en-US" sz="900" b="1" dirty="0">
                <a:latin typeface="+mj-lt"/>
                <a:cs typeface="+mn-cs"/>
              </a:rPr>
              <a:t>7.4 razy więcej </a:t>
            </a:r>
            <a:r>
              <a:rPr lang="pl-PL" altLang="en-US" sz="900" b="1" dirty="0">
                <a:latin typeface="+mn-lt"/>
                <a:cs typeface="+mn-cs"/>
              </a:rPr>
              <a:t>odsłon</a:t>
            </a:r>
            <a:r>
              <a:rPr lang="pl-PL" altLang="en-US" sz="900" dirty="0">
                <a:latin typeface="+mn-lt"/>
                <a:cs typeface="+mn-cs"/>
              </a:rPr>
              <a:t> niż użytkownik anonimowy.</a:t>
            </a:r>
          </a:p>
        </p:txBody>
      </p:sp>
      <p:sp>
        <p:nvSpPr>
          <p:cNvPr id="40" name="pole tekstowe 20"/>
          <p:cNvSpPr txBox="1">
            <a:spLocks noChangeArrowheads="1"/>
          </p:cNvSpPr>
          <p:nvPr/>
        </p:nvSpPr>
        <p:spPr bwMode="auto">
          <a:xfrm>
            <a:off x="5700437" y="2898775"/>
            <a:ext cx="26495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dirty="0">
                <a:solidFill>
                  <a:prstClr val="black"/>
                </a:solidFill>
                <a:latin typeface="+mj-lt"/>
              </a:rPr>
              <a:t>Jest przywiązany: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en-US" sz="900" dirty="0">
                <a:latin typeface="+mn-lt"/>
                <a:cs typeface="+mn-cs"/>
              </a:rPr>
              <a:t>Prenumerator spędza z nami </a:t>
            </a:r>
            <a:r>
              <a:rPr lang="pl-PL" altLang="en-US" sz="900" b="1" dirty="0">
                <a:latin typeface="+mj-lt"/>
                <a:cs typeface="+mn-cs"/>
              </a:rPr>
              <a:t>9.8 razy więcej</a:t>
            </a:r>
            <a:r>
              <a:rPr lang="pl-PL" altLang="en-US" sz="900" dirty="0">
                <a:latin typeface="+mj-lt"/>
                <a:cs typeface="+mn-cs"/>
              </a:rPr>
              <a:t> czasu </a:t>
            </a:r>
            <a:r>
              <a:rPr lang="pl-PL" altLang="en-US" sz="900" dirty="0">
                <a:latin typeface="+mn-lt"/>
                <a:cs typeface="+mn-cs"/>
              </a:rPr>
              <a:t>(licząc w sek.) niż przeciętny użytkownik serwisów Gazety Wyborczej i jest na naszych serwisach </a:t>
            </a:r>
            <a:r>
              <a:rPr lang="pl-PL" altLang="en-US" sz="900" b="1" dirty="0">
                <a:latin typeface="+mj-lt"/>
                <a:cs typeface="+mn-cs"/>
              </a:rPr>
              <a:t>15 dni w miesiącu</a:t>
            </a:r>
            <a:r>
              <a:rPr lang="pl-PL" altLang="en-US" sz="900" dirty="0">
                <a:latin typeface="+mj-lt"/>
                <a:cs typeface="+mn-cs"/>
              </a:rPr>
              <a:t> </a:t>
            </a:r>
            <a:r>
              <a:rPr lang="pl-PL" altLang="en-US" sz="900" dirty="0">
                <a:latin typeface="+mn-lt"/>
                <a:cs typeface="+mn-cs"/>
              </a:rPr>
              <a:t>(50,4% z 31 dni).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altLang="en-US" sz="900" dirty="0">
              <a:latin typeface="+mn-lt"/>
              <a:cs typeface="+mn-cs"/>
            </a:endParaRPr>
          </a:p>
        </p:txBody>
      </p:sp>
      <p:sp>
        <p:nvSpPr>
          <p:cNvPr id="41" name="pole tekstowe 20"/>
          <p:cNvSpPr txBox="1">
            <a:spLocks noChangeArrowheads="1"/>
          </p:cNvSpPr>
          <p:nvPr/>
        </p:nvSpPr>
        <p:spPr bwMode="auto">
          <a:xfrm>
            <a:off x="457200" y="4081463"/>
            <a:ext cx="22320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err="1">
                <a:latin typeface="+mn-lt"/>
              </a:rPr>
              <a:t>Miesięcznie</a:t>
            </a:r>
            <a:r>
              <a:rPr lang="en-US" sz="900" dirty="0">
                <a:latin typeface="+mn-lt"/>
              </a:rPr>
              <a:t> </a:t>
            </a:r>
            <a:r>
              <a:rPr lang="en-US" sz="900" dirty="0" err="1">
                <a:latin typeface="+mn-lt"/>
              </a:rPr>
              <a:t>rejestrujemy</a:t>
            </a:r>
            <a:r>
              <a:rPr lang="en-US" sz="900" dirty="0">
                <a:latin typeface="+mn-lt"/>
              </a:rPr>
              <a:t> </a:t>
            </a:r>
            <a:r>
              <a:rPr lang="pl-PL" sz="900" dirty="0">
                <a:latin typeface="+mn-lt"/>
              </a:rPr>
              <a:t/>
            </a:r>
            <a:br>
              <a:rPr lang="pl-PL" sz="900" dirty="0">
                <a:latin typeface="+mn-lt"/>
              </a:rPr>
            </a:br>
            <a:r>
              <a:rPr lang="pl-PL" sz="900" b="1" dirty="0">
                <a:latin typeface="+mj-lt"/>
              </a:rPr>
              <a:t>657</a:t>
            </a:r>
            <a:r>
              <a:rPr lang="en-US" sz="900" b="1" dirty="0">
                <a:latin typeface="+mj-lt"/>
              </a:rPr>
              <a:t> 000 UU </a:t>
            </a:r>
            <a:r>
              <a:rPr lang="en-US" sz="900" dirty="0" err="1">
                <a:latin typeface="+mn-lt"/>
              </a:rPr>
              <a:t>pochodzących</a:t>
            </a:r>
            <a:r>
              <a:rPr lang="en-US" sz="900" dirty="0">
                <a:latin typeface="+mn-lt"/>
              </a:rPr>
              <a:t> od </a:t>
            </a:r>
            <a:r>
              <a:rPr lang="en-US" sz="900" dirty="0" err="1">
                <a:latin typeface="+mn-lt"/>
              </a:rPr>
              <a:t>prenumeratorów</a:t>
            </a:r>
            <a:r>
              <a:rPr lang="en-US" sz="900" dirty="0">
                <a:latin typeface="+mn-lt"/>
              </a:rPr>
              <a:t>.</a:t>
            </a:r>
            <a:endParaRPr lang="pl-PL" sz="900" dirty="0">
              <a:latin typeface="+mn-lt"/>
            </a:endParaRPr>
          </a:p>
        </p:txBody>
      </p:sp>
      <p:sp>
        <p:nvSpPr>
          <p:cNvPr id="42" name="pole tekstowe 20"/>
          <p:cNvSpPr txBox="1">
            <a:spLocks noChangeArrowheads="1"/>
          </p:cNvSpPr>
          <p:nvPr/>
        </p:nvSpPr>
        <p:spPr bwMode="auto">
          <a:xfrm>
            <a:off x="3059113" y="4081463"/>
            <a:ext cx="2303462" cy="50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dirty="0">
                <a:latin typeface="+mn-lt"/>
              </a:rPr>
              <a:t>Wykonuje </a:t>
            </a:r>
            <a:r>
              <a:rPr lang="en-US" sz="900" dirty="0" err="1">
                <a:latin typeface="+mn-lt"/>
              </a:rPr>
              <a:t>średnio</a:t>
            </a:r>
            <a:r>
              <a:rPr lang="pl-PL" sz="900" dirty="0">
                <a:latin typeface="+mn-lt"/>
              </a:rPr>
              <a:t> </a:t>
            </a:r>
            <a:r>
              <a:rPr lang="pl-PL" sz="900" b="1" dirty="0">
                <a:latin typeface="+mj-lt"/>
              </a:rPr>
              <a:t>3 razy</a:t>
            </a:r>
            <a:r>
              <a:rPr lang="en-US" sz="900" b="1" dirty="0">
                <a:latin typeface="+mj-lt"/>
              </a:rPr>
              <a:t> </a:t>
            </a:r>
            <a:r>
              <a:rPr lang="en-US" sz="900" b="1" dirty="0" err="1">
                <a:latin typeface="+mj-lt"/>
              </a:rPr>
              <a:t>więcej</a:t>
            </a:r>
            <a:r>
              <a:rPr lang="en-US" sz="900" b="1" dirty="0">
                <a:latin typeface="+mj-lt"/>
              </a:rPr>
              <a:t> </a:t>
            </a:r>
            <a:r>
              <a:rPr lang="en-US" sz="900" b="1" dirty="0" err="1">
                <a:latin typeface="+mj-lt"/>
              </a:rPr>
              <a:t>wizyt</a:t>
            </a:r>
            <a:r>
              <a:rPr lang="en-US" sz="900" dirty="0">
                <a:latin typeface="+mn-lt"/>
              </a:rPr>
              <a:t> w </a:t>
            </a:r>
            <a:r>
              <a:rPr lang="en-US" sz="900" dirty="0" err="1">
                <a:latin typeface="+mn-lt"/>
              </a:rPr>
              <a:t>miesiącu</a:t>
            </a:r>
            <a:r>
              <a:rPr lang="en-US" sz="900" dirty="0">
                <a:latin typeface="+mn-lt"/>
              </a:rPr>
              <a:t> </a:t>
            </a:r>
            <a:r>
              <a:rPr lang="en-US" sz="900" dirty="0" err="1">
                <a:latin typeface="+mn-lt"/>
              </a:rPr>
              <a:t>niż</a:t>
            </a:r>
            <a:r>
              <a:rPr lang="en-US" sz="900" dirty="0">
                <a:latin typeface="+mn-lt"/>
              </a:rPr>
              <a:t> </a:t>
            </a:r>
            <a:r>
              <a:rPr lang="en-US" sz="900" dirty="0" err="1">
                <a:latin typeface="+mn-lt"/>
              </a:rPr>
              <a:t>anonimowy</a:t>
            </a:r>
            <a:r>
              <a:rPr lang="pl-PL" sz="900" dirty="0">
                <a:latin typeface="+mn-lt"/>
              </a:rPr>
              <a:t> użytkownik.</a:t>
            </a:r>
          </a:p>
        </p:txBody>
      </p:sp>
      <p:sp>
        <p:nvSpPr>
          <p:cNvPr id="43" name="pole tekstowe 42"/>
          <p:cNvSpPr txBox="1">
            <a:spLocks noChangeArrowheads="1"/>
          </p:cNvSpPr>
          <p:nvPr/>
        </p:nvSpPr>
        <p:spPr bwMode="auto">
          <a:xfrm>
            <a:off x="5700437" y="4081463"/>
            <a:ext cx="26495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dirty="0">
                <a:latin typeface="+mn-lt"/>
              </a:rPr>
              <a:t>Wizyty naszych prenumeratorów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są </a:t>
            </a:r>
            <a:r>
              <a:rPr lang="pl-PL" sz="900" b="1" dirty="0">
                <a:latin typeface="+mj-lt"/>
              </a:rPr>
              <a:t>2.4 razy głębsze</a:t>
            </a:r>
            <a:r>
              <a:rPr lang="pl-PL" sz="900" dirty="0">
                <a:latin typeface="+mj-lt"/>
              </a:rPr>
              <a:t> i </a:t>
            </a:r>
            <a:r>
              <a:rPr lang="pl-PL" sz="900" b="1" dirty="0">
                <a:latin typeface="+mj-lt"/>
              </a:rPr>
              <a:t>4.5 razy dłuższe</a:t>
            </a:r>
            <a:r>
              <a:rPr lang="pl-PL" sz="900" dirty="0">
                <a:latin typeface="+mn-lt"/>
              </a:rPr>
              <a:t> </a:t>
            </a:r>
            <a:r>
              <a:rPr lang="pl-PL" sz="900" dirty="0" smtClean="0">
                <a:latin typeface="+mn-lt"/>
              </a:rPr>
              <a:t/>
            </a:r>
            <a:br>
              <a:rPr lang="pl-PL" sz="900" dirty="0" smtClean="0">
                <a:latin typeface="+mn-lt"/>
              </a:rPr>
            </a:br>
            <a:r>
              <a:rPr lang="pl-PL" sz="900" dirty="0" smtClean="0">
                <a:latin typeface="+mn-lt"/>
              </a:rPr>
              <a:t>niż </a:t>
            </a:r>
            <a:r>
              <a:rPr lang="pl-PL" sz="900" dirty="0">
                <a:latin typeface="+mn-lt"/>
              </a:rPr>
              <a:t>anonimowych użytkowników.</a:t>
            </a:r>
            <a:endParaRPr lang="en-US" sz="900" dirty="0">
              <a:latin typeface="+mn-lt"/>
            </a:endParaRPr>
          </a:p>
        </p:txBody>
      </p:sp>
      <p:sp>
        <p:nvSpPr>
          <p:cNvPr id="44" name="pole tekstowe 43"/>
          <p:cNvSpPr txBox="1"/>
          <p:nvPr/>
        </p:nvSpPr>
        <p:spPr>
          <a:xfrm>
            <a:off x="4824852" y="1590675"/>
            <a:ext cx="4001375" cy="646317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D70911"/>
                </a:solidFill>
                <a:latin typeface="+mj-lt"/>
                <a:cs typeface="Calibri"/>
              </a:rPr>
              <a:t>PRENUMERATORÓW CYFROWYCH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525463" y="1023938"/>
            <a:ext cx="5897562" cy="1570037"/>
          </a:xfrm>
          <a:prstGeom prst="rect">
            <a:avLst/>
          </a:prstGeom>
          <a:noFill/>
        </p:spPr>
        <p:txBody>
          <a:bodyPr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243000</a:t>
            </a:r>
          </a:p>
        </p:txBody>
      </p:sp>
      <p:sp>
        <p:nvSpPr>
          <p:cNvPr id="46" name="pole tekstowe 14"/>
          <p:cNvSpPr txBox="1">
            <a:spLocks noChangeArrowheads="1"/>
          </p:cNvSpPr>
          <p:nvPr/>
        </p:nvSpPr>
        <p:spPr bwMode="auto">
          <a:xfrm>
            <a:off x="0" y="4927600"/>
            <a:ext cx="6604000" cy="1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Dane: </a:t>
            </a:r>
            <a:r>
              <a:rPr lang="pl-PL" sz="5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DataOcean</a:t>
            </a:r>
            <a:r>
              <a:rPr lang="pl-PL" sz="5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średnia za okres V-VII 2020, prenumeraty cyfrowe stan na 31.07.2020; opracowanie Agora SA</a:t>
            </a:r>
          </a:p>
        </p:txBody>
      </p:sp>
      <p:pic>
        <p:nvPicPr>
          <p:cNvPr id="17" name="Obraz 53">
            <a:extLst>
              <a:ext uri="{FF2B5EF4-FFF2-40B4-BE49-F238E27FC236}">
                <a16:creationId xmlns="" xmlns:a16="http://schemas.microsoft.com/office/drawing/2014/main" id="{F035FFE6-416A-49B6-8E2B-DA32C445C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42" y="4789488"/>
            <a:ext cx="617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60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5" r="22013" b="24770"/>
          <a:stretch/>
        </p:blipFill>
        <p:spPr>
          <a:xfrm>
            <a:off x="7835900" y="0"/>
            <a:ext cx="1308100" cy="285420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80218" y="1938774"/>
            <a:ext cx="4998010" cy="492408"/>
          </a:xfrm>
        </p:spPr>
        <p:txBody>
          <a:bodyPr/>
          <a:lstStyle/>
          <a:p>
            <a:r>
              <a:rPr lang="pl-PL" dirty="0"/>
              <a:t>INFORMACJE FORMALNE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5"/>
          </p:nvPr>
        </p:nvSpPr>
        <p:spPr>
          <a:xfrm>
            <a:off x="3080218" y="2425701"/>
            <a:ext cx="5503493" cy="330796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pl-PL" sz="1000" dirty="0"/>
              <a:t>Wszystkie informacje zawarte w dokumencie stanowią tajemnicę przedsiębiorstwa Agora SA </a:t>
            </a:r>
            <a:br>
              <a:rPr lang="pl-PL" sz="1000" dirty="0"/>
            </a:br>
            <a:r>
              <a:rPr lang="pl-PL" sz="1000" dirty="0"/>
              <a:t>z siedzibą w Warszawie, a ich przekazanie nie uprawnia jakiegokolwiek podmiotu, który się </a:t>
            </a:r>
            <a:br>
              <a:rPr lang="pl-PL" sz="1000" dirty="0"/>
            </a:br>
            <a:r>
              <a:rPr lang="pl-PL" sz="1000" dirty="0"/>
              <a:t>z nimi zapozna, do ich wykorzystania ani ujawnienia w całości ani w części bez uprzedniej pisemnej zgody Agory SA.</a:t>
            </a:r>
            <a:br>
              <a:rPr lang="pl-PL" sz="1000" dirty="0"/>
            </a:br>
            <a:r>
              <a:rPr lang="pl-PL" sz="1000" dirty="0"/>
              <a:t>Agora SA niniejszym zezwala adresatowi wskazanemu na wstępie niniejszego dokumentu </a:t>
            </a:r>
            <a:br>
              <a:rPr lang="pl-PL" sz="1000" dirty="0"/>
            </a:br>
            <a:r>
              <a:rPr lang="pl-PL" sz="1000" dirty="0"/>
              <a:t>na wykorzystanie tych informacji wyłącznie do oceny możliwości współpracy z Agorą SA. </a:t>
            </a:r>
            <a:br>
              <a:rPr lang="pl-PL" sz="1000" dirty="0"/>
            </a:br>
            <a:r>
              <a:rPr lang="pl-PL" sz="1000" dirty="0"/>
              <a:t>Niniejszy dokument nie stanowi oferty w rozumieniu przepisów prawa. Zawarte w nim informacje są aktualne do odwołania.</a:t>
            </a:r>
            <a:br>
              <a:rPr lang="pl-PL" sz="1000" dirty="0"/>
            </a:br>
            <a:r>
              <a:rPr lang="pl-PL" sz="1000" dirty="0"/>
              <a:t> Materiały redakcyjne objęte Akcją nie stanowią przedmiotu świadczeń Wydawcy, </a:t>
            </a:r>
            <a:br>
              <a:rPr lang="pl-PL" sz="1000" dirty="0"/>
            </a:br>
            <a:r>
              <a:rPr lang="pl-PL" sz="1000" dirty="0"/>
              <a:t>a Zamawiający ani Klient nie są uprawnieni do ingerencji w ich treść i formę, zgodnie </a:t>
            </a:r>
            <a:br>
              <a:rPr lang="pl-PL" sz="1000" dirty="0"/>
            </a:br>
            <a:r>
              <a:rPr lang="pl-PL" sz="1000" dirty="0"/>
              <a:t>z zasadami wynikającymi z ustawy - Prawo prasowe i z Kodeksu Dobrych Praktyk Wydawców Prasy. </a:t>
            </a:r>
            <a:r>
              <a:rPr lang="pl-PL" sz="1000" dirty="0" smtClean="0"/>
              <a:t/>
            </a:r>
            <a:br>
              <a:rPr lang="pl-PL" sz="1000" dirty="0" smtClean="0"/>
            </a:br>
            <a:r>
              <a:rPr lang="pl-PL" sz="1000" dirty="0" smtClean="0"/>
              <a:t>Nazwa </a:t>
            </a:r>
            <a:r>
              <a:rPr lang="pl-PL" sz="1000" dirty="0"/>
              <a:t>akcji jest nazwą roboczą i może ulec zmianie. </a:t>
            </a:r>
          </a:p>
        </p:txBody>
      </p:sp>
      <p:pic>
        <p:nvPicPr>
          <p:cNvPr id="9" name="Obraz 53">
            <a:extLst>
              <a:ext uri="{FF2B5EF4-FFF2-40B4-BE49-F238E27FC236}">
                <a16:creationId xmlns="" xmlns:a16="http://schemas.microsoft.com/office/drawing/2014/main" id="{F035FFE6-416A-49B6-8E2B-DA32C445C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42" y="4789488"/>
            <a:ext cx="617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4" descr="shutterstock_397577590.png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4" r="3236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Łącznik prostoliniowy 7"/>
          <p:cNvCxnSpPr/>
          <p:nvPr/>
        </p:nvCxnSpPr>
        <p:spPr>
          <a:xfrm>
            <a:off x="3176188" y="0"/>
            <a:ext cx="0" cy="1760538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10"/>
          <p:cNvCxnSpPr/>
          <p:nvPr/>
        </p:nvCxnSpPr>
        <p:spPr>
          <a:xfrm>
            <a:off x="3176188" y="4521200"/>
            <a:ext cx="0" cy="1760538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38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Users\olunia\Desktop\GettyImages-6784138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8933" b="25091"/>
          <a:stretch/>
        </p:blipFill>
        <p:spPr bwMode="auto">
          <a:xfrm flipH="1">
            <a:off x="0" y="1874"/>
            <a:ext cx="9144000" cy="514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/>
          <p:cNvSpPr/>
          <p:nvPr/>
        </p:nvSpPr>
        <p:spPr>
          <a:xfrm>
            <a:off x="-114300" y="-1957"/>
            <a:ext cx="9258300" cy="5143500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50" y="4373771"/>
            <a:ext cx="1908000" cy="423477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F7B7F98B-314E-493D-BCBF-7B887D91E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5076" y="3693924"/>
            <a:ext cx="6154587" cy="603647"/>
          </a:xfrm>
        </p:spPr>
        <p:txBody>
          <a:bodyPr/>
          <a:lstStyle/>
          <a:p>
            <a:r>
              <a:rPr lang="pl-PL" dirty="0"/>
              <a:t>ZAPRASZAMY DO WSPÓŁPRACY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76" y="653378"/>
            <a:ext cx="3615448" cy="29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63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725100" y="1874"/>
            <a:ext cx="3960000" cy="5143500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00" y="4307501"/>
            <a:ext cx="1908000" cy="423477"/>
          </a:xfrm>
          <a:prstGeom prst="rect">
            <a:avLst/>
          </a:prstGeom>
        </p:spPr>
      </p:pic>
      <p:sp>
        <p:nvSpPr>
          <p:cNvPr id="17" name="Tytuł 9"/>
          <p:cNvSpPr txBox="1">
            <a:spLocks/>
          </p:cNvSpPr>
          <p:nvPr/>
        </p:nvSpPr>
        <p:spPr>
          <a:xfrm>
            <a:off x="725100" y="1195665"/>
            <a:ext cx="3960000" cy="100629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solidFill>
                  <a:schemeClr val="bg1"/>
                </a:solidFill>
              </a:rPr>
              <a:t>PROPOZYCJA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WSPÓŁPRACY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741" y="2559405"/>
            <a:ext cx="1916718" cy="174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843166" y="337006"/>
            <a:ext cx="1723869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Warszawa, listopad 2020</a:t>
            </a:r>
          </a:p>
        </p:txBody>
      </p:sp>
    </p:spTree>
    <p:extLst>
      <p:ext uri="{BB962C8B-B14F-4D97-AF65-F5344CB8AC3E}">
        <p14:creationId xmlns:p14="http://schemas.microsoft.com/office/powerpoint/2010/main" val="49744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F5419CB1-BD3F-498B-B87E-0717104E8B96}"/>
              </a:ext>
            </a:extLst>
          </p:cNvPr>
          <p:cNvSpPr txBox="1"/>
          <p:nvPr/>
        </p:nvSpPr>
        <p:spPr>
          <a:xfrm>
            <a:off x="3435223" y="1947924"/>
            <a:ext cx="4903657" cy="1631216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000" dirty="0"/>
              <a:t>Edukacja jest kluczem do rozwoju osobistego i </a:t>
            </a:r>
            <a:r>
              <a:rPr lang="pl-PL" sz="1000" dirty="0" smtClean="0"/>
              <a:t>budowania przyszłości. </a:t>
            </a:r>
            <a:r>
              <a:rPr lang="pl-PL" sz="1000" dirty="0"/>
              <a:t/>
            </a:r>
            <a:br>
              <a:rPr lang="pl-PL" sz="1000" dirty="0"/>
            </a:br>
            <a:r>
              <a:rPr lang="pl-PL" sz="1000" dirty="0"/>
              <a:t>Tworzy możliwości i zmniejsza nierówności. Leży u podstaw poinformowanych </a:t>
            </a:r>
            <a:br>
              <a:rPr lang="pl-PL" sz="1000" dirty="0"/>
            </a:br>
            <a:r>
              <a:rPr lang="pl-PL" sz="1000" dirty="0"/>
              <a:t>i tolerancyjnych społeczeństw, jest też głównym motorem napędzającym zrównoważony rozwój.</a:t>
            </a:r>
            <a:br>
              <a:rPr lang="pl-PL" sz="1000" dirty="0"/>
            </a:br>
            <a:endParaRPr lang="pl-PL" sz="1000" dirty="0"/>
          </a:p>
          <a:p>
            <a:r>
              <a:rPr lang="pl-PL" sz="1000" dirty="0"/>
              <a:t>Uczenie się to już nie tylko zdobywanie wiedzy dzięki systemowi edukacji. </a:t>
            </a:r>
            <a:br>
              <a:rPr lang="pl-PL" sz="1000" dirty="0"/>
            </a:br>
            <a:r>
              <a:rPr lang="pl-PL" sz="1000" b="1" dirty="0"/>
              <a:t>Uczenie się to styl życia. </a:t>
            </a:r>
            <a:r>
              <a:rPr lang="pl-PL" sz="1000" dirty="0"/>
              <a:t>To walka o zdobywanie rzetelnych informacji w dobie zalewających nas </a:t>
            </a:r>
            <a:r>
              <a:rPr lang="pl-PL" sz="1000" dirty="0" err="1"/>
              <a:t>fake</a:t>
            </a:r>
            <a:r>
              <a:rPr lang="pl-PL" sz="1000" dirty="0"/>
              <a:t> newsów. Dlatego bardzo ważne jest, by umożliwić młodym osobom dostęp do wiarygodnego źródła informacji, do ekspertów, do spojrzenia </a:t>
            </a:r>
            <a:br>
              <a:rPr lang="pl-PL" sz="1000" dirty="0"/>
            </a:br>
            <a:r>
              <a:rPr lang="pl-PL" sz="1000" dirty="0"/>
              <a:t>z różnych perspektyw.  </a:t>
            </a:r>
            <a:endParaRPr lang="pl-PL" sz="1000" b="1" dirty="0"/>
          </a:p>
        </p:txBody>
      </p:sp>
      <p:pic>
        <p:nvPicPr>
          <p:cNvPr id="8" name="Obraz 53">
            <a:extLst>
              <a:ext uri="{FF2B5EF4-FFF2-40B4-BE49-F238E27FC236}">
                <a16:creationId xmlns="" xmlns:a16="http://schemas.microsoft.com/office/drawing/2014/main" id="{F035FFE6-416A-49B6-8E2B-DA32C445C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42" y="4789488"/>
            <a:ext cx="617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ymbol zastępczy obrazu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r="6840"/>
          <a:stretch>
            <a:fillRect/>
          </a:stretch>
        </p:blipFill>
        <p:spPr>
          <a:xfrm flipH="1">
            <a:off x="744" y="0"/>
            <a:ext cx="2962800" cy="5143500"/>
          </a:xfrm>
        </p:spPr>
      </p:pic>
      <p:sp>
        <p:nvSpPr>
          <p:cNvPr id="20" name="Prostokąt 19"/>
          <p:cNvSpPr/>
          <p:nvPr/>
        </p:nvSpPr>
        <p:spPr>
          <a:xfrm>
            <a:off x="2665262" y="1321397"/>
            <a:ext cx="3617852" cy="322729"/>
          </a:xfrm>
          <a:prstGeom prst="rect">
            <a:avLst/>
          </a:prstGeom>
          <a:solidFill>
            <a:srgbClr val="D70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Tytuł 9"/>
          <p:cNvSpPr txBox="1">
            <a:spLocks/>
          </p:cNvSpPr>
          <p:nvPr/>
        </p:nvSpPr>
        <p:spPr>
          <a:xfrm>
            <a:off x="2219624" y="1310638"/>
            <a:ext cx="3912244" cy="32272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b="1" dirty="0">
                <a:solidFill>
                  <a:schemeClr val="bg1"/>
                </a:solidFill>
              </a:rPr>
              <a:t>TO BEZCENNA WARTOŚĆ</a:t>
            </a:r>
            <a:br>
              <a:rPr lang="pl-PL" b="1" dirty="0">
                <a:solidFill>
                  <a:schemeClr val="bg1"/>
                </a:solidFill>
              </a:rPr>
            </a:b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3504367" y="944878"/>
            <a:ext cx="2989960" cy="322729"/>
          </a:xfrm>
          <a:prstGeom prst="rect">
            <a:avLst/>
          </a:prstGeom>
          <a:solidFill>
            <a:srgbClr val="D70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3560800" y="934120"/>
            <a:ext cx="2796974" cy="322729"/>
          </a:xfrm>
          <a:noFill/>
        </p:spPr>
        <p:txBody>
          <a:bodyPr>
            <a:noAutofit/>
          </a:bodyPr>
          <a:lstStyle/>
          <a:p>
            <a:pPr algn="r"/>
            <a:r>
              <a:rPr lang="pl-PL" b="1" dirty="0">
                <a:solidFill>
                  <a:schemeClr val="bg1"/>
                </a:solidFill>
              </a:rPr>
              <a:t>DOSTĘP DO WIEDZY</a:t>
            </a:r>
          </a:p>
        </p:txBody>
      </p:sp>
      <p:sp>
        <p:nvSpPr>
          <p:cNvPr id="23" name="Tytuł 9"/>
          <p:cNvSpPr txBox="1">
            <a:spLocks/>
          </p:cNvSpPr>
          <p:nvPr/>
        </p:nvSpPr>
        <p:spPr>
          <a:xfrm>
            <a:off x="3422688" y="3908610"/>
            <a:ext cx="6164132" cy="32272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600" b="1" dirty="0"/>
              <a:t>UCZENIE SIĘ TO RÓWNIEŻ DOŚWIADCZENIE</a:t>
            </a:r>
          </a:p>
        </p:txBody>
      </p:sp>
      <p:cxnSp>
        <p:nvCxnSpPr>
          <p:cNvPr id="25" name="Łącznik prostoliniowy 24"/>
          <p:cNvCxnSpPr/>
          <p:nvPr/>
        </p:nvCxnSpPr>
        <p:spPr>
          <a:xfrm flipH="1">
            <a:off x="8651349" y="4069975"/>
            <a:ext cx="1080120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oliniowy 25"/>
          <p:cNvCxnSpPr/>
          <p:nvPr/>
        </p:nvCxnSpPr>
        <p:spPr>
          <a:xfrm flipH="1">
            <a:off x="1737360" y="4069975"/>
            <a:ext cx="1623794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braz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39" y="224952"/>
            <a:ext cx="1721222" cy="140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7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4890302" y="1402749"/>
            <a:ext cx="3316438" cy="322729"/>
          </a:xfrm>
          <a:prstGeom prst="rect">
            <a:avLst/>
          </a:prstGeom>
          <a:solidFill>
            <a:srgbClr val="D70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53">
            <a:extLst>
              <a:ext uri="{FF2B5EF4-FFF2-40B4-BE49-F238E27FC236}">
                <a16:creationId xmlns="" xmlns:a16="http://schemas.microsoft.com/office/drawing/2014/main" id="{F035FFE6-416A-49B6-8E2B-DA32C445C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42" y="4789488"/>
            <a:ext cx="617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3665610" y="1384245"/>
            <a:ext cx="4754490" cy="366794"/>
          </a:xfrm>
        </p:spPr>
        <p:txBody>
          <a:bodyPr>
            <a:noAutofit/>
          </a:bodyPr>
          <a:lstStyle/>
          <a:p>
            <a:r>
              <a:rPr lang="pl-PL" b="1" dirty="0"/>
              <a:t>DAJEMY  </a:t>
            </a:r>
            <a:r>
              <a:rPr lang="pl-PL" b="1" dirty="0">
                <a:solidFill>
                  <a:schemeClr val="bg1"/>
                </a:solidFill>
              </a:rPr>
              <a:t>DOSTĘP DO INFORMACJI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>
            <a:off x="474871" y="359838"/>
            <a:ext cx="868583" cy="84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>
            <a:off x="474871" y="1492915"/>
            <a:ext cx="868583" cy="84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Prostokąt 3"/>
          <p:cNvSpPr>
            <a:spLocks noChangeArrowheads="1"/>
          </p:cNvSpPr>
          <p:nvPr/>
        </p:nvSpPr>
        <p:spPr bwMode="auto">
          <a:xfrm>
            <a:off x="487832" y="2180975"/>
            <a:ext cx="311642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sz="1000" dirty="0"/>
              <a:t>Studenci pracują dużo i chętnie. </a:t>
            </a:r>
            <a:br>
              <a:rPr lang="pl-PL" sz="1000" dirty="0"/>
            </a:br>
            <a:r>
              <a:rPr lang="pl-PL" sz="1000" b="1" dirty="0"/>
              <a:t>Aż 8 na 10 studentów i studentek ma za sobą doświadczenia </a:t>
            </a:r>
            <a:r>
              <a:rPr lang="pl-PL" sz="1000" dirty="0"/>
              <a:t>związane z pracą. </a:t>
            </a:r>
            <a:r>
              <a:rPr lang="pl-PL" sz="1000" b="1" dirty="0"/>
              <a:t>Niestety, wciąż zbyt rzadko mają szansę na staż w branży zgodnej </a:t>
            </a:r>
            <a:r>
              <a:rPr lang="pl-PL" sz="1000" b="1" dirty="0" smtClean="0"/>
              <a:t>z wykształceniem</a:t>
            </a:r>
            <a:r>
              <a:rPr lang="pl-PL" sz="1000" b="1" dirty="0"/>
              <a:t>.</a:t>
            </a:r>
            <a:r>
              <a:rPr lang="pl-PL" sz="1000" dirty="0"/>
              <a:t>*</a:t>
            </a:r>
          </a:p>
        </p:txBody>
      </p:sp>
      <p:sp>
        <p:nvSpPr>
          <p:cNvPr id="31" name="Prostokąt 3"/>
          <p:cNvSpPr>
            <a:spLocks noChangeArrowheads="1"/>
          </p:cNvSpPr>
          <p:nvPr/>
        </p:nvSpPr>
        <p:spPr bwMode="auto">
          <a:xfrm>
            <a:off x="484592" y="1055152"/>
            <a:ext cx="30358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sz="1000" b="1" dirty="0"/>
              <a:t>Nawet 82% studentów pracuje. </a:t>
            </a:r>
          </a:p>
          <a:p>
            <a:r>
              <a:rPr lang="pl-PL" sz="1000" dirty="0"/>
              <a:t>20% potrafi zarobić ponad 4 tys. złotych.*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/>
        </p:blipFill>
        <p:spPr bwMode="auto">
          <a:xfrm>
            <a:off x="474871" y="3040823"/>
            <a:ext cx="868583" cy="84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Prostokąt 3"/>
          <p:cNvSpPr>
            <a:spLocks noChangeArrowheads="1"/>
          </p:cNvSpPr>
          <p:nvPr/>
        </p:nvSpPr>
        <p:spPr bwMode="auto">
          <a:xfrm>
            <a:off x="482491" y="3772924"/>
            <a:ext cx="27255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sz="1000" b="1" dirty="0"/>
              <a:t>Ponad 43 proc</a:t>
            </a:r>
            <a:r>
              <a:rPr lang="pl-PL" sz="1000" dirty="0"/>
              <a:t>. </a:t>
            </a:r>
            <a:r>
              <a:rPr lang="pl-PL" sz="1000" dirty="0" smtClean="0"/>
              <a:t>badanych </a:t>
            </a:r>
            <a:r>
              <a:rPr lang="pl-PL" sz="1000" dirty="0"/>
              <a:t>przyznaje</a:t>
            </a:r>
            <a:r>
              <a:rPr lang="pl-PL" sz="1000" dirty="0" smtClean="0"/>
              <a:t>,</a:t>
            </a:r>
            <a:br>
              <a:rPr lang="pl-PL" sz="1000" dirty="0" smtClean="0"/>
            </a:br>
            <a:r>
              <a:rPr lang="pl-PL" sz="1000" dirty="0" smtClean="0"/>
              <a:t>że </a:t>
            </a:r>
            <a:r>
              <a:rPr lang="pl-PL" sz="1000" dirty="0"/>
              <a:t>kluczową motywacją </a:t>
            </a:r>
            <a:r>
              <a:rPr lang="pl-PL" sz="1000" dirty="0" smtClean="0"/>
              <a:t>do </a:t>
            </a:r>
            <a:r>
              <a:rPr lang="pl-PL" sz="1000" dirty="0"/>
              <a:t>podjęcia stażu jest możliwość zdobycia kompetencji </a:t>
            </a:r>
            <a:r>
              <a:rPr lang="pl-PL" sz="1000" dirty="0" smtClean="0"/>
              <a:t/>
            </a:r>
            <a:br>
              <a:rPr lang="pl-PL" sz="1000" dirty="0" smtClean="0"/>
            </a:br>
            <a:r>
              <a:rPr lang="pl-PL" sz="1000" dirty="0" smtClean="0"/>
              <a:t>w </a:t>
            </a:r>
            <a:r>
              <a:rPr lang="pl-PL" sz="1000" dirty="0"/>
              <a:t>wybranym zawodzie.*</a:t>
            </a:r>
            <a:endParaRPr lang="pl-PL" sz="1000" dirty="0">
              <a:latin typeface="Montserrat" pitchFamily="2" charset="-18"/>
            </a:endParaRPr>
          </a:p>
        </p:txBody>
      </p:sp>
      <p:sp>
        <p:nvSpPr>
          <p:cNvPr id="37" name="Prostokąt 5"/>
          <p:cNvSpPr>
            <a:spLocks noChangeArrowheads="1"/>
          </p:cNvSpPr>
          <p:nvPr/>
        </p:nvSpPr>
        <p:spPr bwMode="auto">
          <a:xfrm>
            <a:off x="0" y="4884968"/>
            <a:ext cx="9144000" cy="1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/>
          <a:p>
            <a:pPr>
              <a:lnSpc>
                <a:spcPct val="90000"/>
              </a:lnSpc>
            </a:pPr>
            <a:r>
              <a:rPr lang="pl-PL" sz="700" dirty="0"/>
              <a:t>*„</a:t>
            </a:r>
            <a:r>
              <a:rPr lang="pl-PL" sz="700" i="1" dirty="0"/>
              <a:t>Student w pracy 2019” Polska Rada Biznesu, </a:t>
            </a:r>
            <a:r>
              <a:rPr lang="pl-PL" sz="700" dirty="0"/>
              <a:t>raport w ramach programu stażowego Program Kariera</a:t>
            </a:r>
            <a:endParaRPr lang="pl-PL" sz="700" dirty="0">
              <a:latin typeface="Roboto Condensed" pitchFamily="2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5905317" y="1770429"/>
            <a:ext cx="2857683" cy="322729"/>
          </a:xfrm>
          <a:prstGeom prst="rect">
            <a:avLst/>
          </a:prstGeom>
          <a:solidFill>
            <a:srgbClr val="D70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ytuł 9"/>
          <p:cNvSpPr txBox="1">
            <a:spLocks/>
          </p:cNvSpPr>
          <p:nvPr/>
        </p:nvSpPr>
        <p:spPr>
          <a:xfrm>
            <a:off x="3918624" y="1751925"/>
            <a:ext cx="4973537" cy="36679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/>
              <a:t>STAWIAMY NA  </a:t>
            </a:r>
            <a:r>
              <a:rPr lang="pl-PL" b="1" dirty="0">
                <a:solidFill>
                  <a:schemeClr val="bg1"/>
                </a:solidFill>
              </a:rPr>
              <a:t>ROZWÓJ ZAWODOWY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F5419CB1-BD3F-498B-B87E-0717104E8B96}"/>
              </a:ext>
            </a:extLst>
          </p:cNvPr>
          <p:cNvSpPr txBox="1"/>
          <p:nvPr/>
        </p:nvSpPr>
        <p:spPr>
          <a:xfrm>
            <a:off x="3924301" y="2444246"/>
            <a:ext cx="4575590" cy="2246769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1000" dirty="0"/>
          </a:p>
          <a:p>
            <a:r>
              <a:rPr lang="pl-PL" sz="1000" dirty="0"/>
              <a:t>Agora przyjęła Kartę etyczną mediów i w swojej pracy kieruje się poszanowaniem niezbywalnego prawa człowieka do prawdy, zasadą </a:t>
            </a:r>
            <a:br>
              <a:rPr lang="pl-PL" sz="1000" dirty="0"/>
            </a:br>
            <a:r>
              <a:rPr lang="pl-PL" sz="1000" dirty="0"/>
              <a:t>dobra wspólnego. Jesteśmy świadomi roli mediów w życiu człowieka </a:t>
            </a:r>
            <a:br>
              <a:rPr lang="pl-PL" sz="1000" dirty="0"/>
            </a:br>
            <a:r>
              <a:rPr lang="pl-PL" sz="1000" dirty="0"/>
              <a:t>i społeczeństwa obywatelskiego.</a:t>
            </a:r>
          </a:p>
          <a:p>
            <a:endParaRPr lang="pl-PL" sz="1000" dirty="0"/>
          </a:p>
          <a:p>
            <a:r>
              <a:rPr lang="pl-PL" sz="1000" dirty="0"/>
              <a:t>Przyszli dziennikarze – dziś studenci uczelni wyższych – mają na sobie jeszcze większą odpowiedzialność, bo to oni będą w przyszłości dbać </a:t>
            </a:r>
            <a:br>
              <a:rPr lang="pl-PL" sz="1000" dirty="0"/>
            </a:br>
            <a:r>
              <a:rPr lang="pl-PL" sz="1000" dirty="0"/>
              <a:t>o jakość informacji, a co za tym idzie o odbiór świata przez społeczeństwo. </a:t>
            </a:r>
            <a:br>
              <a:rPr lang="pl-PL" sz="1000" dirty="0"/>
            </a:br>
            <a:r>
              <a:rPr lang="pl-PL" sz="1000" dirty="0"/>
              <a:t>To dzięki nim użytkownicy i czytelnicy będą kreować swój system wartości.</a:t>
            </a:r>
          </a:p>
          <a:p>
            <a:r>
              <a:rPr lang="pl-PL" sz="1000" dirty="0"/>
              <a:t/>
            </a:r>
            <a:br>
              <a:rPr lang="pl-PL" sz="1000" dirty="0"/>
            </a:br>
            <a:r>
              <a:rPr lang="pl-PL" sz="1000" b="1" dirty="0"/>
              <a:t>Teraz bardziej niż kiedykolwiek musimy wspierać edukację, która jest wielkim stabilizatorem w tych jakże niestabilnych czasach.</a:t>
            </a:r>
          </a:p>
          <a:p>
            <a:endParaRPr lang="pl-PL" sz="1000" b="1" dirty="0"/>
          </a:p>
        </p:txBody>
      </p:sp>
      <p:pic>
        <p:nvPicPr>
          <p:cNvPr id="38" name="Obraz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99" y="224952"/>
            <a:ext cx="725781" cy="593881"/>
          </a:xfrm>
          <a:prstGeom prst="rect">
            <a:avLst/>
          </a:prstGeom>
        </p:spPr>
      </p:pic>
      <p:cxnSp>
        <p:nvCxnSpPr>
          <p:cNvPr id="39" name="Łącznik prostoliniowy 38"/>
          <p:cNvCxnSpPr/>
          <p:nvPr/>
        </p:nvCxnSpPr>
        <p:spPr>
          <a:xfrm>
            <a:off x="1059180" y="781382"/>
            <a:ext cx="7056120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oliniowy 39"/>
          <p:cNvCxnSpPr/>
          <p:nvPr/>
        </p:nvCxnSpPr>
        <p:spPr>
          <a:xfrm flipV="1">
            <a:off x="-15240" y="781382"/>
            <a:ext cx="434340" cy="1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6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2468" y="1615128"/>
            <a:ext cx="4682168" cy="721526"/>
          </a:xfrm>
        </p:spPr>
        <p:txBody>
          <a:bodyPr anchor="ctr">
            <a:noAutofit/>
          </a:bodyPr>
          <a:lstStyle/>
          <a:p>
            <a:r>
              <a:rPr lang="pl-PL" dirty="0"/>
              <a:t>MECENASEM AKCJI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5"/>
          </p:nvPr>
        </p:nvSpPr>
        <p:spPr>
          <a:xfrm>
            <a:off x="488419" y="2197204"/>
            <a:ext cx="3702581" cy="1963316"/>
          </a:xfrm>
        </p:spPr>
        <p:txBody>
          <a:bodyPr>
            <a:noAutofit/>
          </a:bodyPr>
          <a:lstStyle/>
          <a:p>
            <a:pPr lvl="0"/>
            <a:endParaRPr lang="pl-PL" sz="1000" dirty="0"/>
          </a:p>
          <a:p>
            <a:pPr lvl="0"/>
            <a:r>
              <a:rPr lang="pl-PL" sz="1000" dirty="0"/>
              <a:t>Powołaliśmy </a:t>
            </a:r>
            <a:r>
              <a:rPr lang="pl-PL" sz="1000" b="1" dirty="0"/>
              <a:t>Fundację Gazety Wyborczej</a:t>
            </a:r>
            <a:r>
              <a:rPr lang="pl-PL" sz="1000" dirty="0"/>
              <a:t>, aby promować wolność i rzetelność mediów. </a:t>
            </a:r>
          </a:p>
          <a:p>
            <a:pPr lvl="0"/>
            <a:r>
              <a:rPr lang="pl-PL" sz="1000" dirty="0"/>
              <a:t>Projekty realizowane w ramach Fundacji mają zasięg ogólnopolski i międzynarodowy, który tworzymy we współpracy z największymi mediami w Europie.</a:t>
            </a:r>
          </a:p>
          <a:p>
            <a:r>
              <a:rPr lang="pl-PL" sz="1000" dirty="0"/>
              <a:t>Chcemy rozwijać niezależne dziennikarstwo poprzez szeroko rozumianą </a:t>
            </a:r>
            <a:r>
              <a:rPr lang="pl-PL" sz="1000" b="1" dirty="0"/>
              <a:t>działalność edukacyjną i kulturalną.</a:t>
            </a:r>
          </a:p>
          <a:p>
            <a:r>
              <a:rPr lang="pl-PL" sz="1000" b="1" dirty="0"/>
              <a:t>Dzięki działalności Fundacji możemy wspierać studentów oraz uczelnie w ich działalności edukacyjnej.</a:t>
            </a:r>
          </a:p>
          <a:p>
            <a:endParaRPr lang="pl-PL" sz="1000" dirty="0"/>
          </a:p>
        </p:txBody>
      </p:sp>
      <p:pic>
        <p:nvPicPr>
          <p:cNvPr id="7" name="Obraz 53">
            <a:extLst>
              <a:ext uri="{FF2B5EF4-FFF2-40B4-BE49-F238E27FC236}">
                <a16:creationId xmlns="" xmlns:a16="http://schemas.microsoft.com/office/drawing/2014/main" id="{F035FFE6-416A-49B6-8E2B-DA32C445C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42" y="4789488"/>
            <a:ext cx="617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24">
            <a:extLst>
              <a:ext uri="{FF2B5EF4-FFF2-40B4-BE49-F238E27FC236}">
                <a16:creationId xmlns="" xmlns:a16="http://schemas.microsoft.com/office/drawing/2014/main" id="{9678A848-ACAB-4D0A-A501-6D980EEC23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64" r="21864"/>
          <a:stretch/>
        </p:blipFill>
        <p:spPr>
          <a:xfrm>
            <a:off x="4788024" y="596389"/>
            <a:ext cx="3950722" cy="3950722"/>
          </a:xfrm>
        </p:spPr>
      </p:pic>
      <p:sp>
        <p:nvSpPr>
          <p:cNvPr id="4" name="Prostokąt 3"/>
          <p:cNvSpPr/>
          <p:nvPr/>
        </p:nvSpPr>
        <p:spPr>
          <a:xfrm>
            <a:off x="388620" y="868680"/>
            <a:ext cx="1714500" cy="421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Picture 2" descr="N:\promocja-graficy\LOGOTYPY 2019\GAZETA WYBORCZA\Fundacja_GW\fund_GW_2020_p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7" y="1097436"/>
            <a:ext cx="2158776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655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r="16700"/>
          <a:stretch>
            <a:fillRect/>
          </a:stretch>
        </p:blipFill>
        <p:spPr>
          <a:xfrm>
            <a:off x="522894" y="691676"/>
            <a:ext cx="3399341" cy="3760149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15"/>
          </p:nvPr>
        </p:nvSpPr>
        <p:spPr>
          <a:xfrm>
            <a:off x="4258163" y="1911787"/>
            <a:ext cx="4469448" cy="2736304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pl-PL" sz="1000" dirty="0"/>
              <a:t>dotarcie do studentów i wsparcie ich w zdobywaniu rzetelnych </a:t>
            </a:r>
            <a:br>
              <a:rPr lang="pl-PL" sz="1000" dirty="0"/>
            </a:br>
            <a:r>
              <a:rPr lang="pl-PL" sz="1000" dirty="0"/>
              <a:t>informacji i wiedzy</a:t>
            </a:r>
          </a:p>
          <a:p>
            <a:pPr lvl="0">
              <a:buClr>
                <a:srgbClr val="C00000"/>
              </a:buClr>
            </a:pPr>
            <a:endParaRPr lang="pl-PL" sz="1000" dirty="0"/>
          </a:p>
          <a:p>
            <a:pPr lvl="0">
              <a:buClr>
                <a:srgbClr val="C00000"/>
              </a:buClr>
            </a:pPr>
            <a:r>
              <a:rPr lang="pl-PL" sz="1000" dirty="0"/>
              <a:t>nawiązanie współpracy z uczelniami wyższymi</a:t>
            </a:r>
          </a:p>
          <a:p>
            <a:pPr lvl="0">
              <a:buClr>
                <a:srgbClr val="C00000"/>
              </a:buClr>
            </a:pPr>
            <a:endParaRPr lang="pl-PL" sz="1000" dirty="0"/>
          </a:p>
          <a:p>
            <a:pPr lvl="0">
              <a:buClr>
                <a:srgbClr val="C00000"/>
              </a:buClr>
            </a:pPr>
            <a:r>
              <a:rPr lang="pl-PL" sz="1000" dirty="0"/>
              <a:t>uwrażliwienie studentów na kwestie etyczne w pracy dziennikarskiej</a:t>
            </a:r>
          </a:p>
          <a:p>
            <a:pPr lvl="0">
              <a:buClr>
                <a:srgbClr val="C00000"/>
              </a:buClr>
            </a:pPr>
            <a:endParaRPr lang="pl-PL" sz="1000" dirty="0"/>
          </a:p>
          <a:p>
            <a:pPr lvl="0">
              <a:buClr>
                <a:srgbClr val="C00000"/>
              </a:buClr>
            </a:pPr>
            <a:r>
              <a:rPr lang="pl-PL" sz="1000" dirty="0"/>
              <a:t>wzbudzenie w młodym pokoleniu odpowiedzialności za budowanie odpowiedzialnego społeczeństwa</a:t>
            </a:r>
          </a:p>
          <a:p>
            <a:pPr lvl="0">
              <a:buClr>
                <a:srgbClr val="C00000"/>
              </a:buClr>
            </a:pPr>
            <a:endParaRPr lang="pl-PL" sz="1000" dirty="0"/>
          </a:p>
          <a:p>
            <a:pPr lvl="0">
              <a:buClr>
                <a:srgbClr val="C00000"/>
              </a:buClr>
            </a:pPr>
            <a:r>
              <a:rPr lang="pl-PL" sz="1000" dirty="0"/>
              <a:t>pokazanie dobrych praktyk i zasad dziennikarstwa wysokiej jakości </a:t>
            </a:r>
          </a:p>
          <a:p>
            <a:pPr lvl="0">
              <a:buClr>
                <a:srgbClr val="C00000"/>
              </a:buClr>
            </a:pPr>
            <a:endParaRPr lang="pl-PL" sz="1000" dirty="0"/>
          </a:p>
          <a:p>
            <a:pPr lvl="0">
              <a:buClr>
                <a:srgbClr val="C00000"/>
              </a:buClr>
            </a:pPr>
            <a:r>
              <a:rPr lang="pl-PL" sz="1000" dirty="0"/>
              <a:t>odpowiedzenie na potrzeby studentów i samorządów studenckich, </a:t>
            </a:r>
            <a:br>
              <a:rPr lang="pl-PL" sz="1000" dirty="0"/>
            </a:br>
            <a:r>
              <a:rPr lang="pl-PL" sz="1000" dirty="0"/>
              <a:t>którzy pytają o dostęp do treści Wyborczej (aktualnych i archiwalnych).</a:t>
            </a:r>
            <a:br>
              <a:rPr lang="pl-PL" sz="1000" dirty="0"/>
            </a:br>
            <a:endParaRPr lang="pl-PL" sz="1000" dirty="0"/>
          </a:p>
          <a:p>
            <a:endParaRPr lang="pl-PL" sz="1000" dirty="0"/>
          </a:p>
        </p:txBody>
      </p:sp>
      <p:pic>
        <p:nvPicPr>
          <p:cNvPr id="7" name="Obraz 53">
            <a:extLst>
              <a:ext uri="{FF2B5EF4-FFF2-40B4-BE49-F238E27FC236}">
                <a16:creationId xmlns="" xmlns:a16="http://schemas.microsoft.com/office/drawing/2014/main" id="{F035FFE6-416A-49B6-8E2B-DA32C445C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42" y="4789488"/>
            <a:ext cx="617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3432754" y="1165486"/>
            <a:ext cx="4682168" cy="45581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CELE AKCJI</a:t>
            </a:r>
          </a:p>
        </p:txBody>
      </p:sp>
      <p:grpSp>
        <p:nvGrpSpPr>
          <p:cNvPr id="33" name="Grupa 32"/>
          <p:cNvGrpSpPr/>
          <p:nvPr/>
        </p:nvGrpSpPr>
        <p:grpSpPr>
          <a:xfrm>
            <a:off x="3432754" y="2043055"/>
            <a:ext cx="780049" cy="2194560"/>
            <a:chOff x="3924803" y="1517275"/>
            <a:chExt cx="288000" cy="2194560"/>
          </a:xfrm>
        </p:grpSpPr>
        <p:cxnSp>
          <p:nvCxnSpPr>
            <p:cNvPr id="14" name="Łącznik prostoliniowy 13"/>
            <p:cNvCxnSpPr/>
            <p:nvPr/>
          </p:nvCxnSpPr>
          <p:spPr>
            <a:xfrm flipH="1">
              <a:off x="3924803" y="1517275"/>
              <a:ext cx="288000" cy="0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oliniowy 14"/>
            <p:cNvCxnSpPr/>
            <p:nvPr/>
          </p:nvCxnSpPr>
          <p:spPr>
            <a:xfrm flipH="1">
              <a:off x="3924803" y="2035435"/>
              <a:ext cx="288000" cy="0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oliniowy 15"/>
            <p:cNvCxnSpPr/>
            <p:nvPr/>
          </p:nvCxnSpPr>
          <p:spPr>
            <a:xfrm flipH="1">
              <a:off x="3924803" y="2416435"/>
              <a:ext cx="288000" cy="0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oliniowy 16"/>
            <p:cNvCxnSpPr/>
            <p:nvPr/>
          </p:nvCxnSpPr>
          <p:spPr>
            <a:xfrm flipH="1">
              <a:off x="3924803" y="2797435"/>
              <a:ext cx="288000" cy="0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oliniowy 17"/>
            <p:cNvCxnSpPr/>
            <p:nvPr/>
          </p:nvCxnSpPr>
          <p:spPr>
            <a:xfrm flipH="1">
              <a:off x="3924803" y="3338455"/>
              <a:ext cx="288000" cy="0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oliniowy 18"/>
            <p:cNvCxnSpPr/>
            <p:nvPr/>
          </p:nvCxnSpPr>
          <p:spPr>
            <a:xfrm flipH="1">
              <a:off x="3924803" y="3711835"/>
              <a:ext cx="288000" cy="0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9966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15107"/>
          <a:stretch/>
        </p:blipFill>
        <p:spPr bwMode="auto">
          <a:xfrm>
            <a:off x="5164236" y="681592"/>
            <a:ext cx="3419475" cy="37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93420" y="4091940"/>
            <a:ext cx="1089660" cy="1051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53">
            <a:extLst>
              <a:ext uri="{FF2B5EF4-FFF2-40B4-BE49-F238E27FC236}">
                <a16:creationId xmlns="" xmlns:a16="http://schemas.microsoft.com/office/drawing/2014/main" id="{F035FFE6-416A-49B6-8E2B-DA32C445C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42" y="4789488"/>
            <a:ext cx="617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1095697" y="426720"/>
            <a:ext cx="4682168" cy="6840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FILARY AKCJI</a:t>
            </a:r>
          </a:p>
        </p:txBody>
      </p:sp>
      <p:sp>
        <p:nvSpPr>
          <p:cNvPr id="22" name="Symbol zastępczy tekstu 12"/>
          <p:cNvSpPr>
            <a:spLocks noGrp="1"/>
          </p:cNvSpPr>
          <p:nvPr>
            <p:ph type="body" sz="half" idx="15"/>
          </p:nvPr>
        </p:nvSpPr>
        <p:spPr>
          <a:xfrm>
            <a:off x="1477757" y="1529801"/>
            <a:ext cx="4499992" cy="2194940"/>
          </a:xfrm>
          <a:noFill/>
        </p:spPr>
        <p:txBody>
          <a:bodyPr>
            <a:noAutofit/>
          </a:bodyPr>
          <a:lstStyle/>
          <a:p>
            <a:r>
              <a:rPr lang="pl-PL" sz="1200" b="1" dirty="0"/>
              <a:t>WSPÓŁPRACA Z UCZELNIAMI WYŻSZYMI</a:t>
            </a:r>
          </a:p>
          <a:p>
            <a:r>
              <a:rPr lang="pl-PL" sz="1000" dirty="0"/>
              <a:t>WSPARCIE UCZELNI W DZIAŁANIACH </a:t>
            </a:r>
            <a:br>
              <a:rPr lang="pl-PL" sz="1000" dirty="0"/>
            </a:br>
            <a:r>
              <a:rPr lang="pl-PL" sz="1000" dirty="0"/>
              <a:t>EDUKACYJNYCH</a:t>
            </a:r>
          </a:p>
          <a:p>
            <a:pPr>
              <a:spcBef>
                <a:spcPts val="2400"/>
              </a:spcBef>
            </a:pPr>
            <a:r>
              <a:rPr lang="pl-PL" sz="1200" b="1" dirty="0"/>
              <a:t>PRENUMERATA WYBORCZEJ</a:t>
            </a:r>
          </a:p>
          <a:p>
            <a:r>
              <a:rPr lang="pl-PL" sz="1000" dirty="0"/>
              <a:t>WYPOSAŻENIE STUDENTÓW W ŹRÓDŁO </a:t>
            </a:r>
            <a:br>
              <a:rPr lang="pl-PL" sz="1000" dirty="0"/>
            </a:br>
            <a:r>
              <a:rPr lang="pl-PL" sz="1000" dirty="0"/>
              <a:t>RZETELNYCH INFORMACJI</a:t>
            </a:r>
          </a:p>
          <a:p>
            <a:pPr>
              <a:spcBef>
                <a:spcPts val="2400"/>
              </a:spcBef>
            </a:pPr>
            <a:r>
              <a:rPr lang="pl-PL" sz="1200" b="1" dirty="0"/>
              <a:t>KONKURS: MASZ STAŻ W WYBORCZEJ</a:t>
            </a:r>
          </a:p>
          <a:p>
            <a:r>
              <a:rPr lang="pl-PL" sz="1000" dirty="0"/>
              <a:t>UMOŻLIWIENIE STUDENTOM  ZDOBYCIA </a:t>
            </a:r>
            <a:br>
              <a:rPr lang="pl-PL" sz="1000" dirty="0"/>
            </a:br>
            <a:r>
              <a:rPr lang="pl-PL" sz="1000" dirty="0"/>
              <a:t>DOŚWIADCZENIA</a:t>
            </a:r>
          </a:p>
          <a:p>
            <a:endParaRPr lang="pl-PL" sz="1000" b="1" dirty="0"/>
          </a:p>
          <a:p>
            <a:pPr>
              <a:lnSpc>
                <a:spcPct val="160000"/>
              </a:lnSpc>
            </a:pPr>
            <a:endParaRPr lang="pl-PL" sz="900" b="1" dirty="0"/>
          </a:p>
          <a:p>
            <a:pPr>
              <a:lnSpc>
                <a:spcPct val="160000"/>
              </a:lnSpc>
            </a:pPr>
            <a:endParaRPr lang="pl-PL" sz="900" b="1" dirty="0"/>
          </a:p>
        </p:txBody>
      </p:sp>
      <p:sp>
        <p:nvSpPr>
          <p:cNvPr id="2" name="Elipsa 1"/>
          <p:cNvSpPr/>
          <p:nvPr/>
        </p:nvSpPr>
        <p:spPr>
          <a:xfrm>
            <a:off x="1025317" y="1566802"/>
            <a:ext cx="369143" cy="369143"/>
          </a:xfrm>
          <a:prstGeom prst="ellipse">
            <a:avLst/>
          </a:prstGeom>
          <a:solidFill>
            <a:srgbClr val="FFFFFF"/>
          </a:solidFill>
          <a:ln>
            <a:solidFill>
              <a:srgbClr val="D709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/>
          <p:cNvSpPr txBox="1"/>
          <p:nvPr/>
        </p:nvSpPr>
        <p:spPr>
          <a:xfrm>
            <a:off x="1042357" y="1620142"/>
            <a:ext cx="344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D70911"/>
                </a:solidFill>
                <a:latin typeface="+mj-lt"/>
              </a:rPr>
              <a:t>1</a:t>
            </a:r>
          </a:p>
        </p:txBody>
      </p:sp>
      <p:sp>
        <p:nvSpPr>
          <p:cNvPr id="10" name="Elipsa 9"/>
          <p:cNvSpPr/>
          <p:nvPr/>
        </p:nvSpPr>
        <p:spPr>
          <a:xfrm>
            <a:off x="1025317" y="2405002"/>
            <a:ext cx="369143" cy="369143"/>
          </a:xfrm>
          <a:prstGeom prst="ellipse">
            <a:avLst/>
          </a:prstGeom>
          <a:solidFill>
            <a:srgbClr val="FFFFFF"/>
          </a:solidFill>
          <a:ln>
            <a:solidFill>
              <a:srgbClr val="D709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042357" y="2458342"/>
            <a:ext cx="344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D70911"/>
                </a:solidFill>
                <a:latin typeface="+mj-lt"/>
              </a:rPr>
              <a:t>2</a:t>
            </a:r>
          </a:p>
        </p:txBody>
      </p:sp>
      <p:sp>
        <p:nvSpPr>
          <p:cNvPr id="12" name="Elipsa 11"/>
          <p:cNvSpPr/>
          <p:nvPr/>
        </p:nvSpPr>
        <p:spPr>
          <a:xfrm>
            <a:off x="1025317" y="3227962"/>
            <a:ext cx="369143" cy="369143"/>
          </a:xfrm>
          <a:prstGeom prst="ellipse">
            <a:avLst/>
          </a:prstGeom>
          <a:solidFill>
            <a:srgbClr val="FFFFFF"/>
          </a:solidFill>
          <a:ln>
            <a:solidFill>
              <a:srgbClr val="D709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1042357" y="3281302"/>
            <a:ext cx="344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D70911"/>
                </a:solidFill>
                <a:latin typeface="+mj-lt"/>
              </a:rPr>
              <a:t>3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07" y="4263869"/>
            <a:ext cx="725781" cy="59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15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6250" b="15625"/>
          <a:stretch/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Łącznik prostoliniowy 18"/>
          <p:cNvCxnSpPr/>
          <p:nvPr/>
        </p:nvCxnSpPr>
        <p:spPr>
          <a:xfrm>
            <a:off x="640080" y="11271"/>
            <a:ext cx="0" cy="514350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84648"/>
            <a:ext cx="2727960" cy="402927"/>
          </a:xfrm>
        </p:spPr>
        <p:txBody>
          <a:bodyPr anchor="ctr"/>
          <a:lstStyle/>
          <a:p>
            <a:pPr marL="541338"/>
            <a:r>
              <a:rPr lang="pl-PL" dirty="0"/>
              <a:t>JAK DZIAŁAMY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4094261" y="400050"/>
            <a:ext cx="2794219" cy="513556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900" b="1" dirty="0"/>
              <a:t>Fundacja Gazety Wyborczej  funduje prenumeratę </a:t>
            </a:r>
            <a:r>
              <a:rPr lang="pl-PL" sz="900" dirty="0"/>
              <a:t>Wyborczej dla studentów uczelni wyższych.</a:t>
            </a:r>
          </a:p>
        </p:txBody>
      </p:sp>
      <p:sp>
        <p:nvSpPr>
          <p:cNvPr id="6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4094261" y="976566"/>
            <a:ext cx="4313237" cy="884238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900" b="1" dirty="0"/>
              <a:t>Dzięki współpracy z uczelniami wyższymi zapewnimy dotarcie do grupy celowej – studentów. </a:t>
            </a:r>
            <a:r>
              <a:rPr lang="pl-PL" sz="900" dirty="0"/>
              <a:t>Dostarczymy rzetelnych i wiarygodnych informacji (prenumerata Wyborczej), ale również umożliwiamy </a:t>
            </a:r>
            <a:r>
              <a:rPr lang="pl-PL" sz="900" dirty="0" smtClean="0"/>
              <a:t>zdobycie </a:t>
            </a:r>
            <a:r>
              <a:rPr lang="pl-PL" sz="900" dirty="0"/>
              <a:t>wiedzy praktycznej dla wybranej grupy studentów (akcja Masz staż).</a:t>
            </a:r>
          </a:p>
        </p:txBody>
      </p:sp>
      <p:sp>
        <p:nvSpPr>
          <p:cNvPr id="7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4094260" y="1923764"/>
            <a:ext cx="4264879" cy="709612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900" b="1" dirty="0"/>
              <a:t>Studenci aktywują prenumeratę Wyborczej i biorą udział </a:t>
            </a:r>
            <a:r>
              <a:rPr lang="pl-PL" sz="900" b="1" dirty="0" smtClean="0"/>
              <a:t>w </a:t>
            </a:r>
            <a:r>
              <a:rPr lang="pl-PL" sz="900" b="1" dirty="0"/>
              <a:t>akcji/konkursie Masz staż.</a:t>
            </a:r>
            <a:r>
              <a:rPr lang="pl-PL" sz="900" dirty="0"/>
              <a:t> Warunkiem wzięcia udziału jest wykonanie zadania konkursowego.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4094261" y="2696336"/>
            <a:ext cx="3535362" cy="808037"/>
          </a:xfr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900" b="1" dirty="0"/>
              <a:t>Jury redakcyjne wybiera laureatów</a:t>
            </a:r>
            <a:r>
              <a:rPr lang="pl-PL" sz="900" dirty="0"/>
              <a:t>, którzy odbędą płatny, trzymiesięczny staż w strukturach Wyborczej. Forma stażu </a:t>
            </a:r>
            <a:br>
              <a:rPr lang="pl-PL" sz="900" dirty="0"/>
            </a:br>
            <a:r>
              <a:rPr lang="pl-PL" sz="900" dirty="0"/>
              <a:t>będzie dopasowana do sytuacji pandemicznej w kraju (możliwość odbycia części stażu online).</a:t>
            </a:r>
          </a:p>
        </p:txBody>
      </p:sp>
      <p:sp>
        <p:nvSpPr>
          <p:cNvPr id="9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4094261" y="3567333"/>
            <a:ext cx="4489450" cy="663575"/>
          </a:xfr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900" b="1" dirty="0"/>
              <a:t>Każdy stażysta ma swojego opiekuna</a:t>
            </a:r>
            <a:r>
              <a:rPr lang="pl-PL" sz="900" dirty="0"/>
              <a:t>, który zajmuje się bezpośrednio jego </a:t>
            </a:r>
            <a:r>
              <a:rPr lang="pl-PL" sz="900" dirty="0" err="1"/>
              <a:t>onbordingiem</a:t>
            </a:r>
            <a:r>
              <a:rPr lang="pl-PL" sz="900" dirty="0"/>
              <a:t>, przydzielaniem zadań, codzienną pomocą w bieżącej pracy dziennikarskiej.</a:t>
            </a:r>
          </a:p>
        </p:txBody>
      </p:sp>
      <p:sp>
        <p:nvSpPr>
          <p:cNvPr id="11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4094261" y="4293870"/>
            <a:ext cx="3490912" cy="495300"/>
          </a:xfr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900" dirty="0"/>
              <a:t>Po odbyciu stażu </a:t>
            </a:r>
            <a:r>
              <a:rPr lang="pl-PL" sz="900" b="1" dirty="0"/>
              <a:t>stażysta otrzymuje certyfikat, referencje </a:t>
            </a:r>
            <a:br>
              <a:rPr lang="pl-PL" sz="900" b="1" dirty="0"/>
            </a:br>
            <a:r>
              <a:rPr lang="pl-PL" sz="900" b="1" dirty="0"/>
              <a:t>i możliwość zatrudnienia </a:t>
            </a:r>
            <a:r>
              <a:rPr lang="pl-PL" sz="900" dirty="0"/>
              <a:t>w strukturach </a:t>
            </a:r>
            <a:r>
              <a:rPr lang="pl-PL" sz="900" dirty="0" err="1"/>
              <a:t>Wyborczej.w</a:t>
            </a:r>
            <a:endParaRPr lang="pl-PL" sz="900" dirty="0"/>
          </a:p>
        </p:txBody>
      </p:sp>
      <p:pic>
        <p:nvPicPr>
          <p:cNvPr id="16" name="Obraz 53">
            <a:extLst>
              <a:ext uri="{FF2B5EF4-FFF2-40B4-BE49-F238E27FC236}">
                <a16:creationId xmlns="" xmlns:a16="http://schemas.microsoft.com/office/drawing/2014/main" id="{F035FFE6-416A-49B6-8E2B-DA32C445C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42" y="4789488"/>
            <a:ext cx="617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99" y="224952"/>
            <a:ext cx="725781" cy="59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70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28564" r="32477" b="25695"/>
          <a:stretch/>
        </p:blipFill>
        <p:spPr bwMode="auto">
          <a:xfrm rot="19675013">
            <a:off x="4271299" y="3494940"/>
            <a:ext cx="6145933" cy="230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57200" y="368623"/>
            <a:ext cx="8229600" cy="4029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W ODPOWIEDZI NA POTRZEBY STUDENTÓW</a:t>
            </a:r>
          </a:p>
        </p:txBody>
      </p:sp>
      <p:pic>
        <p:nvPicPr>
          <p:cNvPr id="7" name="Obraz 53">
            <a:extLst>
              <a:ext uri="{FF2B5EF4-FFF2-40B4-BE49-F238E27FC236}">
                <a16:creationId xmlns="" xmlns:a16="http://schemas.microsoft.com/office/drawing/2014/main" id="{F035FFE6-416A-49B6-8E2B-DA32C445C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42" y="4789488"/>
            <a:ext cx="6175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143917" y="2310266"/>
            <a:ext cx="201447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600" spc="600" dirty="0"/>
              <a:t>ROZRYWKA</a:t>
            </a:r>
          </a:p>
          <a:p>
            <a:pPr>
              <a:spcAft>
                <a:spcPts val="600"/>
              </a:spcAft>
            </a:pPr>
            <a:r>
              <a:rPr lang="pl-PL" sz="1000" dirty="0"/>
              <a:t>kulturalne zniżki na książki, </a:t>
            </a:r>
            <a:br>
              <a:rPr lang="pl-PL" sz="1000" dirty="0"/>
            </a:br>
            <a:r>
              <a:rPr lang="pl-PL" sz="1000" dirty="0"/>
              <a:t>e-</a:t>
            </a:r>
            <a:r>
              <a:rPr lang="pl-PL" sz="1000" dirty="0" err="1"/>
              <a:t>booki</a:t>
            </a:r>
            <a:r>
              <a:rPr lang="pl-PL" sz="1000" dirty="0"/>
              <a:t> i </a:t>
            </a:r>
            <a:r>
              <a:rPr lang="pl-PL" sz="1000" dirty="0" err="1"/>
              <a:t>audiobooki</a:t>
            </a:r>
            <a:r>
              <a:rPr lang="pl-PL" sz="1000" dirty="0"/>
              <a:t>, festiwale </a:t>
            </a:r>
            <a:br>
              <a:rPr lang="pl-PL" sz="1000" dirty="0"/>
            </a:br>
            <a:r>
              <a:rPr lang="pl-PL" sz="1000" dirty="0"/>
              <a:t>i </a:t>
            </a:r>
            <a:r>
              <a:rPr lang="pl-PL" sz="1000" dirty="0" err="1"/>
              <a:t>eventy</a:t>
            </a:r>
            <a:r>
              <a:rPr lang="pl-PL" sz="1000" dirty="0"/>
              <a:t>, o</a:t>
            </a:r>
            <a:r>
              <a:rPr lang="pl-PL" sz="1000" dirty="0">
                <a:solidFill>
                  <a:srgbClr val="000000"/>
                </a:solidFill>
              </a:rPr>
              <a:t>szczędności </a:t>
            </a:r>
            <a:br>
              <a:rPr lang="pl-PL" sz="1000" dirty="0">
                <a:solidFill>
                  <a:srgbClr val="000000"/>
                </a:solidFill>
              </a:rPr>
            </a:br>
            <a:r>
              <a:rPr lang="pl-PL" sz="1000" dirty="0">
                <a:solidFill>
                  <a:srgbClr val="000000"/>
                </a:solidFill>
              </a:rPr>
              <a:t>dzięki tym zniżkom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702649" y="914425"/>
            <a:ext cx="257258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600" spc="600" dirty="0"/>
              <a:t>PORADNIKI</a:t>
            </a:r>
            <a:r>
              <a:rPr lang="pl-PL" sz="1000" dirty="0"/>
              <a:t> </a:t>
            </a:r>
          </a:p>
          <a:p>
            <a:r>
              <a:rPr lang="pl-PL" sz="1000" dirty="0"/>
              <a:t>dostęp do treści, które mogą ułatwić życie m.in. jak skutecznie się uczyć, jak radzić sobie ze stresem w trakcie sesji, jak bezpiecznie wynająć stancję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335779" y="2310266"/>
            <a:ext cx="180813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600" spc="600" dirty="0"/>
              <a:t>ROZRYWKA</a:t>
            </a:r>
          </a:p>
          <a:p>
            <a:r>
              <a:rPr lang="pl-PL" sz="1000" dirty="0">
                <a:solidFill>
                  <a:srgbClr val="000000"/>
                </a:solidFill>
              </a:rPr>
              <a:t>planowanie życia towarzyskiego m.in. dzięki informacjom o wydarzeniach kulturalnych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96306" y="3587044"/>
            <a:ext cx="178087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600" spc="600" dirty="0"/>
              <a:t>EDUKACJA  </a:t>
            </a:r>
          </a:p>
          <a:p>
            <a:pPr>
              <a:spcAft>
                <a:spcPts val="600"/>
              </a:spcAft>
            </a:pPr>
            <a:r>
              <a:rPr lang="pl-PL" sz="1000" dirty="0"/>
              <a:t>możliwość uzupełniania własnych prac o archiwalne i/lub aktualne treści </a:t>
            </a:r>
            <a:r>
              <a:rPr lang="pl-PL" sz="1000" dirty="0" smtClean="0"/>
              <a:t/>
            </a:r>
            <a:br>
              <a:rPr lang="pl-PL" sz="1000" dirty="0" smtClean="0"/>
            </a:br>
            <a:r>
              <a:rPr lang="pl-PL" sz="1000" dirty="0" smtClean="0"/>
              <a:t>z </a:t>
            </a:r>
            <a:r>
              <a:rPr lang="pl-PL" sz="1000" dirty="0"/>
              <a:t>Wyborcza.pl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534357" y="3587044"/>
            <a:ext cx="160901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600" spc="600" dirty="0"/>
              <a:t>EDUKACJA  </a:t>
            </a:r>
          </a:p>
          <a:p>
            <a:r>
              <a:rPr lang="pl-PL" sz="1000" dirty="0">
                <a:solidFill>
                  <a:srgbClr val="000000"/>
                </a:solidFill>
              </a:rPr>
              <a:t>pomoc dydaktyczna – dostęp do analiz i badań serwisu </a:t>
            </a:r>
            <a:r>
              <a:rPr lang="pl-PL" sz="1000" dirty="0" err="1">
                <a:solidFill>
                  <a:srgbClr val="000000"/>
                </a:solidFill>
              </a:rPr>
              <a:t>BigData</a:t>
            </a:r>
            <a:endParaRPr lang="pl-PL" sz="1000" dirty="0">
              <a:solidFill>
                <a:srgbClr val="000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538946" y="2310266"/>
            <a:ext cx="197239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600" spc="600" dirty="0"/>
              <a:t>AKTUALNOŚCI</a:t>
            </a:r>
          </a:p>
          <a:p>
            <a:r>
              <a:rPr lang="pl-PL" sz="1000" dirty="0">
                <a:solidFill>
                  <a:srgbClr val="000000"/>
                </a:solidFill>
              </a:rPr>
              <a:t>nieustanny rozwój przez pogłębianie wiedzy z kraju </a:t>
            </a:r>
            <a:br>
              <a:rPr lang="pl-PL" sz="1000" dirty="0">
                <a:solidFill>
                  <a:srgbClr val="000000"/>
                </a:solidFill>
              </a:rPr>
            </a:br>
            <a:r>
              <a:rPr lang="pl-PL" sz="1000" dirty="0">
                <a:solidFill>
                  <a:srgbClr val="000000"/>
                </a:solidFill>
              </a:rPr>
              <a:t>i świata – bycie „na bieżąco”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79450" y="952525"/>
            <a:ext cx="267641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600" spc="600" dirty="0"/>
              <a:t>AKTUALNOŚCI</a:t>
            </a:r>
          </a:p>
          <a:p>
            <a:r>
              <a:rPr lang="pl-PL" sz="1000" dirty="0"/>
              <a:t>swobodny dostęp do wszystkich naszych tekstów, w tym: nagradzanych reportaży (Duży Format), przełomowych śledztw (Gazeta Wyborcza), intrygujących wywiadów i sylwetek (Wysokie Obcasy), </a:t>
            </a:r>
          </a:p>
          <a:p>
            <a:r>
              <a:rPr lang="pl-PL" sz="1000" dirty="0"/>
              <a:t>na wielu urządzeniach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479450" y="2310266"/>
            <a:ext cx="204716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600" spc="600" dirty="0"/>
              <a:t>AKTUALNOŚCI</a:t>
            </a:r>
          </a:p>
          <a:p>
            <a:pPr>
              <a:spcAft>
                <a:spcPts val="600"/>
              </a:spcAft>
            </a:pPr>
            <a:r>
              <a:rPr lang="pl-PL" sz="1000" dirty="0"/>
              <a:t>dostęp do zamkniętej strefy komentarzy, w której Czytelnicy dyskutują z autorami tekstów </a:t>
            </a:r>
            <a:br>
              <a:rPr lang="pl-PL" sz="1000" dirty="0"/>
            </a:br>
            <a:r>
              <a:rPr lang="pl-PL" sz="1000" dirty="0" smtClean="0"/>
              <a:t>i </a:t>
            </a:r>
            <a:r>
              <a:rPr lang="pl-PL" sz="1000" dirty="0"/>
              <a:t>między sobą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164799" y="914425"/>
            <a:ext cx="244542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600" spc="600" dirty="0"/>
              <a:t>WIEDZA</a:t>
            </a:r>
            <a:r>
              <a:rPr lang="pl-PL" sz="1000" dirty="0"/>
              <a:t>  </a:t>
            </a:r>
          </a:p>
          <a:p>
            <a:r>
              <a:rPr lang="pl-PL" sz="1000" dirty="0"/>
              <a:t>dostęp do ekskluzywnych tekstów (Wysokie Obcasy Extra) i największego polskiego magazynu o literaturze (Książki. Magazyn do Czytania)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4324641" y="3587044"/>
            <a:ext cx="181927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600" spc="600" dirty="0"/>
              <a:t>DZIELENIE SIĘ  </a:t>
            </a:r>
          </a:p>
          <a:p>
            <a:pPr>
              <a:spcAft>
                <a:spcPts val="600"/>
              </a:spcAft>
            </a:pPr>
            <a:r>
              <a:rPr lang="pl-PL" sz="1000" dirty="0"/>
              <a:t>dwie dodatkowe prenumeraty dla  bliskich </a:t>
            </a:r>
            <a:br>
              <a:rPr lang="pl-PL" sz="1000" dirty="0"/>
            </a:br>
            <a:r>
              <a:rPr lang="pl-PL" sz="1000" dirty="0"/>
              <a:t>i znajomych</a:t>
            </a:r>
          </a:p>
        </p:txBody>
      </p:sp>
      <p:cxnSp>
        <p:nvCxnSpPr>
          <p:cNvPr id="20" name="Łącznik prostoliniowy 19"/>
          <p:cNvCxnSpPr/>
          <p:nvPr/>
        </p:nvCxnSpPr>
        <p:spPr>
          <a:xfrm>
            <a:off x="7455156" y="2391107"/>
            <a:ext cx="1128555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oliniowy 21"/>
          <p:cNvCxnSpPr/>
          <p:nvPr/>
        </p:nvCxnSpPr>
        <p:spPr>
          <a:xfrm>
            <a:off x="6988941" y="1048082"/>
            <a:ext cx="2874645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oliniowy 23"/>
          <p:cNvCxnSpPr/>
          <p:nvPr/>
        </p:nvCxnSpPr>
        <p:spPr>
          <a:xfrm>
            <a:off x="4128301" y="1048082"/>
            <a:ext cx="1481924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oliniowy 25"/>
          <p:cNvCxnSpPr/>
          <p:nvPr/>
        </p:nvCxnSpPr>
        <p:spPr>
          <a:xfrm>
            <a:off x="1962150" y="1048082"/>
            <a:ext cx="112465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oliniowy 27"/>
          <p:cNvCxnSpPr/>
          <p:nvPr/>
        </p:nvCxnSpPr>
        <p:spPr>
          <a:xfrm>
            <a:off x="5514975" y="2391107"/>
            <a:ext cx="587715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oliniowy 29"/>
          <p:cNvCxnSpPr/>
          <p:nvPr/>
        </p:nvCxnSpPr>
        <p:spPr>
          <a:xfrm>
            <a:off x="1962150" y="2391107"/>
            <a:ext cx="562328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oliniowy 32"/>
          <p:cNvCxnSpPr/>
          <p:nvPr/>
        </p:nvCxnSpPr>
        <p:spPr>
          <a:xfrm>
            <a:off x="-667456" y="1048082"/>
            <a:ext cx="112465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oliniowy 33"/>
          <p:cNvCxnSpPr/>
          <p:nvPr/>
        </p:nvCxnSpPr>
        <p:spPr>
          <a:xfrm>
            <a:off x="-667456" y="2391439"/>
            <a:ext cx="112465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oliniowy 34"/>
          <p:cNvCxnSpPr/>
          <p:nvPr/>
        </p:nvCxnSpPr>
        <p:spPr>
          <a:xfrm>
            <a:off x="-667456" y="3667789"/>
            <a:ext cx="112465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oliniowy 35"/>
          <p:cNvCxnSpPr/>
          <p:nvPr/>
        </p:nvCxnSpPr>
        <p:spPr>
          <a:xfrm>
            <a:off x="1680986" y="3667789"/>
            <a:ext cx="843492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oliniowy 37"/>
          <p:cNvCxnSpPr/>
          <p:nvPr/>
        </p:nvCxnSpPr>
        <p:spPr>
          <a:xfrm>
            <a:off x="3667845" y="3667789"/>
            <a:ext cx="65679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oliniowy 39"/>
          <p:cNvCxnSpPr/>
          <p:nvPr/>
        </p:nvCxnSpPr>
        <p:spPr>
          <a:xfrm>
            <a:off x="5982420" y="3667789"/>
            <a:ext cx="656796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oliniowy 41"/>
          <p:cNvCxnSpPr/>
          <p:nvPr/>
        </p:nvCxnSpPr>
        <p:spPr>
          <a:xfrm>
            <a:off x="4043477" y="2391107"/>
            <a:ext cx="281164" cy="0"/>
          </a:xfrm>
          <a:prstGeom prst="line">
            <a:avLst/>
          </a:prstGeom>
          <a:ln w="25400">
            <a:solidFill>
              <a:srgbClr val="D70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Obraz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99" y="224952"/>
            <a:ext cx="725781" cy="59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2758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iestandardowy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cd031d-5483-4676-aa1d-5613cb7376e6">
      <UserInfo>
        <DisplayName>Katarzyna Obidowska</DisplayName>
        <AccountId>268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B3A646A7774145B8BBF316C3A3209C" ma:contentTypeVersion="12" ma:contentTypeDescription="Utwórz nowy dokument." ma:contentTypeScope="" ma:versionID="817a993eeea8f03c2b779f2f4af2dffe">
  <xsd:schema xmlns:xsd="http://www.w3.org/2001/XMLSchema" xmlns:xs="http://www.w3.org/2001/XMLSchema" xmlns:p="http://schemas.microsoft.com/office/2006/metadata/properties" xmlns:ns2="b59111d9-85a1-4fa1-a6e9-4ccbda04fa1f" xmlns:ns3="9fcd031d-5483-4676-aa1d-5613cb7376e6" targetNamespace="http://schemas.microsoft.com/office/2006/metadata/properties" ma:root="true" ma:fieldsID="802744edcb9ca3748d607d2c6129a6ef" ns2:_="" ns3:_="">
    <xsd:import namespace="b59111d9-85a1-4fa1-a6e9-4ccbda04fa1f"/>
    <xsd:import namespace="9fcd031d-5483-4676-aa1d-5613cb7376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9111d9-85a1-4fa1-a6e9-4ccbda04fa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cd031d-5483-4676-aa1d-5613cb7376e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E4B64A-D225-442F-A2D2-9C65DA8AF051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9fcd031d-5483-4676-aa1d-5613cb7376e6"/>
    <ds:schemaRef ds:uri="http://schemas.microsoft.com/office/2006/documentManagement/types"/>
    <ds:schemaRef ds:uri="b59111d9-85a1-4fa1-a6e9-4ccbda04fa1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5D1DD8A-D214-4D09-A352-25FFA53D869D}">
  <ds:schemaRefs>
    <ds:schemaRef ds:uri="9fcd031d-5483-4676-aa1d-5613cb7376e6"/>
    <ds:schemaRef ds:uri="b59111d9-85a1-4fa1-a6e9-4ccbda04fa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A3E1BC2-C89A-496F-82FE-6B8E93A60D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6477</TotalTime>
  <Words>895</Words>
  <Application>Microsoft Office PowerPoint</Application>
  <PresentationFormat>Pokaz na ekranie (16:9)</PresentationFormat>
  <Paragraphs>142</Paragraphs>
  <Slides>16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Prezentacja programu PowerPoint</vt:lpstr>
      <vt:lpstr>Prezentacja programu PowerPoint</vt:lpstr>
      <vt:lpstr>DOSTĘP DO WIEDZY</vt:lpstr>
      <vt:lpstr>DAJEMY  DOSTĘP DO INFORMACJI</vt:lpstr>
      <vt:lpstr>MECENASEM AKCJI</vt:lpstr>
      <vt:lpstr>Prezentacja programu PowerPoint</vt:lpstr>
      <vt:lpstr>Prezentacja programu PowerPoint</vt:lpstr>
      <vt:lpstr>JAK DZIAŁAMY</vt:lpstr>
      <vt:lpstr>Prezentacja programu PowerPoint</vt:lpstr>
      <vt:lpstr>KORZYŚCI  DLA UCZELNI</vt:lpstr>
      <vt:lpstr>NAJWAŻNIEJSZE </vt:lpstr>
      <vt:lpstr>NASZE DOŚWIADCZENIE </vt:lpstr>
      <vt:lpstr>Prezentacja programu PowerPoint</vt:lpstr>
      <vt:lpstr>Prezentacja programu PowerPoint</vt:lpstr>
      <vt:lpstr>INFORMACJE FORMALNE</vt:lpstr>
      <vt:lpstr>Prezentacja programu PowerPoint</vt:lpstr>
    </vt:vector>
  </TitlesOfParts>
  <Company>Agora 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Celmer</dc:creator>
  <cp:lastModifiedBy>Ewa Budzińska</cp:lastModifiedBy>
  <cp:revision>163</cp:revision>
  <dcterms:created xsi:type="dcterms:W3CDTF">2020-01-15T08:33:40Z</dcterms:created>
  <dcterms:modified xsi:type="dcterms:W3CDTF">2020-11-03T17:31:33Z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0x010100EDB3A646A7774145B8BBF316C3A3209C</vt:lpwstr>
  </property>
</Properties>
</file>