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7" r:id="rId8"/>
    <p:sldId id="269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91" r:id="rId26"/>
    <p:sldId id="290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6D1D6-9395-88E1-78C9-EDDE8F583455}" v="526" dt="2020-05-28T13:05:05.634"/>
    <p1510:client id="{EAC7CF6D-1028-28B0-1BB6-92DD1C5C4B5F}" v="1261" dt="2020-05-27T07:17:27.952"/>
    <p1510:client id="{F82B9509-CC3B-1D2F-B42A-4FD904249508}" v="1315" dt="2020-05-31T13:43:07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3FC929-8F10-4A11-B213-D7C45423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3AF450C-7DE3-4EC0-8C1E-FFFCDA08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1E950E-7C0B-4BB5-9DDE-AAA2D019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52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52EE3A8-51D5-4DFE-B5D2-C2B80F11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36D008E-B29F-4DFA-AE02-70267D8C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939B823-9B40-42F1-899B-BC162ACA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5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D9D5793-9632-410E-B293-EF233770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D3CC19A-DA9C-4055-AC69-51168747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2DD66-BA7C-4859-99EC-F04BC480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26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F25B118-E816-4548-A1D2-72F1B407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46BD91C-7B00-4048-B79F-9D8705F1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91B5F7A-CA54-41D1-A3F0-190311C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89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F364B5E-E4CD-46F6-809D-87AEB965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343B08-5876-4577-9C52-C3157112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B0C8EA5-EA6C-4D7A-B195-CD4CB220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3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D565130-B54E-4D08-A734-FBDBFBA6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73D5A0C-E02F-4C9B-84A6-7DCB872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1EEF66-A21E-467C-A8C6-006DFAC1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59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5134444-1E92-417D-8D48-861D123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A8CFBC2-B81D-4386-ACEC-6E5CAB70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D0DCAB1-50E0-44CF-986F-E51F6A3F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29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71D6300-9F05-486A-B183-117F948D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49801EF-E3F1-4634-BDE1-000A70D2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BE0E2FC-89DD-43E5-ACF9-63700A5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11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6CEB8AB-9772-45B3-8655-B2E807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3C3CF5B-0247-43F7-B8BE-19C510E5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280037-B93F-4A5C-9542-9FA2EF8E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66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F2D502-5314-4D36-9CB2-C539D6CF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981832-34F9-4D95-95A0-3A00D2A4E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6279015-6EAF-4A16-8714-FE3EC044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875BF52-40D9-4280-9F5D-449E6022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BDA2291-EC04-495E-B5B0-AF68BD77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D4BFD9F-CBBA-4ACF-BDF7-85F2266F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57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D47AA4-559A-439C-A68E-E3CEC0D0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594B2A-F79E-457B-8B02-17A5A365E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62034F4-09AA-4D23-BA52-6872F4823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2512F82C-EA9D-4996-9E7D-0BB2B5F3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C84B37B7-56F5-4A01-BCFE-0290211B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E035720F-84CC-48FE-A86B-6001C4C9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58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63627D6-11C3-4286-97C1-64997D4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1A8658F-D979-48B0-A10A-DEBBE305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C092405-CCDF-497E-BCF0-8DA7A703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46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5EB25E0-5988-4023-815E-9ABB3815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FAE199-4AE9-411D-A47E-896AF58D9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7D48B18-1EF3-4859-B097-352BCDEE4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695EA8D-A120-4B8A-A5F4-57CB3D3D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70519CE-C01D-4522-965F-4FB57EFD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80BCE5D-6DB5-4E12-80E6-BE7D5AF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657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7E874E-B997-495E-B53B-7BF36DF9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071EAB-2793-4B95-83AF-D82369C11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EC44487-14F7-456E-B6FA-35F2D249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8CF2BB0-39A3-4C45-BA67-74DAC8F9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1F4C894-0590-4C73-929C-49E86F46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CBA6966-1977-4B6D-B3E7-2AF88697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21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C131E-0376-45F2-BF59-36BC1FC2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36518A-1B96-4E1E-B25A-E7F173F4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83D90B-946F-44E7-97E6-C8401B97D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AD2C8EE-0B06-4A4B-A67B-F77DF907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ED554FE-4EC2-4431-9559-F3AEAA5B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AE9DFC-420A-49C5-9200-58A9AC40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455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4DEBA0-A7A9-48F3-96E6-6C8A4BFF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F36ACB-5206-4C96-BB79-394351CA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5FF508-A495-45BE-B0BB-5EF4E58D7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CD0A6A5-692C-4CA3-8714-8F1F5681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446A136-637D-46B0-9E52-0D03994F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142D39D-085B-4CF2-A1B6-B75AE856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02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71C9673-A627-4516-BBA9-4C352FBE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5EC7395-2976-47A5-8198-198C7CF3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FBE9A1C-06CD-402D-ACB0-C9E3D9A1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6E3000-E097-4E8A-93DD-5710605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E8A49E-19DC-408A-A436-DEDA6C813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65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306600D-F194-462A-AC07-E47DA0FD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00BD157-6321-4D9C-938F-351C12AD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8192BE3-F8F6-457D-BA57-DDBC4849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C6D9B22-DFA6-4A25-8AFE-B99B67EB5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2D0E7A-5F8E-418E-B971-2193122C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CF0EC40-DBC4-43FE-9DE7-E88F3CCD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8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62E234A-2D53-4ED4-A740-11204A3A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C31C80C-BF2A-4280-944B-C112BB03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45F0CF5-C864-4576-A89F-44E0257B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8D10C33-15AF-4C66-A031-11164A98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89B9E-0E0A-49A9-8391-FE28182B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5C6370-7B5A-4578-AB47-40838FB4E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23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819E217-1494-4E4A-A5F2-13BF03B6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661D2AC-5E9A-49E0-954D-FF930E1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E71B2B-18F1-499D-9CA2-2B4C7BE6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720A8E9-9FE6-4CCD-974C-AACE7873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160D10-6001-416C-8CAE-D70CE1D3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AAF730-0F57-4DF3-A1BE-6F96B0A90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92C142E-7C7A-4BEE-9287-29B92250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3C7283E-2961-4ACC-9609-793FECCE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6BE564F-6396-4827-908F-2582B4F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525F73-7B48-4EE6-B9F0-7E79E67E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255745-1561-4267-8CC8-14EE708A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CE384E1-507D-4A99-9959-4E97E31E4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1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E007526-33E2-4058-9A8E-5FD478364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64F28B-4955-421A-90C5-B47FC25A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1DBC34-0641-48DE-B00B-56052C5C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987D1A09-BDDB-4DA9-88B1-B045233D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EA960227-6106-4947-9FAD-94998B17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28D05BE-77FB-45D2-A5E0-D5364267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40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3D5318C-D446-4993-8030-D7F1DF3A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67816CB-9F6C-4DF3-B78F-740B18E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42C8BAA-9905-485C-AA73-5FF32628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31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9D0EB08-DF46-4B95-8D60-54772A18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298E5BB-2022-4C85-A7DB-B3DEA380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39F039-826C-4554-A5DC-1C09A4E2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80360-4C66-4476-8A3F-B38BCF221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72DC138-670B-46C1-A7EA-0D13FB829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216036-B7E0-4C5A-AD02-5956A769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C37CAB-503F-45AA-BAFC-2321B8507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66089C-3C22-4D69-AA6D-B9EB4817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096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C75550B-47F2-4C5E-A062-9B6B1B6D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78F12-E4A5-4168-B2AB-8D9F06D5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453491-3F20-44E1-A65C-8217D685E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A7B1EA2-393E-4989-83A6-609468BB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266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4833EF-D2DA-4B97-BD63-DF094E57E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C2AF57-2D2A-4DED-A6DD-4DC9BBD7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BC2BEF-7007-4122-A939-178657C8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A10460B-574A-405B-AD0E-76DC28ED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125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91F32B3-EFD3-4E33-8098-81D73EE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3BCFF98-D328-41D6-A9DD-6A2A51F5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0B536F5-FC88-4327-9131-7F2FF183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84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E2FD9032-7473-40E8-B449-F7D547EF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7958D184-62A0-4029-9EB1-F817BDC9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F77D964B-69AD-4E0C-A2D3-4D1B9A3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90E08ED-E2A6-4D31-A667-EEFB7819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4755F90-C282-41DA-B100-F479BE852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9EE94FA-AAD8-4D10-A76D-D3205EE06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7A8EA461-EF52-4935-A200-5491A9B40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99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7C8C0B0-3768-407F-B081-E68672E1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2732F49-B13E-400B-9734-DF2EDA0A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C58CC54-1E0B-4D21-9E44-4F551FC6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2E5958-BAC1-49AC-82F6-1A891B5AB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09739DC-516B-4323-9320-D4ECF3A4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84C33A-EF37-4109-8328-7D31DBAD8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EB6B03F-5863-4533-8EA3-FF482834A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38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50524118-E597-4FB2-A350-F28B05B5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D57A0B5-D964-4DE9-9DFB-C2FCE2D4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F7FD8B8-04A8-495E-8AA6-CDA08CE3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77976B-8360-48EF-99CA-7360C4F4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029EB79-5E04-4CC0-8320-B04323B4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F2FCCF4-B435-448D-A6A3-5562047C4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D0004F2-4704-4D0A-84B5-EA3350F9A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03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C31F2E-3ED4-477E-B0FD-348CCF4B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D2580B8-D55E-484F-8E7D-9D5E3A29A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1348832-D762-4642-850D-06244698C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E2BAABB-A2EB-4266-AA5E-7CB0C2876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232D4337-9B3A-43D4-B095-9D017FDF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A2345F5-0E13-4F71-8B55-AE9544EE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E9ED095-07EA-4EF0-BFDC-C492D0DA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242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E9C76C-870A-44D9-84A9-10B0035B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E5981FB-5635-4725-85C1-97FA0C8F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61784AE-79DF-4D1C-A25D-E7EC8A39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BC843E5-59DD-4A28-9C07-0C73475C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3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D457414-7EAF-44BE-90A5-C577A956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0DAEFC1-58A5-494C-9210-DA1EFA50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59020A8-8393-4346-A4F1-90C1661B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082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06AAB-0AEE-40DE-B0B9-25384D9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764E2F3-E43E-4124-8C3F-D7FC319D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D4698C5-891A-4A68-A40D-9EFFB674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3E2E70F-E0E4-4313-A4F2-CBA59851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42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06AAB-0AEE-40DE-B0B9-25384D9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CA1037-5CAA-455C-8B97-CC7C2A7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12ED4C6-FDC1-485D-B6F0-5026DDE3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6FA830-E1FE-45C6-951F-4D36F3ED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127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06AAB-0AEE-40DE-B0B9-25384D9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2B57BD0-DD4A-428C-A3C7-0D667A0D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DA16860-5D4E-47A0-A07C-97CBFD2A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A8CA9F0-FCAF-46AF-AD5A-94DD98B9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920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E9C76C-870A-44D9-84A9-10B0035B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1F0E27A-E1C2-47FB-BBF6-12A8B756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E6EB8E3-200B-4101-9A88-C3BC24B0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664EC2-DA36-47DF-BD5C-432CE03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743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8E7B1FC-223B-4934-AC85-7557F978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D35916B-ABDA-4A2A-96A7-81864FB8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E326260-8E8E-42A2-AEC7-C9F534DF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8A3D981-6268-4364-81DE-64280060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7B853FF-F934-47CC-A16F-2D97F352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D22480A-374C-48CB-9675-F5160231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04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3BB3B42-6B48-43F6-BFE1-06189031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011F8E-D400-4EC8-8108-AF384583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EDA3D1-14E7-42E0-A3DD-12AFDD10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274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6BF5614-76C6-4B33-89FC-91079C8D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BAD9AD5-C567-4218-8827-2F5EA2E4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069D1B-E39B-497E-96AD-8DC30D77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146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3D1A-CA6E-4449-A5B2-ADEEB720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12FC1-B115-4C05-A3E5-04E3D9C5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04235-DB96-4F71-9687-D20432FF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739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099835-43B6-4E71-8D86-441DD804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E7F037B-7C81-4992-BA62-B23A882F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133C194-83E2-4F40-958D-F480F67C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04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A99C7A-A804-47B6-881F-CA5C0316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BD2F995-F17F-4421-80E4-9D686FA1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EF0046B-A7F7-4ECA-B954-19B3CF61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12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588326F-4E95-4A23-B361-FB3C4354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245C74-0F5C-4BA4-B079-810E7642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F1BC9A-CC9E-4E94-8CEF-70145394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015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1AFCE-B70E-45F0-B0C6-B96175B6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D129D41-F572-4623-9300-682F2FDB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BD2714B-B2DC-48B9-BDAD-D98809F4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57D8229-8485-48FD-BBD9-675BC2A6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966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1AFCE-B70E-45F0-B0C6-B96175B6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A4A2475-0195-40FC-92D5-2631721A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6E8FD02-EC61-44CA-9518-290936AD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4CB72F3-D5FB-4789-91C0-1D5258BB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164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508650E-29E2-4535-B12A-9FB4D781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ED6C5C9-2F51-472C-92CB-1A26F790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08AF691-1834-4B19-A3B8-19FDCCEC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DFF186-6A07-42C3-9FC2-97805F64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D0D472-7433-4BD1-BA78-C2CDB0F4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03DED8-4CB2-42A7-888C-6E3D5973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03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3993AA2-CFE2-46D0-89CF-CF7CBDD3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66EA46F-71B4-4AF7-A28D-F9E0AB34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2212C93-0CD2-49A1-BF0A-72CB0FB6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E916F2-E225-4A9A-AD1A-E40AB7A51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BBF2E8D-6FB7-4CA3-9E85-5C2E2A545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804E5C-9887-41E0-918D-2FB52A15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01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C0A33F7-B1FC-4DA4-B85B-0A784C6E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F1E6304-68CF-4ABD-B31F-112B14C2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53EE345-4E37-4E44-A4EF-4F51EF3A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81FFCF-DE29-4CA0-86BD-790C5083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99A21E-BA10-41CE-A7BE-C7B10A533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9C7957-F2E9-433D-905F-1773EB5E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9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2288E26-DAF9-4A9F-8AFD-5D494CF0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DDA543D-A8C7-42E8-ACDD-D211ECC2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F353646-44B6-45A6-9D43-1E029FE8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D0AD38-1AD2-405D-8773-456D9EFF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001EACE-B37A-4182-9D15-33BD496AC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973E52-08A8-42F4-91F0-EC56F3B8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52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EB28CB-9DC0-4369-8286-034F330A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1E6B771-D53D-43CA-A1AA-A8C4F5D5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7C64632-5B2D-418C-B7AD-939ACC26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280B08-FB32-4D1F-8191-689DB102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4F1C21-58FE-4281-967B-A27835F4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FD8757-86DE-4B14-A571-46F8EA6B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45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7D6FFA1-0FDC-4F4B-9496-E00B9241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2495BCA-170C-4E22-968D-13BD6402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22C160B-5873-47A4-9EC9-9210CBDC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CB679A-52D2-4A7F-B37E-732A7921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F3AD2B-0176-450D-8C31-7DAB12629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B815EF-1A95-4D89-AC61-B7B1D2FF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8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9BFC698-7A41-4280-B201-E58BB20E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87734F5-A958-4C0C-BAF2-44834705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392D60-6BC2-41A5-9CE7-84261052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3AB74B-91DD-4639-ADFB-20D44795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70C055-782A-4ADF-84B9-9714ECDF1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CDF583-E9D8-4F15-8C8D-E92C0D9F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615D808-247C-45FC-8AA8-C74C0F55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1C67EE1-56F1-4D7C-B372-BDFA5F81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23D144-32DB-4259-8981-CD677373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763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51C7907-4167-4CD2-921D-42A0EA6F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7788F58-ED41-40A7-A42A-D310F531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DAA8F2C-CE35-4311-B315-A24E8492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87C189-27DB-4A17-ACD5-F729CE40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54FCEB-790D-4C3F-9813-80087A26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4D8BE57-8A1F-4CE0-9EB6-F430DEA6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11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35AD151-610C-4477-AC5B-9D328BB1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37B5F52-086D-4322-B079-711A1AE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FE1BC64-BB77-451C-A2C3-9A19273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346C94-9ECD-4E92-8A38-03610F42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8A45DD-8769-42F9-81D6-D827218D7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3BD523-4848-4F28-8ECF-EB9D4945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09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C0F5E46-09BF-42F5-AB79-636111EA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F7BCA43-1BA3-40A7-AE61-3CFA981C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492C3F9-6DAC-4192-89A9-5D716F89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5E45D3-7AEE-4EA0-B464-006E585C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D99E72-3010-43D7-B67E-C1157E62B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C1EECA-C93C-4FDD-B9B5-6E535A11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1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66" y="2518913"/>
            <a:ext cx="7720642" cy="3631721"/>
          </a:xfrm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59C326F-3140-489E-A7BD-42B72FDC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3582089-3BD6-4E1B-BBC8-31920650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0679608-5A20-4DBB-82B4-549F018F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699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D205B27-DE13-4C6C-A56E-60D5DC8D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CFDD9EF-1E94-4119-8095-9882905C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713C4C-0174-4288-9C59-DCF1D26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760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3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4A203FC-2445-47FD-97C9-0AF494D2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451975A-6E57-4447-B271-ED44319B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2D34F52-E4B4-4A01-B94F-FE9DE338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430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2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66" y="2518913"/>
            <a:ext cx="7720642" cy="3631721"/>
          </a:xfrm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8A5E84F-2CE3-41D2-AE78-9FBCD658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3A8E6C2-A7A4-40F1-B7C6-076B121F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B2FCB71-465B-4D88-B6AE-FFEBBE5C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980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DD2B57D-E252-4AA0-A100-FFBDAC13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1DB9501-281F-4DAD-8414-AC01A6D7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F28F4B5-2506-4C94-B551-AFF6588A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678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4FCE06F-1C13-4F8B-8107-D1095B7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8972D21-009E-4236-A553-3C348E99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3BF9561-FA86-419A-94BC-92893EDC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2FC7FF2E-E06D-4DCF-B5D8-8D5DBB42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381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8FFCC37-9FC9-42A6-967D-B2104AC8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8AC64-4FEB-4C5E-96DD-4542B2AB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C1FFCC8-9DAC-4DF2-96A3-F5933DA2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9425223E-F991-4E34-9C09-D42047297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E0FB1A8-3ED4-4EFB-8EF1-592D05B3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8576015-0D8A-452E-8154-16B1916D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977752F-9599-4456-8CD4-4562122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308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2FCA3FD2-D716-449C-9451-C162597EF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0B12A-EB2F-4F64-9D5D-57A51587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968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2B8EFF6B-7CD8-4DAC-A052-289A240C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9C4D3C-495A-41B3-90CA-1D5AFFA9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256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B6A48A70-A65A-4C25-98B5-E94A379C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C29681-54D3-4A2C-9DC6-8B29C28D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35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ED77289D-5860-409D-B7D4-C7E95F2C7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F0F7E7-17A5-435E-B28C-97AD4A52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1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03AC7BE-5559-4B76-AF0D-8ED07878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7007DC1-F076-4EDF-B4DB-F38E20B7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004939-BA76-4E89-99A8-A34294C2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D29E4FC-2356-4286-A1FB-E1A8F11A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D58E54D-5E9D-4E2B-8BDE-D93C83B3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195BF9E-0B0F-4D1C-93D9-A82D173E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4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66" y="2291451"/>
            <a:ext cx="7720642" cy="385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8423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08" y="6364977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132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5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84" r:id="rId3"/>
    <p:sldLayoutId id="2147483697" r:id="rId4"/>
    <p:sldLayoutId id="2147483662" r:id="rId5"/>
    <p:sldLayoutId id="2147483696" r:id="rId6"/>
    <p:sldLayoutId id="2147483686" r:id="rId7"/>
    <p:sldLayoutId id="2147483698" r:id="rId8"/>
    <p:sldLayoutId id="2147483700" r:id="rId9"/>
    <p:sldLayoutId id="2147483677" r:id="rId10"/>
    <p:sldLayoutId id="2147483676" r:id="rId11"/>
    <p:sldLayoutId id="2147483699" r:id="rId12"/>
    <p:sldLayoutId id="2147483703" r:id="rId13"/>
    <p:sldLayoutId id="2147483701" r:id="rId14"/>
    <p:sldLayoutId id="2147483663" r:id="rId15"/>
    <p:sldLayoutId id="2147483702" r:id="rId16"/>
    <p:sldLayoutId id="2147483664" r:id="rId17"/>
    <p:sldLayoutId id="2147483705" r:id="rId18"/>
    <p:sldLayoutId id="2147483704" r:id="rId19"/>
    <p:sldLayoutId id="2147483678" r:id="rId20"/>
    <p:sldLayoutId id="2147483707" r:id="rId21"/>
    <p:sldLayoutId id="2147483708" r:id="rId22"/>
    <p:sldLayoutId id="2147483709" r:id="rId23"/>
    <p:sldLayoutId id="2147483687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688" r:id="rId30"/>
    <p:sldLayoutId id="2147483715" r:id="rId31"/>
    <p:sldLayoutId id="2147483716" r:id="rId32"/>
    <p:sldLayoutId id="2147483717" r:id="rId33"/>
    <p:sldLayoutId id="2147483665" r:id="rId34"/>
    <p:sldLayoutId id="2147483689" r:id="rId35"/>
    <p:sldLayoutId id="2147483718" r:id="rId36"/>
    <p:sldLayoutId id="2147483682" r:id="rId37"/>
    <p:sldLayoutId id="2147483719" r:id="rId38"/>
    <p:sldLayoutId id="2147483675" r:id="rId39"/>
    <p:sldLayoutId id="2147483680" r:id="rId40"/>
    <p:sldLayoutId id="2147483722" r:id="rId41"/>
    <p:sldLayoutId id="2147483721" r:id="rId42"/>
    <p:sldLayoutId id="2147483720" r:id="rId43"/>
    <p:sldLayoutId id="2147483666" r:id="rId44"/>
    <p:sldLayoutId id="2147483723" r:id="rId45"/>
    <p:sldLayoutId id="2147483724" r:id="rId46"/>
    <p:sldLayoutId id="2147483685" r:id="rId47"/>
    <p:sldLayoutId id="2147483673" r:id="rId48"/>
    <p:sldLayoutId id="2147483667" r:id="rId49"/>
    <p:sldLayoutId id="2147483725" r:id="rId50"/>
    <p:sldLayoutId id="2147483726" r:id="rId51"/>
    <p:sldLayoutId id="2147483674" r:id="rId52"/>
    <p:sldLayoutId id="2147483727" r:id="rId53"/>
    <p:sldLayoutId id="2147483728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669" r:id="rId61"/>
    <p:sldLayoutId id="2147483729" r:id="rId62"/>
    <p:sldLayoutId id="2147483690" r:id="rId63"/>
    <p:sldLayoutId id="2147483670" r:id="rId64"/>
    <p:sldLayoutId id="2147483692" r:id="rId65"/>
    <p:sldLayoutId id="2147483691" r:id="rId66"/>
    <p:sldLayoutId id="2147483693" r:id="rId67"/>
    <p:sldLayoutId id="2147483738" r:id="rId68"/>
    <p:sldLayoutId id="2147483739" r:id="rId69"/>
    <p:sldLayoutId id="2147483671" r:id="rId70"/>
    <p:sldLayoutId id="2147483737" r:id="rId71"/>
    <p:sldLayoutId id="2147483736" r:id="rId72"/>
    <p:sldLayoutId id="2147483740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8A85C83-0DAF-410A-813E-7352D2C05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pl-PL" sz="3600" b="1" cap="small" dirty="0">
                <a:ea typeface="+mj-lt"/>
                <a:cs typeface="+mj-lt"/>
              </a:rPr>
              <a:t>Niewidzialna tarcza obronna  układ odpornościowy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5696E210-4E76-423B-BDAF-48442238D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002060"/>
                </a:solidFill>
                <a:ea typeface="+mn-lt"/>
                <a:cs typeface="+mn-lt"/>
              </a:rPr>
              <a:t>Dr Katarzyna Kasperkiewicz</a:t>
            </a:r>
            <a:endParaRPr lang="en-US" dirty="0">
              <a:solidFill>
                <a:srgbClr val="002060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chemeClr val="accent4"/>
                </a:solidFill>
                <a:ea typeface="+mn-lt"/>
                <a:cs typeface="+mn-lt"/>
              </a:rPr>
              <a:t>Wydział Nauk Przyrodniczych</a:t>
            </a:r>
            <a:endParaRPr lang="en-US" sz="2000">
              <a:solidFill>
                <a:schemeClr val="accent4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chemeClr val="accent4"/>
                </a:solidFill>
                <a:ea typeface="+mn-lt"/>
                <a:cs typeface="+mn-lt"/>
              </a:rPr>
              <a:t>Instytut Biologii, Biotechnologii i Ochrony Środowiska</a:t>
            </a:r>
            <a:endParaRPr lang="en-US" sz="2000">
              <a:solidFill>
                <a:schemeClr val="accent4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schemeClr val="accent4"/>
                </a:solidFill>
                <a:ea typeface="+mn-lt"/>
                <a:cs typeface="+mn-lt"/>
              </a:rPr>
              <a:t>Uniwersytet Śląski w Katowicach</a:t>
            </a:r>
            <a:endParaRPr lang="pl-PL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5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68530-183A-4B95-A7BB-145DCD7C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>
                <a:ea typeface="+mj-lt"/>
                <a:cs typeface="+mj-lt"/>
              </a:rPr>
              <a:t>Rozwojowi</a:t>
            </a:r>
            <a:r>
              <a:rPr lang="en-US" sz="2800" b="1" dirty="0">
                <a:ea typeface="+mj-lt"/>
                <a:cs typeface="+mj-lt"/>
              </a:rPr>
              <a:t> </a:t>
            </a:r>
            <a:r>
              <a:rPr lang="en-US" sz="2800" b="1" dirty="0" err="1">
                <a:ea typeface="+mj-lt"/>
                <a:cs typeface="+mj-lt"/>
              </a:rPr>
              <a:t>tymocytów</a:t>
            </a:r>
            <a:r>
              <a:rPr lang="en-US" sz="2800" b="1" dirty="0">
                <a:ea typeface="+mj-lt"/>
                <a:cs typeface="+mj-lt"/>
              </a:rPr>
              <a:t> </a:t>
            </a:r>
            <a:r>
              <a:rPr lang="en-US" sz="2800" b="1" dirty="0" err="1">
                <a:ea typeface="+mj-lt"/>
                <a:cs typeface="+mj-lt"/>
              </a:rPr>
              <a:t>towarzyszy</a:t>
            </a:r>
            <a:r>
              <a:rPr lang="en-US" sz="2800" b="1" dirty="0">
                <a:ea typeface="+mj-lt"/>
                <a:cs typeface="+mj-lt"/>
              </a:rPr>
              <a:t> ich</a:t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err="1">
                <a:ea typeface="+mj-lt"/>
                <a:cs typeface="+mj-lt"/>
              </a:rPr>
              <a:t>przemieszczanie</a:t>
            </a:r>
            <a:r>
              <a:rPr lang="en-US" sz="2800" b="1" dirty="0">
                <a:ea typeface="+mj-lt"/>
                <a:cs typeface="+mj-lt"/>
              </a:rPr>
              <a:t> </a:t>
            </a:r>
            <a:r>
              <a:rPr lang="en-US" sz="2800" b="1" dirty="0" err="1">
                <a:ea typeface="+mj-lt"/>
                <a:cs typeface="+mj-lt"/>
              </a:rPr>
              <a:t>się</a:t>
            </a:r>
            <a:r>
              <a:rPr lang="en-US" sz="2800" b="1" dirty="0">
                <a:ea typeface="+mj-lt"/>
                <a:cs typeface="+mj-lt"/>
              </a:rPr>
              <a:t> z </a:t>
            </a:r>
            <a:r>
              <a:rPr lang="en-US" sz="2800" b="1" dirty="0" err="1">
                <a:ea typeface="+mj-lt"/>
                <a:cs typeface="+mj-lt"/>
              </a:rPr>
              <a:t>kory</a:t>
            </a:r>
            <a:r>
              <a:rPr lang="en-US" sz="2800" b="1" dirty="0">
                <a:ea typeface="+mj-lt"/>
                <a:cs typeface="+mj-lt"/>
              </a:rPr>
              <a:t> do </a:t>
            </a:r>
            <a:r>
              <a:rPr lang="en-US" sz="2800" b="1" dirty="0" err="1">
                <a:ea typeface="+mj-lt"/>
                <a:cs typeface="+mj-lt"/>
              </a:rPr>
              <a:t>rdzenia</a:t>
            </a:r>
            <a:r>
              <a:rPr lang="en-US" b="1" dirty="0">
                <a:ea typeface="+mj-lt"/>
                <a:cs typeface="+mj-lt"/>
              </a:rPr>
              <a:t>.</a:t>
            </a:r>
            <a:endParaRPr lang="pl-PL" dirty="0"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EE1FFC-DD84-452E-8EF1-6AFF5C5D6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latin typeface="Palatino Linotype"/>
              </a:rPr>
              <a:t>większość rozwijających się tymocytów znajduje się w grasicy</a:t>
            </a:r>
            <a:br>
              <a:rPr lang="pl-PL" dirty="0">
                <a:latin typeface="Palatino Linotype"/>
              </a:rPr>
            </a:br>
            <a:r>
              <a:rPr lang="pl-PL" dirty="0">
                <a:latin typeface="Palatino Linotype"/>
              </a:rPr>
              <a:t>w strefie korowej, a ich mniejsza część w rdzeniu.</a:t>
            </a:r>
            <a:endParaRPr lang="pl-PL" dirty="0">
              <a:latin typeface="PT Sans"/>
            </a:endParaRPr>
          </a:p>
          <a:p>
            <a:pPr marL="285750" indent="-285750"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latin typeface="Palatino Linotype"/>
              </a:rPr>
              <a:t>tymocyty korowe są mniej dojrzałe niż rdzeniowe – komórki znajdujące się w strefie korowej migrują i dojrzewają w rdzeniu - większość </a:t>
            </a:r>
            <a:r>
              <a:rPr lang="pl-PL" b="1" dirty="0">
                <a:latin typeface="Palatino Linotype"/>
              </a:rPr>
              <a:t>dojrzałych limfocytów T </a:t>
            </a:r>
            <a:r>
              <a:rPr lang="pl-PL" dirty="0">
                <a:latin typeface="Palatino Linotype"/>
              </a:rPr>
              <a:t>opuszcza grasicę poprzez żyłki </a:t>
            </a:r>
            <a:r>
              <a:rPr lang="pl-PL" dirty="0" err="1">
                <a:latin typeface="Palatino Linotype"/>
              </a:rPr>
              <a:t>pozawłosowate</a:t>
            </a:r>
            <a:r>
              <a:rPr lang="pl-PL" dirty="0">
                <a:latin typeface="Palatino Linotype"/>
              </a:rPr>
              <a:t> znajdujące się w strefie połączeń kory</a:t>
            </a:r>
            <a:br>
              <a:rPr lang="pl-PL" dirty="0">
                <a:latin typeface="Palatino Linotype"/>
              </a:rPr>
            </a:br>
            <a:r>
              <a:rPr lang="pl-PL" dirty="0">
                <a:latin typeface="Palatino Linotype"/>
              </a:rPr>
              <a:t>i rdzenia.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14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zwierzę, tort, czekolada, urodziny&#10;&#10;Opis wygenerowany przy bardzo wysokim poziomie pewności">
            <a:extLst>
              <a:ext uri="{FF2B5EF4-FFF2-40B4-BE49-F238E27FC236}">
                <a16:creationId xmlns:a16="http://schemas.microsoft.com/office/drawing/2014/main" id="{CF81F956-6AE6-4704-8AFA-960D597BD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035" y="1444856"/>
            <a:ext cx="3134685" cy="4788345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C211AE-9BCC-45B0-B19E-6B8C263F4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b="1" dirty="0">
              <a:ea typeface="+mn-lt"/>
              <a:cs typeface="+mn-lt"/>
            </a:endParaRPr>
          </a:p>
          <a:p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40ED465-3ACE-47C0-AA05-5D8964CB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pl-PL" sz="2000" b="1" dirty="0">
                <a:latin typeface="PT Sans"/>
              </a:rPr>
              <a:t>Komórki limfocytów B ssaków rozwijają się w szpiku kostnym</a:t>
            </a:r>
            <a:br>
              <a:rPr lang="pl-PL" sz="2000" b="1" dirty="0">
                <a:latin typeface="PT Sans"/>
              </a:rPr>
            </a:br>
            <a:r>
              <a:rPr lang="pl-PL" sz="2000" b="1" dirty="0">
                <a:latin typeface="PT Sans"/>
              </a:rPr>
              <a:t>i w wątrobie płodowej.</a:t>
            </a:r>
            <a:endParaRPr lang="pl-PL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B7073975-B87E-49A1-A5F3-50D16F0CF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10" y="4685135"/>
            <a:ext cx="3284374" cy="159320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884435D-4F16-4369-993F-38C6EFDB41B4}"/>
              </a:ext>
            </a:extLst>
          </p:cNvPr>
          <p:cNvSpPr txBox="1"/>
          <p:nvPr/>
        </p:nvSpPr>
        <p:spPr>
          <a:xfrm>
            <a:off x="681135" y="2603241"/>
            <a:ext cx="417078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>
                <a:latin typeface="PT Sans"/>
                <a:cs typeface="Arial"/>
              </a:rPr>
              <a:t>powstawanie limfocytów B</a:t>
            </a:r>
            <a:br>
              <a:rPr lang="pl-PL" dirty="0">
                <a:latin typeface="PT Sans"/>
                <a:cs typeface="Arial"/>
              </a:rPr>
            </a:br>
            <a:r>
              <a:rPr lang="pl-PL" dirty="0">
                <a:latin typeface="PT Sans"/>
                <a:cs typeface="Arial"/>
              </a:rPr>
              <a:t>w szpiku kostnym nie ma specjalnej lokalizacji;</a:t>
            </a:r>
            <a:r>
              <a:rPr lang="en-US" dirty="0">
                <a:latin typeface="PT Sans"/>
                <a:cs typeface="Arial"/>
              </a:rPr>
              <a:t>​</a:t>
            </a:r>
            <a:endParaRPr lang="pl-PL" dirty="0">
              <a:latin typeface="PT San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PT Sans"/>
                <a:cs typeface="Arial"/>
              </a:rPr>
              <a:t>dojrzewanie następuje promieniście </a:t>
            </a:r>
            <a:r>
              <a:rPr lang="en-US" dirty="0">
                <a:latin typeface="PT Sans"/>
                <a:cs typeface="Arial"/>
              </a:rPr>
              <a:t>​</a:t>
            </a:r>
            <a:br>
              <a:rPr lang="en-US" dirty="0">
                <a:latin typeface="PT Sans"/>
                <a:cs typeface="Arial"/>
              </a:rPr>
            </a:br>
            <a:r>
              <a:rPr lang="pl-PL" dirty="0">
                <a:latin typeface="PT Sans"/>
                <a:cs typeface="Arial"/>
              </a:rPr>
              <a:t>w kierunku środka - od komórek </a:t>
            </a:r>
            <a:r>
              <a:rPr lang="pl-PL" dirty="0" err="1">
                <a:latin typeface="PT Sans"/>
                <a:cs typeface="Arial"/>
              </a:rPr>
              <a:t>śródkostnej</a:t>
            </a:r>
            <a:r>
              <a:rPr lang="pl-PL" dirty="0">
                <a:latin typeface="PT Sans"/>
                <a:cs typeface="Arial"/>
              </a:rPr>
              <a:t> do centralnej zatoki żylnej.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5A2237-91C6-461E-B92C-AF137097D418}"/>
              </a:ext>
            </a:extLst>
          </p:cNvPr>
          <p:cNvSpPr txBox="1"/>
          <p:nvPr/>
        </p:nvSpPr>
        <p:spPr>
          <a:xfrm>
            <a:off x="3088433" y="6326155"/>
            <a:ext cx="512250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latin typeface="Palatino Linotype"/>
              </a:rPr>
              <a:t>Fot. „Immunologia” D. Male, J. </a:t>
            </a:r>
            <a:r>
              <a:rPr lang="pl-PL" sz="800" dirty="0" err="1">
                <a:latin typeface="Palatino Linotype"/>
              </a:rPr>
              <a:t>Brostoff</a:t>
            </a:r>
            <a:r>
              <a:rPr lang="pl-PL" sz="800" dirty="0">
                <a:latin typeface="Palatino Linotype"/>
              </a:rPr>
              <a:t>, D.B </a:t>
            </a:r>
            <a:r>
              <a:rPr lang="pl-PL" sz="800" dirty="0" err="1">
                <a:latin typeface="Palatino Linotype"/>
              </a:rPr>
              <a:t>Roth</a:t>
            </a:r>
            <a:r>
              <a:rPr lang="pl-PL" sz="800" dirty="0">
                <a:latin typeface="Palatino Linotype"/>
              </a:rPr>
              <a:t>, I. </a:t>
            </a:r>
            <a:r>
              <a:rPr lang="pl-PL" sz="800" dirty="0" err="1">
                <a:latin typeface="Palatino Linotype"/>
              </a:rPr>
              <a:t>Roitt</a:t>
            </a:r>
            <a:r>
              <a:rPr lang="pl-PL" sz="800" dirty="0">
                <a:latin typeface="Palatino Linotype"/>
              </a:rPr>
              <a:t> , pod redakcją Jana Żeromskiego; </a:t>
            </a:r>
            <a:r>
              <a:rPr lang="pl-PL" sz="800" dirty="0" err="1">
                <a:latin typeface="Palatino Linotype"/>
              </a:rPr>
              <a:t>Elsevier</a:t>
            </a:r>
            <a:r>
              <a:rPr lang="pl-PL" sz="800" dirty="0">
                <a:latin typeface="Palatino Linotype"/>
              </a:rPr>
              <a:t> Urban /Partner, 2008​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76016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73132-A131-4E74-A5A5-C090B27E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SZPIK KOSTNY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D335A7-8333-40F4-AFF2-0E877B95A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600" dirty="0">
                <a:latin typeface="PT Sans"/>
              </a:rPr>
              <a:t>Miękka, silnie ukrwiona tkanka o gąbczastej konsystencji znajdująca się wewnątrz jam szpikowych kości długich oraz w małych jamkach</a:t>
            </a:r>
            <a:br>
              <a:rPr lang="pl-PL" sz="1600" dirty="0">
                <a:latin typeface="PT Sans"/>
              </a:rPr>
            </a:br>
            <a:r>
              <a:rPr lang="pl-PL" sz="1600" dirty="0">
                <a:latin typeface="PT Sans"/>
              </a:rPr>
              <a:t>w obrębie istoty gąbczastej kości. </a:t>
            </a:r>
            <a:endParaRPr lang="en-US" sz="1600">
              <a:latin typeface="PT Sans"/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600" dirty="0">
                <a:latin typeface="PT Sans"/>
              </a:rPr>
              <a:t>Masa całego szpiku u osoby dorosłej wynosi ok. 2,5 kg a objętość ok. 5 litrów.</a:t>
            </a:r>
            <a:endParaRPr lang="en-US" sz="1600">
              <a:latin typeface="PT Sans"/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600" dirty="0">
                <a:latin typeface="PT Sans"/>
              </a:rPr>
              <a:t>Znajdują się w nim </a:t>
            </a:r>
            <a:r>
              <a:rPr lang="pl-PL" sz="1600" b="1" dirty="0">
                <a:solidFill>
                  <a:srgbClr val="FFC000"/>
                </a:solidFill>
                <a:latin typeface="PT Sans"/>
              </a:rPr>
              <a:t>komórki macierzyste (</a:t>
            </a:r>
            <a:r>
              <a:rPr lang="en-US" sz="1600" b="1" dirty="0" err="1">
                <a:solidFill>
                  <a:srgbClr val="FFC000"/>
                </a:solidFill>
                <a:latin typeface="PT Sans"/>
              </a:rPr>
              <a:t>pluripotencjalne</a:t>
            </a:r>
            <a:r>
              <a:rPr lang="pl-PL" sz="1600" b="1" dirty="0">
                <a:solidFill>
                  <a:srgbClr val="FFC000"/>
                </a:solidFill>
                <a:latin typeface="PT Sans"/>
              </a:rPr>
              <a:t>),</a:t>
            </a:r>
            <a:r>
              <a:rPr lang="pl-PL" sz="1600" b="1" dirty="0">
                <a:solidFill>
                  <a:srgbClr val="FF0000"/>
                </a:solidFill>
                <a:latin typeface="PT Sans"/>
              </a:rPr>
              <a:t> </a:t>
            </a:r>
            <a:r>
              <a:rPr lang="pl-PL" sz="1600" dirty="0">
                <a:latin typeface="PT Sans"/>
              </a:rPr>
              <a:t>dzięki którym odtwarza się układ krwiotwórczy i odpornościowy. </a:t>
            </a:r>
            <a:endParaRPr lang="en-US" sz="1600">
              <a:latin typeface="PT Sans"/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600" b="1" dirty="0">
                <a:latin typeface="PT Sans"/>
              </a:rPr>
              <a:t>Szpik kostny i zawarte w nim komórki macierzyste wytwarzają niezbędne dla zdrowia i życia komórki krwi: czerwone krwinki (erytrocyty), białe krwinki (leukocyty) oraz płytki krwi. </a:t>
            </a:r>
            <a:endParaRPr lang="pl-PL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7182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D95BC-0D27-4B7C-92EB-70218F19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PT Sans"/>
              </a:rPr>
              <a:t>Krwiotwórcze komórki macierzyste (KKM)</a:t>
            </a:r>
            <a:endParaRPr lang="pl-PL" dirty="0">
              <a:latin typeface="PT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CF6D28-B6AE-4B07-A7E3-718938EF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800" dirty="0"/>
              <a:t>Komórki </a:t>
            </a:r>
            <a:r>
              <a:rPr lang="en-US" sz="1800" dirty="0" err="1">
                <a:latin typeface="PT Sans"/>
              </a:rPr>
              <a:t>pluripotencjalne</a:t>
            </a:r>
            <a:r>
              <a:rPr lang="pl-PL" sz="1800" dirty="0">
                <a:latin typeface="PT Sans"/>
              </a:rPr>
              <a:t>;</a:t>
            </a:r>
            <a:endParaRPr lang="en-US" sz="1800" dirty="0">
              <a:latin typeface="PT Sans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800" dirty="0">
                <a:latin typeface="PT Sans"/>
              </a:rPr>
              <a:t>Ilość w szpiku wynosi 1:10 tyś., a we krwi obwodowej 1: 1mln w stosunku </a:t>
            </a:r>
            <a:r>
              <a:rPr lang="en-US" sz="1800" dirty="0">
                <a:latin typeface="PT Sans"/>
              </a:rPr>
              <a:t>do </a:t>
            </a:r>
            <a:r>
              <a:rPr lang="en-US" sz="1800" err="1">
                <a:latin typeface="PT Sans"/>
              </a:rPr>
              <a:t>innych</a:t>
            </a:r>
            <a:r>
              <a:rPr lang="en-US" sz="1800" dirty="0">
                <a:latin typeface="PT Sans"/>
              </a:rPr>
              <a:t> </a:t>
            </a:r>
            <a:r>
              <a:rPr lang="en-US" sz="1800" err="1">
                <a:latin typeface="PT Sans"/>
              </a:rPr>
              <a:t>komórek</a:t>
            </a:r>
            <a:r>
              <a:rPr lang="pl-PL" sz="1800" dirty="0">
                <a:latin typeface="PT Sans"/>
              </a:rPr>
              <a:t>;</a:t>
            </a:r>
            <a:r>
              <a:rPr lang="en-US" sz="1800" dirty="0">
                <a:latin typeface="PT Sans"/>
              </a:rPr>
              <a:t> </a:t>
            </a:r>
            <a:endParaRPr lang="pl-PL" sz="1800">
              <a:latin typeface="PT Sans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err="1">
                <a:latin typeface="PT Sans"/>
              </a:rPr>
              <a:t>Zdolność</a:t>
            </a:r>
            <a:r>
              <a:rPr lang="en-US" sz="1800" dirty="0">
                <a:latin typeface="PT Sans"/>
              </a:rPr>
              <a:t> do </a:t>
            </a:r>
            <a:r>
              <a:rPr lang="en-US" sz="1800" err="1">
                <a:latin typeface="PT Sans"/>
              </a:rPr>
              <a:t>samoodnowy</a:t>
            </a:r>
            <a:r>
              <a:rPr lang="pl-PL" sz="1800" dirty="0">
                <a:latin typeface="PT Sans"/>
              </a:rPr>
              <a:t>;</a:t>
            </a:r>
            <a:r>
              <a:rPr lang="en-US" sz="1800" dirty="0">
                <a:latin typeface="PT Sans"/>
              </a:rPr>
              <a:t> </a:t>
            </a:r>
            <a:endParaRPr lang="pl-PL" sz="1800">
              <a:latin typeface="PT Sans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err="1">
                <a:latin typeface="PT Sans"/>
              </a:rPr>
              <a:t>Morfologią</a:t>
            </a:r>
            <a:r>
              <a:rPr lang="en-US" sz="1800" dirty="0">
                <a:latin typeface="PT Sans"/>
              </a:rPr>
              <a:t> </a:t>
            </a:r>
            <a:r>
              <a:rPr lang="en-US" sz="1800" err="1">
                <a:latin typeface="PT Sans"/>
              </a:rPr>
              <a:t>zbliżone</a:t>
            </a:r>
            <a:r>
              <a:rPr lang="pl-PL" sz="1800" dirty="0">
                <a:latin typeface="PT Sans"/>
              </a:rPr>
              <a:t> są</a:t>
            </a:r>
            <a:r>
              <a:rPr lang="en-US" sz="1800" dirty="0">
                <a:latin typeface="PT Sans"/>
              </a:rPr>
              <a:t> do </a:t>
            </a:r>
            <a:r>
              <a:rPr lang="en-US" sz="1800" err="1">
                <a:latin typeface="PT Sans"/>
              </a:rPr>
              <a:t>limfocytu</a:t>
            </a:r>
            <a:r>
              <a:rPr lang="pl-PL" sz="1800" dirty="0">
                <a:latin typeface="PT Sans"/>
              </a:rPr>
              <a:t>;</a:t>
            </a:r>
            <a:r>
              <a:rPr lang="en-US" sz="1800" dirty="0">
                <a:latin typeface="PT Sans"/>
              </a:rPr>
              <a:t> </a:t>
            </a:r>
            <a:endParaRPr lang="pl-PL" sz="1800">
              <a:latin typeface="PT Sans"/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800" dirty="0">
                <a:latin typeface="PT Sans"/>
              </a:rPr>
              <a:t>Po podziale jedna komórka pozostaje w puli, a siostrzana komórka </a:t>
            </a:r>
            <a:r>
              <a:rPr lang="pl-PL" sz="1800" dirty="0" err="1">
                <a:latin typeface="PT Sans"/>
              </a:rPr>
              <a:t>progenitorowa</a:t>
            </a:r>
            <a:r>
              <a:rPr lang="pl-PL" sz="1800" dirty="0">
                <a:latin typeface="PT Sans"/>
              </a:rPr>
              <a:t> (</a:t>
            </a:r>
            <a:r>
              <a:rPr lang="pl-PL" sz="1800" dirty="0" err="1">
                <a:latin typeface="PT Sans"/>
              </a:rPr>
              <a:t>bi</a:t>
            </a:r>
            <a:r>
              <a:rPr lang="pl-PL" sz="1800" dirty="0">
                <a:latin typeface="PT Sans"/>
              </a:rPr>
              <a:t>-bądź </a:t>
            </a:r>
            <a:r>
              <a:rPr lang="pl-PL" sz="1800" dirty="0" err="1">
                <a:latin typeface="PT Sans"/>
              </a:rPr>
              <a:t>unipotentna</a:t>
            </a:r>
            <a:r>
              <a:rPr lang="pl-PL" sz="1800" dirty="0">
                <a:latin typeface="PT Sans"/>
              </a:rPr>
              <a:t>), dzieląc się tworzy </a:t>
            </a:r>
            <a:r>
              <a:rPr lang="pl-PL" sz="1800" dirty="0" err="1">
                <a:latin typeface="PT Sans"/>
              </a:rPr>
              <a:t>prekursorowe</a:t>
            </a:r>
            <a:r>
              <a:rPr lang="pl-PL" sz="1800" dirty="0">
                <a:latin typeface="PT Sans"/>
              </a:rPr>
              <a:t> </a:t>
            </a:r>
            <a:r>
              <a:rPr lang="pl-PL" sz="1800" dirty="0" err="1">
                <a:latin typeface="PT Sans"/>
              </a:rPr>
              <a:t>blasty</a:t>
            </a:r>
            <a:r>
              <a:rPr lang="pl-PL" sz="1800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11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D95BC-0D27-4B7C-92EB-70218F19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PT Sans"/>
              </a:rPr>
              <a:t>Krwiotwórcze komórki macierzyste (KKM)</a:t>
            </a:r>
            <a:endParaRPr lang="pl-PL" dirty="0">
              <a:latin typeface="PT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CF6D28-B6AE-4B07-A7E3-718938EF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PT Sans"/>
              </a:rPr>
              <a:t>Pierwszy etap różnicowania KKM – powstanie komórek określanych jako ukierunkowane na linię limfocytową i szpikową.</a:t>
            </a:r>
            <a:endParaRPr lang="en-US" sz="1800" dirty="0">
              <a:latin typeface="PT Sans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800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u="sng" dirty="0">
                <a:latin typeface="PT Sans"/>
              </a:rPr>
              <a:t>Linia limfocytarna</a:t>
            </a:r>
            <a:r>
              <a:rPr lang="pl-PL" sz="1800" dirty="0">
                <a:latin typeface="PT Sans"/>
              </a:rPr>
              <a:t>: </a:t>
            </a:r>
            <a:endParaRPr lang="pl-PL" sz="1800" dirty="0">
              <a:latin typeface="PT Sans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800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800" b="1" dirty="0">
                <a:latin typeface="PT Sans"/>
              </a:rPr>
              <a:t>linia dla </a:t>
            </a:r>
            <a:r>
              <a:rPr lang="pl-PL" sz="1800" b="1" dirty="0" err="1">
                <a:latin typeface="PT Sans"/>
              </a:rPr>
              <a:t>prelimfocytów</a:t>
            </a:r>
            <a:r>
              <a:rPr lang="pl-PL" sz="1800" b="1" dirty="0">
                <a:latin typeface="PT Sans"/>
              </a:rPr>
              <a:t> T </a:t>
            </a:r>
            <a:r>
              <a:rPr lang="pl-PL" sz="1800" b="1" dirty="0">
                <a:solidFill>
                  <a:srgbClr val="BF31A4"/>
                </a:solidFill>
                <a:latin typeface="PT Sans"/>
              </a:rPr>
              <a:t> </a:t>
            </a:r>
            <a:r>
              <a:rPr lang="pl-PL" sz="1800" dirty="0">
                <a:latin typeface="PT Sans"/>
              </a:rPr>
              <a:t>- po przejściu do krwi obwodowej dojrzewają</a:t>
            </a:r>
            <a:br>
              <a:rPr lang="pl-PL" sz="1800" dirty="0">
                <a:latin typeface="PT Sans"/>
              </a:rPr>
            </a:br>
            <a:r>
              <a:rPr lang="pl-PL" sz="1800" dirty="0">
                <a:latin typeface="PT Sans"/>
              </a:rPr>
              <a:t>w grasicy.</a:t>
            </a:r>
            <a:endParaRPr lang="en-US" sz="1800" dirty="0">
              <a:latin typeface="PT Sans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800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sz="1800" b="1" dirty="0">
                <a:latin typeface="PT Sans"/>
              </a:rPr>
              <a:t>linia  dla </a:t>
            </a:r>
            <a:r>
              <a:rPr lang="pl-PL" sz="1800" b="1" dirty="0" err="1">
                <a:latin typeface="PT Sans"/>
              </a:rPr>
              <a:t>prelimfocytów</a:t>
            </a:r>
            <a:r>
              <a:rPr lang="pl-PL" sz="1800" b="1" dirty="0">
                <a:latin typeface="PT Sans"/>
              </a:rPr>
              <a:t> B</a:t>
            </a:r>
            <a:r>
              <a:rPr lang="pl-PL" sz="1800" b="1" dirty="0">
                <a:solidFill>
                  <a:srgbClr val="33CC33"/>
                </a:solidFill>
                <a:latin typeface="PT Sans"/>
              </a:rPr>
              <a:t> </a:t>
            </a:r>
            <a:r>
              <a:rPr lang="pl-PL" sz="1800" dirty="0">
                <a:latin typeface="PT Sans"/>
              </a:rPr>
              <a:t>– przez znaczą część rozwoju osobniczego dojrzewają w szpiku.</a:t>
            </a:r>
            <a:endParaRPr lang="en-US" sz="1800" dirty="0">
              <a:latin typeface="PT Sans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800" dirty="0">
              <a:ea typeface="+mn-lt"/>
              <a:cs typeface="+mn-lt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u="sng" dirty="0">
                <a:latin typeface="PT Sans"/>
              </a:rPr>
              <a:t>Linia szpikowa</a:t>
            </a:r>
            <a:r>
              <a:rPr lang="pl-PL" sz="1800" b="1" dirty="0">
                <a:latin typeface="PT Sans"/>
              </a:rPr>
              <a:t> -</a:t>
            </a:r>
            <a:r>
              <a:rPr lang="pl-PL" sz="1800" dirty="0">
                <a:latin typeface="PT Sans"/>
              </a:rPr>
              <a:t> dzieli się na linie reprezentowane </a:t>
            </a:r>
            <a:endParaRPr lang="en-US" sz="1800" dirty="0">
              <a:latin typeface="PT Sans"/>
              <a:ea typeface="+mn-lt"/>
              <a:cs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>
                <a:latin typeface="PT Sans"/>
              </a:rPr>
              <a:t>przez komórki ukierunkowane do rozwoju  erytrocytów, </a:t>
            </a:r>
            <a:endParaRPr lang="en-US" sz="1800">
              <a:latin typeface="PT Sans"/>
              <a:ea typeface="+mn-lt"/>
              <a:cs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>
                <a:latin typeface="PT Sans"/>
              </a:rPr>
              <a:t>granulocytów i   monocytów oraz megakariocytów. </a:t>
            </a:r>
          </a:p>
        </p:txBody>
      </p:sp>
    </p:spTree>
    <p:extLst>
      <p:ext uri="{BB962C8B-B14F-4D97-AF65-F5344CB8AC3E}">
        <p14:creationId xmlns:p14="http://schemas.microsoft.com/office/powerpoint/2010/main" val="422989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AF284-7539-4198-B25E-BE4CC720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D2136E-E9AF-4EBC-A583-A3B8424B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15960"/>
            <a:ext cx="7776000" cy="40472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latin typeface="PT Sans"/>
              </a:rPr>
              <a:t>Szpik nie jest jedynym źródłem macierzystych komórek krwiotwórczych. </a:t>
            </a:r>
            <a:endParaRPr lang="en-US" dirty="0">
              <a:latin typeface="PT Sans"/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latin typeface="PT San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latin typeface="PT Sans"/>
              </a:rPr>
              <a:t>Można je również uzyskać z: </a:t>
            </a:r>
            <a:endParaRPr lang="en-US" dirty="0">
              <a:latin typeface="PT Sans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latin typeface="PT Sans"/>
              </a:rPr>
              <a:t>krwi obwodowej</a:t>
            </a:r>
            <a:r>
              <a:rPr lang="pl-PL" dirty="0">
                <a:latin typeface="PT Sans"/>
              </a:rPr>
              <a:t> – po tzw. mobilizacji </a:t>
            </a:r>
            <a:endParaRPr lang="en-US" dirty="0">
              <a:latin typeface="PT Sans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latin typeface="PT Sans"/>
              </a:rPr>
              <a:t>krwi pępowinowej</a:t>
            </a:r>
            <a:r>
              <a:rPr lang="pl-PL" dirty="0">
                <a:latin typeface="PT Sans"/>
              </a:rPr>
              <a:t> – z łożyska i sznura pępowinowego po urodzeniu dziecka. </a:t>
            </a:r>
            <a:endParaRPr lang="en-US" dirty="0">
              <a:latin typeface="PT Sans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latin typeface="PT Sans"/>
              </a:rPr>
              <a:t>Komórki te mają bardzo ważną zdolność ponownego zasiedlenia uszkodzonego szpiku i odtworzenia hematopoezy. </a:t>
            </a:r>
            <a:endParaRPr lang="en-US" dirty="0">
              <a:latin typeface="PT Sans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>
                <a:solidFill>
                  <a:schemeClr val="accent4"/>
                </a:solidFill>
                <a:latin typeface="PT Sans"/>
              </a:rPr>
              <a:t>Aktualnie głównym źródłem komórek krwiotwórczych do celów transplantologicznych są komórki macierzyste krwi obwodowej.</a:t>
            </a:r>
            <a:endParaRPr lang="en-US" dirty="0">
              <a:solidFill>
                <a:schemeClr val="accent4"/>
              </a:solidFill>
              <a:latin typeface="PT Sans"/>
              <a:ea typeface="+mn-lt"/>
              <a:cs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64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797EB8-C29D-4FE9-9818-567CDE65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Wtórne narządy</a:t>
            </a:r>
            <a:br>
              <a:rPr lang="pl-PL" dirty="0"/>
            </a:br>
            <a:r>
              <a:rPr lang="pl-PL" dirty="0"/>
              <a:t>i tkanki limfatyczne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F6A1A-11B3-44F8-A7D8-57FB2AD2B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25" y="2601188"/>
            <a:ext cx="4074338" cy="357577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po wytworzeniu limfocytów w pierwotnych narządach limfatycznych następuje ich migracja do wtórnych tkanek obwodowych.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wtórna tkanka limfatyczna obejmuje narządy </a:t>
            </a:r>
            <a:r>
              <a:rPr lang="pl-PL" dirty="0" err="1">
                <a:ea typeface="+mn-lt"/>
                <a:cs typeface="+mn-lt"/>
              </a:rPr>
              <a:t>otorebkowane</a:t>
            </a:r>
            <a:r>
              <a:rPr lang="pl-PL" dirty="0">
                <a:ea typeface="+mn-lt"/>
                <a:cs typeface="+mn-lt"/>
              </a:rPr>
              <a:t> - 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śledzionę i węzły chłonne </a:t>
            </a:r>
            <a:r>
              <a:rPr lang="pl-PL" dirty="0">
                <a:ea typeface="+mn-lt"/>
                <a:cs typeface="+mn-lt"/>
              </a:rPr>
              <a:t>- oraz nie </a:t>
            </a:r>
            <a:r>
              <a:rPr lang="pl-PL" dirty="0" err="1">
                <a:ea typeface="+mn-lt"/>
                <a:cs typeface="+mn-lt"/>
              </a:rPr>
              <a:t>otorebkowane</a:t>
            </a:r>
            <a:r>
              <a:rPr lang="pl-PL" dirty="0">
                <a:ea typeface="+mn-lt"/>
                <a:cs typeface="+mn-lt"/>
              </a:rPr>
              <a:t> skupienia, spotykane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w całym organizmie 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większość niezorganizowanej tkanki limfatycznej znajduje się w połączeniu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z powierzchniami błon śluzowych –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MALT (tkanka limfoidalna związana ze śluzówką).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E4016A-2D28-462C-A520-8C5C0BE4A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945A3C1-8EB0-4358-91A6-F1DC0E5C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38" y="521002"/>
            <a:ext cx="375336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F6999-17C6-454F-BB3F-592A473F42A2}"/>
              </a:ext>
            </a:extLst>
          </p:cNvPr>
          <p:cNvSpPr txBox="1"/>
          <p:nvPr/>
        </p:nvSpPr>
        <p:spPr>
          <a:xfrm>
            <a:off x="4571999" y="6561438"/>
            <a:ext cx="4757351" cy="350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Palatino Linotype"/>
              </a:rPr>
              <a:t>Fot. „Immunologia” D. Male, J.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Brostoff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D.B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Roth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I.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Roitt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pod redakcją Jana Żeromskiego;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Elsevier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 Urban /Partner, 2008</a:t>
            </a:r>
            <a:r>
              <a:rPr lang="en-US" sz="800" dirty="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8417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797EB8-C29D-4FE9-9818-567CDE65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Wtórne narządy</a:t>
            </a:r>
            <a:br>
              <a:rPr lang="pl-PL" dirty="0"/>
            </a:br>
            <a:r>
              <a:rPr lang="pl-PL" dirty="0"/>
              <a:t>i tkanki limfatyczne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F6A1A-11B3-44F8-A7D8-57FB2AD2B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25" y="2601188"/>
            <a:ext cx="4074338" cy="35757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węzły chłonne często występują przy </a:t>
            </a:r>
            <a:r>
              <a:rPr lang="pl-PL" sz="1400" dirty="0" err="1">
                <a:ea typeface="+mn-lt"/>
                <a:cs typeface="+mn-lt"/>
              </a:rPr>
              <a:t>odgałęzieniach</a:t>
            </a:r>
            <a:r>
              <a:rPr lang="pl-PL" sz="1400" dirty="0">
                <a:ea typeface="+mn-lt"/>
                <a:cs typeface="+mn-lt"/>
              </a:rPr>
              <a:t> naczyń limfatycznych.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węzły chłonne, ochraniające skórę są powierzchniowe i określane jako </a:t>
            </a:r>
            <a:r>
              <a:rPr lang="pl-PL" sz="1400" b="1" dirty="0">
                <a:ea typeface="+mn-lt"/>
                <a:cs typeface="+mn-lt"/>
              </a:rPr>
              <a:t>węzły somatyczne.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głębokie węzły chłonne, które ochraniają powierzchnie śluzówkowe układów: oddechowego, pokarmowego i moczowo - płciowego to </a:t>
            </a:r>
            <a:r>
              <a:rPr lang="pl-PL" sz="1400" b="1" dirty="0">
                <a:ea typeface="+mn-lt"/>
                <a:cs typeface="+mn-lt"/>
              </a:rPr>
              <a:t>węzły trzewne.</a:t>
            </a:r>
            <a:endParaRPr lang="en-US" sz="14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sz="12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E4016A-2D28-462C-A520-8C5C0BE4A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945A3C1-8EB0-4358-91A6-F1DC0E5C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38" y="521002"/>
            <a:ext cx="375336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F6999-17C6-454F-BB3F-592A473F42A2}"/>
              </a:ext>
            </a:extLst>
          </p:cNvPr>
          <p:cNvSpPr txBox="1"/>
          <p:nvPr/>
        </p:nvSpPr>
        <p:spPr>
          <a:xfrm>
            <a:off x="4571999" y="6561438"/>
            <a:ext cx="4757351" cy="350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Palatino Linotype"/>
              </a:rPr>
              <a:t>Fot. „Immunologia” D. Male, J.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Brostoff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D.B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Roth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I.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Roitt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pod redakcją Jana Żeromskiego;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Elsevier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 Urban /Partner, 2008</a:t>
            </a:r>
            <a:r>
              <a:rPr lang="en-US" sz="800" dirty="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8274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F55A-BACD-4747-B0B6-5AEB9836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Główne</a:t>
            </a:r>
            <a:r>
              <a:rPr lang="en-US" sz="2800" b="1" dirty="0"/>
              <a:t> </a:t>
            </a:r>
            <a:r>
              <a:rPr lang="en-US" sz="2800" b="1" dirty="0" err="1"/>
              <a:t>funkcje</a:t>
            </a:r>
            <a:r>
              <a:rPr lang="en-US" sz="2800" b="1" dirty="0"/>
              <a:t> </a:t>
            </a:r>
            <a:r>
              <a:rPr lang="en-US" sz="2800" b="1" dirty="0" err="1"/>
              <a:t>węzłów</a:t>
            </a:r>
            <a:r>
              <a:rPr lang="en-US" sz="2800" b="1" dirty="0"/>
              <a:t> </a:t>
            </a:r>
            <a:r>
              <a:rPr lang="en-US" sz="2800" b="1" dirty="0" err="1"/>
              <a:t>limfatycznych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0BA6A-6628-4E24-9496-10866BB3E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/>
              <a:t>filtracja limfy i zatrzymywanie zawartych w niej antygenów, komórek nowotworowych oraz drobnych cząsteczek stałych;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/>
              <a:t>wytwarzanie aktywnych  limfocytów T i B;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/>
              <a:t>udział w odpowiedzi immunologicznej.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1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0A5A-CC8E-4786-B5B8-7577987C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Krążenie</a:t>
            </a:r>
            <a:r>
              <a:rPr lang="en-US" b="1" dirty="0"/>
              <a:t> </a:t>
            </a:r>
            <a:r>
              <a:rPr lang="en-US" b="1" dirty="0" err="1"/>
              <a:t>limfocytów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4FF5DD-B7AD-491A-9049-B8DE5F144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017" y="2585012"/>
            <a:ext cx="7395966" cy="3664668"/>
          </a:xfrm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id="{881D49D8-1E56-44B4-B5EC-8FD284504E19}"/>
              </a:ext>
            </a:extLst>
          </p:cNvPr>
          <p:cNvSpPr txBox="1"/>
          <p:nvPr/>
        </p:nvSpPr>
        <p:spPr>
          <a:xfrm>
            <a:off x="2782159" y="6312415"/>
            <a:ext cx="5679760" cy="215444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800" dirty="0">
                <a:latin typeface="Palatino Linotype"/>
              </a:rPr>
              <a:t>Fot. „Immunologia” D. Male, J. </a:t>
            </a:r>
            <a:r>
              <a:rPr lang="pl-PL" sz="800" dirty="0" err="1">
                <a:latin typeface="Palatino Linotype"/>
              </a:rPr>
              <a:t>Brostoff</a:t>
            </a:r>
            <a:r>
              <a:rPr lang="pl-PL" sz="800" dirty="0">
                <a:latin typeface="Palatino Linotype"/>
              </a:rPr>
              <a:t>, D.B </a:t>
            </a:r>
            <a:r>
              <a:rPr lang="pl-PL" sz="800" dirty="0" err="1">
                <a:latin typeface="Palatino Linotype"/>
              </a:rPr>
              <a:t>Roth</a:t>
            </a:r>
            <a:r>
              <a:rPr lang="pl-PL" sz="800" dirty="0">
                <a:latin typeface="Palatino Linotype"/>
              </a:rPr>
              <a:t>, I. </a:t>
            </a:r>
            <a:r>
              <a:rPr lang="pl-PL" sz="800" dirty="0" err="1">
                <a:latin typeface="Palatino Linotype"/>
              </a:rPr>
              <a:t>Roitt</a:t>
            </a:r>
            <a:r>
              <a:rPr lang="pl-PL" sz="800" dirty="0">
                <a:latin typeface="Palatino Linotype"/>
              </a:rPr>
              <a:t>, pod redakcją Jana Żeromskiego; </a:t>
            </a:r>
            <a:r>
              <a:rPr lang="pl-PL" sz="800" dirty="0" err="1">
                <a:latin typeface="Palatino Linotype"/>
              </a:rPr>
              <a:t>Elsevier</a:t>
            </a:r>
            <a:r>
              <a:rPr lang="pl-PL" sz="800" dirty="0">
                <a:latin typeface="Palatino Linotype"/>
              </a:rPr>
              <a:t> Urban /Partner, 2008</a:t>
            </a:r>
          </a:p>
        </p:txBody>
      </p:sp>
    </p:spTree>
    <p:extLst>
      <p:ext uri="{BB962C8B-B14F-4D97-AF65-F5344CB8AC3E}">
        <p14:creationId xmlns:p14="http://schemas.microsoft.com/office/powerpoint/2010/main" val="290474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A57-D8D8-46E2-81CF-A1B1949C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875827"/>
          </a:xfrm>
        </p:spPr>
        <p:txBody>
          <a:bodyPr>
            <a:normAutofit/>
          </a:bodyPr>
          <a:lstStyle/>
          <a:p>
            <a:r>
              <a:rPr lang="pl-PL" b="1" i="0" u="none" strike="noStrike">
                <a:solidFill>
                  <a:srgbClr val="002D59"/>
                </a:solidFill>
                <a:latin typeface="PT Sans"/>
                <a:ea typeface="PT Sans"/>
                <a:cs typeface="PT Sans"/>
              </a:rPr>
              <a:t>ODPORNOŚĆ</a:t>
            </a:r>
            <a:r>
              <a:rPr lang="pl-PL" b="0" i="0" u="none" strike="noStrike">
                <a:solidFill>
                  <a:srgbClr val="002D59"/>
                </a:solidFill>
                <a:latin typeface="PT Sans"/>
                <a:ea typeface="PT Sans"/>
                <a:cs typeface="PT Sans"/>
              </a:rPr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D217-E862-4930-969B-921DFE32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374948"/>
            <a:ext cx="7776000" cy="3788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Jest sumą wszystkich występujących mechanizmów obronnych, które chronią ludzi przed chorobami infekcyjnymi.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Wyróżniamy dwa rodzaje odporności: 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wrodzoną </a:t>
            </a:r>
            <a:r>
              <a:rPr lang="pl-PL" dirty="0">
                <a:ea typeface="+mn-lt"/>
                <a:cs typeface="+mn-lt"/>
              </a:rPr>
              <a:t>i</a:t>
            </a:r>
            <a:r>
              <a:rPr lang="pl-PL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nabytą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5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976D-67CD-40F0-81A6-154A6C71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665763"/>
          </a:xfrm>
        </p:spPr>
        <p:txBody>
          <a:bodyPr>
            <a:normAutofit/>
          </a:bodyPr>
          <a:lstStyle/>
          <a:p>
            <a:r>
              <a:rPr lang="en-US" dirty="0" err="1"/>
              <a:t>Krążenie</a:t>
            </a:r>
            <a:r>
              <a:rPr lang="en-US" dirty="0"/>
              <a:t> </a:t>
            </a:r>
            <a:r>
              <a:rPr lang="en-US" dirty="0" err="1"/>
              <a:t>limfocytów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A77F-9C65-4C1F-B6E3-935E80C2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Limfocyty dziewicze</a:t>
            </a:r>
            <a:r>
              <a:rPr lang="pl-PL" dirty="0">
                <a:ea typeface="+mn-lt"/>
                <a:cs typeface="+mn-lt"/>
              </a:rPr>
              <a:t> po opuszczeniu centralnych narządów limfatycznych docierają jedynie do obwodowych narządów limfatycznych, a po opuszczeniu tych narządów powracają do nich ponownie.</a:t>
            </a:r>
            <a:endParaRPr lang="en-US">
              <a:ea typeface="+mn-lt"/>
              <a:cs typeface="+mn-lt"/>
            </a:endParaRPr>
          </a:p>
          <a:p>
            <a:pPr marL="0" indent="0" algn="just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Limfocyty pamięci</a:t>
            </a:r>
            <a:r>
              <a:rPr lang="pl-PL" b="1" dirty="0">
                <a:solidFill>
                  <a:srgbClr val="FF0066"/>
                </a:solidFill>
                <a:ea typeface="+mn-lt"/>
                <a:cs typeface="+mn-lt"/>
              </a:rPr>
              <a:t> </a:t>
            </a:r>
            <a:r>
              <a:rPr lang="pl-PL" dirty="0">
                <a:solidFill>
                  <a:srgbClr val="002D59"/>
                </a:solidFill>
                <a:ea typeface="+mn-lt"/>
                <a:cs typeface="+mn-lt"/>
              </a:rPr>
              <a:t>mogą</a:t>
            </a:r>
            <a:r>
              <a:rPr lang="pl-PL" b="1" dirty="0"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migrować zarówno do obwodowych naczyń limfatycznych, jaki i do tkanek nie limfatycznych.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BAF6-4190-4375-A2D4-FFDE0EFA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j-lt"/>
                <a:cs typeface="+mj-lt"/>
              </a:rPr>
              <a:t>Komórki odpowiedzi immunologicznej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0C1B-431D-44D0-B467-113A10013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Komórki układu immunologicznego powstają z </a:t>
            </a:r>
            <a:r>
              <a:rPr lang="pl-PL" b="1" u="sng" dirty="0" err="1">
                <a:solidFill>
                  <a:schemeClr val="accent4"/>
                </a:solidFill>
                <a:ea typeface="+mn-lt"/>
                <a:cs typeface="+mn-lt"/>
              </a:rPr>
              <a:t>pluripotencjalnyc</a:t>
            </a:r>
            <a:r>
              <a:rPr lang="pl-PL" b="1" dirty="0" err="1">
                <a:solidFill>
                  <a:schemeClr val="accent4"/>
                </a:solidFill>
                <a:ea typeface="+mn-lt"/>
                <a:cs typeface="+mn-lt"/>
              </a:rPr>
              <a:t>h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komórek macierzystych poprzez dwie linie różnicowania:</a:t>
            </a:r>
            <a:endParaRPr lang="en-US" dirty="0">
              <a:solidFill>
                <a:srgbClr val="002D59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linia limfoidalna</a:t>
            </a:r>
            <a:r>
              <a:rPr lang="pl-PL" dirty="0">
                <a:ea typeface="+mn-lt"/>
                <a:cs typeface="+mn-lt"/>
              </a:rPr>
              <a:t> wytwarza limfocyty,</a:t>
            </a:r>
            <a:endParaRPr lang="en-US" dirty="0">
              <a:solidFill>
                <a:srgbClr val="002D59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linia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mieloidalna</a:t>
            </a:r>
            <a:r>
              <a:rPr lang="pl-PL" dirty="0">
                <a:ea typeface="+mn-lt"/>
                <a:cs typeface="+mn-lt"/>
              </a:rPr>
              <a:t> wytwarza fagocyty (monocyty, makrofagi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neutrofile) oraz pozostałe komórki.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9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F442-3058-4C09-A843-32DB3B2D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2800" dirty="0">
                <a:ea typeface="+mj-lt"/>
                <a:cs typeface="+mj-lt"/>
              </a:rPr>
              <a:t>Pochodzenie komórek układu odpornościowego</a:t>
            </a:r>
            <a:endParaRPr lang="en-US" sz="2800">
              <a:ea typeface="+mj-lt"/>
              <a:cs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41301D-8006-41DC-A36D-F2DB8CE8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23" y="1942461"/>
            <a:ext cx="7382433" cy="473970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8C1AB-490F-4239-A1A7-D63E58D7E9D2}"/>
              </a:ext>
            </a:extLst>
          </p:cNvPr>
          <p:cNvSpPr txBox="1"/>
          <p:nvPr/>
        </p:nvSpPr>
        <p:spPr>
          <a:xfrm>
            <a:off x="5906529" y="616602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Palatino Linotype"/>
              </a:rPr>
              <a:t>Fot. „Immunologia” D. Male, J.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Brostoff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D.B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Roth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I.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Roitt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pod redakcją Jana Żeromskiego;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Elsevier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 Urban /Partner, 2008</a:t>
            </a:r>
            <a:r>
              <a:rPr lang="en-US" sz="800" dirty="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2612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EFE8-9C46-4DEA-919E-CF9DE63D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Odpowiedź</a:t>
            </a:r>
            <a:r>
              <a:rPr lang="en-US" sz="2800" dirty="0"/>
              <a:t> </a:t>
            </a:r>
            <a:r>
              <a:rPr lang="en-US" sz="2800" dirty="0" err="1"/>
              <a:t>immunologiczna</a:t>
            </a:r>
            <a:r>
              <a:rPr lang="en-US" sz="2800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5B226-BE59-4083-BD3A-DA60FF24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Charakteryzuje się wytwarzaniem przez organizm określonych białek (nazywanych immunoglobulinami albo przeciwciałami) i swoiście reagujących limfocytów (nazywanych limfocytami pochodzenia </a:t>
            </a:r>
            <a:r>
              <a:rPr lang="pl-PL" dirty="0" err="1">
                <a:ea typeface="+mn-lt"/>
                <a:cs typeface="+mn-lt"/>
              </a:rPr>
              <a:t>grasicznego</a:t>
            </a:r>
            <a:r>
              <a:rPr lang="pl-PL" dirty="0">
                <a:ea typeface="+mn-lt"/>
                <a:cs typeface="+mn-lt"/>
              </a:rPr>
              <a:t>  albo limfocytami T), które powstają w wyniku kontaktu makroorganizmu z obcymi cząsteczkami albo komórkami. </a:t>
            </a:r>
            <a:endParaRPr lang="en-US">
              <a:ea typeface="+mn-lt"/>
              <a:cs typeface="+mn-lt"/>
            </a:endParaRPr>
          </a:p>
          <a:p>
            <a:pPr marL="0" indent="0" algn="ctr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Substancje wywołujące odpowiedź immunologiczną nazywane są </a:t>
            </a:r>
            <a:r>
              <a:rPr lang="pl-PL" b="1" u="sng" dirty="0">
                <a:ea typeface="+mn-lt"/>
                <a:cs typeface="+mn-lt"/>
              </a:rPr>
              <a:t>antygenami</a:t>
            </a:r>
            <a:r>
              <a:rPr lang="pl-PL" dirty="0">
                <a:ea typeface="+mn-lt"/>
                <a:cs typeface="+mn-lt"/>
              </a:rPr>
              <a:t> albo </a:t>
            </a:r>
            <a:r>
              <a:rPr lang="pl-PL" b="1" u="sng" dirty="0" err="1">
                <a:ea typeface="+mn-lt"/>
                <a:cs typeface="+mn-lt"/>
              </a:rPr>
              <a:t>immunogenami</a:t>
            </a:r>
            <a:r>
              <a:rPr lang="pl-PL" b="1" u="sng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>
              <a:ea typeface="+mn-lt"/>
              <a:cs typeface="+mn-lt"/>
            </a:endParaRP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pPr marL="0" indent="0" algn="just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pPr marL="0" indent="0" algn="just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6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EFE8-9C46-4DEA-919E-CF9DE63D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Odpowiedź</a:t>
            </a:r>
            <a:r>
              <a:rPr lang="en-US" sz="2800" dirty="0"/>
              <a:t> </a:t>
            </a:r>
            <a:r>
              <a:rPr lang="en-US" sz="2800" dirty="0" err="1"/>
              <a:t>immunologiczna</a:t>
            </a:r>
            <a:r>
              <a:rPr lang="en-US" sz="2800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5B226-BE59-4083-BD3A-DA60FF24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Immunogenność </a:t>
            </a:r>
            <a:r>
              <a:rPr lang="pl-PL" dirty="0">
                <a:ea typeface="+mn-lt"/>
                <a:cs typeface="+mn-lt"/>
              </a:rPr>
              <a:t>jest właściwą dla danej substancji zdolnością do wywołania specyficznej odpowiedzi immunologicznej.</a:t>
            </a:r>
            <a:endParaRPr lang="en-US" dirty="0">
              <a:ea typeface="+mn-lt"/>
              <a:cs typeface="+mn-lt"/>
            </a:endParaRP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Przez pojęcie 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antygenowości </a:t>
            </a:r>
            <a:r>
              <a:rPr lang="pl-PL" dirty="0">
                <a:ea typeface="+mn-lt"/>
                <a:cs typeface="+mn-lt"/>
              </a:rPr>
              <a:t>rozumie się nie tylko zdolności do wywołania odpowiedzi, ale i do swoistego reagowania z produktami tej odpowiedzi.</a:t>
            </a:r>
            <a:endParaRPr lang="pl-PL" dirty="0"/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>
              <a:ea typeface="+mn-lt"/>
              <a:cs typeface="+mn-lt"/>
            </a:endParaRP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pPr marL="0" indent="0" algn="just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pPr marL="0" indent="0" algn="just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0943-B487-4758-9F7E-51FB7B6D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EF87-46CA-45B9-8A2C-9EA6B887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498515"/>
            <a:ext cx="4019546" cy="3664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 err="1">
                <a:ea typeface="+mn-lt"/>
                <a:cs typeface="+mn-lt"/>
              </a:rPr>
              <a:t>Epitopami</a:t>
            </a:r>
            <a:r>
              <a:rPr lang="pl-PL" dirty="0">
                <a:ea typeface="+mn-lt"/>
                <a:cs typeface="+mn-lt"/>
              </a:rPr>
              <a:t> nazywamy miejsca rozpoznawane i wiązane przez przeciwciała i receptory komórek T. Struktury te zlokalizowane są na cząsteczce antygenu lub w jej obrębie, czyli stanowią część cząsteczki antygenu.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EB10D0-A4B1-48AC-9281-1684B0695FF9}"/>
              </a:ext>
            </a:extLst>
          </p:cNvPr>
          <p:cNvGrpSpPr>
            <a:grpSpLocks/>
          </p:cNvGrpSpPr>
          <p:nvPr/>
        </p:nvGrpSpPr>
        <p:grpSpPr bwMode="auto">
          <a:xfrm>
            <a:off x="4864835" y="2493685"/>
            <a:ext cx="3899038" cy="2814902"/>
            <a:chOff x="4787900" y="2362200"/>
            <a:chExt cx="2528" cy="1790"/>
          </a:xfrm>
        </p:grpSpPr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0CC1E6BA-29E2-4755-BD5D-D00B49B37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924" y="2363098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E81DD24A-FA77-46C8-B94E-F3B62BEC4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9600" y="2363168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B73140E6-5335-4330-9BB1-FF30469BC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9876" y="2362768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CC32648E-AFC1-4BCD-B6F9-08165C5A4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89524" y="2362890"/>
              <a:ext cx="122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E05434-17A4-4422-B85A-F821CC781B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55138">
              <a:off x="4787900" y="2363894"/>
              <a:ext cx="1727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7AECD995-9641-4A8C-8DA4-566A449295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26257">
              <a:off x="4789266" y="2363228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88 w 21600"/>
                <a:gd name="T13" fmla="*/ 0 h 21600"/>
                <a:gd name="T14" fmla="*/ 19613 w 21600"/>
                <a:gd name="T15" fmla="*/ 6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13" y="5561"/>
                  </a:moveTo>
                  <a:cubicBezTo>
                    <a:pt x="7321" y="4366"/>
                    <a:pt x="9028" y="3703"/>
                    <a:pt x="10800" y="3704"/>
                  </a:cubicBezTo>
                  <a:cubicBezTo>
                    <a:pt x="12571" y="3704"/>
                    <a:pt x="14278" y="4366"/>
                    <a:pt x="15586" y="5561"/>
                  </a:cubicBezTo>
                  <a:lnTo>
                    <a:pt x="18085" y="2827"/>
                  </a:lnTo>
                  <a:cubicBezTo>
                    <a:pt x="16094" y="1008"/>
                    <a:pt x="13496" y="-1"/>
                    <a:pt x="10799" y="0"/>
                  </a:cubicBezTo>
                  <a:cubicBezTo>
                    <a:pt x="8103" y="0"/>
                    <a:pt x="5505" y="1008"/>
                    <a:pt x="3514" y="2827"/>
                  </a:cubicBezTo>
                  <a:lnTo>
                    <a:pt x="6013" y="556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E1E686-DDC9-4552-972B-76A1F93D7D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22196">
              <a:off x="4789208" y="2362948"/>
              <a:ext cx="1002" cy="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7EDD948B-35F5-47AC-8A55-4A072C4371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6382" flipH="1">
              <a:off x="4789578" y="236220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6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54" y="15670"/>
                  </a:moveTo>
                  <a:cubicBezTo>
                    <a:pt x="4240" y="14338"/>
                    <a:pt x="3568" y="12601"/>
                    <a:pt x="3568" y="10800"/>
                  </a:cubicBezTo>
                  <a:cubicBezTo>
                    <a:pt x="3568" y="6805"/>
                    <a:pt x="6805" y="3568"/>
                    <a:pt x="10800" y="3568"/>
                  </a:cubicBezTo>
                  <a:cubicBezTo>
                    <a:pt x="14794" y="3568"/>
                    <a:pt x="18032" y="6805"/>
                    <a:pt x="18032" y="10800"/>
                  </a:cubicBezTo>
                  <a:cubicBezTo>
                    <a:pt x="18032" y="12601"/>
                    <a:pt x="17359" y="14338"/>
                    <a:pt x="16145" y="15670"/>
                  </a:cubicBezTo>
                  <a:lnTo>
                    <a:pt x="18783" y="18073"/>
                  </a:lnTo>
                  <a:cubicBezTo>
                    <a:pt x="20595" y="16084"/>
                    <a:pt x="21600" y="1349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90"/>
                    <a:pt x="1004" y="16084"/>
                    <a:pt x="2816" y="18073"/>
                  </a:cubicBezTo>
                  <a:lnTo>
                    <a:pt x="5454" y="1567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62E7DB-4299-489F-9716-760B68355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1264">
              <a:off x="4788237" y="2362938"/>
              <a:ext cx="1727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19A907F8-8629-4086-8CAF-E3431EAFA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453100">
              <a:off x="4788076" y="2363186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 w 21600"/>
                <a:gd name="T13" fmla="*/ 0 h 21600"/>
                <a:gd name="T14" fmla="*/ 21263 w 21600"/>
                <a:gd name="T15" fmla="*/ 125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484" y="10504"/>
                  </a:moveTo>
                  <a:cubicBezTo>
                    <a:pt x="3643" y="6579"/>
                    <a:pt x="6871" y="3478"/>
                    <a:pt x="10800" y="3479"/>
                  </a:cubicBezTo>
                  <a:cubicBezTo>
                    <a:pt x="14728" y="3479"/>
                    <a:pt x="17956" y="6579"/>
                    <a:pt x="18115" y="10504"/>
                  </a:cubicBezTo>
                  <a:lnTo>
                    <a:pt x="21591" y="10363"/>
                  </a:lnTo>
                  <a:cubicBezTo>
                    <a:pt x="21356" y="4573"/>
                    <a:pt x="16594" y="-1"/>
                    <a:pt x="10799" y="0"/>
                  </a:cubicBezTo>
                  <a:cubicBezTo>
                    <a:pt x="5005" y="0"/>
                    <a:pt x="243" y="4573"/>
                    <a:pt x="8" y="10363"/>
                  </a:cubicBezTo>
                  <a:lnTo>
                    <a:pt x="3484" y="105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4F1DE4-305D-44E2-8E19-CF685975FD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0354">
              <a:off x="4788380" y="2363418"/>
              <a:ext cx="1727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D54A8CC2-FF96-477F-908E-FABCA4246F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74352" flipH="1">
              <a:off x="4789852" y="2363164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3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90" y="14134"/>
                  </a:moveTo>
                  <a:cubicBezTo>
                    <a:pt x="3946" y="13107"/>
                    <a:pt x="3663" y="11962"/>
                    <a:pt x="3663" y="10800"/>
                  </a:cubicBezTo>
                  <a:cubicBezTo>
                    <a:pt x="3663" y="6858"/>
                    <a:pt x="6858" y="3663"/>
                    <a:pt x="10800" y="3663"/>
                  </a:cubicBezTo>
                  <a:cubicBezTo>
                    <a:pt x="14741" y="3663"/>
                    <a:pt x="17937" y="6858"/>
                    <a:pt x="17937" y="10800"/>
                  </a:cubicBezTo>
                  <a:cubicBezTo>
                    <a:pt x="17937" y="11962"/>
                    <a:pt x="17653" y="13107"/>
                    <a:pt x="17109" y="14134"/>
                  </a:cubicBezTo>
                  <a:lnTo>
                    <a:pt x="20348" y="15846"/>
                  </a:lnTo>
                  <a:cubicBezTo>
                    <a:pt x="21170" y="14291"/>
                    <a:pt x="21600" y="125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559"/>
                    <a:pt x="429" y="14291"/>
                    <a:pt x="1251" y="15846"/>
                  </a:cubicBezTo>
                  <a:lnTo>
                    <a:pt x="4490" y="1413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Palatino Linotype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D0CE62-60BE-4851-A978-68D0626D67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91460">
              <a:off x="4788464" y="2363038"/>
              <a:ext cx="1727" cy="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B354CD-F3F6-4FCF-A35D-1092CCF91B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78917">
              <a:off x="4788284" y="2362346"/>
              <a:ext cx="43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04EA0D5-4DDE-4869-AB04-6C4E08887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06982">
              <a:off x="4789667" y="2362938"/>
              <a:ext cx="240" cy="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>
                  <a:latin typeface="Palatino Linotype"/>
                </a:rPr>
                <a:t>Fe</a:t>
              </a:r>
              <a:endParaRPr lang="en-US" altLang="en-US" sz="1600" dirty="0">
                <a:latin typeface="Palatino Linotype"/>
              </a:endParaRPr>
            </a:p>
          </p:txBody>
        </p:sp>
      </p:grpSp>
      <p:sp>
        <p:nvSpPr>
          <p:cNvPr id="24" name="Text Box 20">
            <a:extLst>
              <a:ext uri="{FF2B5EF4-FFF2-40B4-BE49-F238E27FC236}">
                <a16:creationId xmlns:a16="http://schemas.microsoft.com/office/drawing/2014/main" id="{8915B271-B84D-4F5B-96F7-16C13FE9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912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en-US">
                <a:latin typeface="Palatino Linotype"/>
              </a:rPr>
              <a:t>epitopy</a:t>
            </a:r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17C20555-3AD1-43E9-9FB7-F0A1EBB37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953000"/>
            <a:ext cx="12192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Palatino Linotype"/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D74274D8-A035-4773-BB46-6E0CEDD14B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5029200"/>
            <a:ext cx="9906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9651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0943-B487-4758-9F7E-51FB7B6D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EF87-46CA-45B9-8A2C-9EA6B887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Arial,Sans-Serif"/>
              <a:buChar char="•"/>
            </a:pPr>
            <a:r>
              <a:rPr lang="pl-PL" dirty="0">
                <a:ea typeface="+mn-lt"/>
                <a:cs typeface="+mn-lt"/>
              </a:rPr>
              <a:t> są bardzo małe - odpowiadają 4 lub 5 aminokwasom.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Arial,Sans-Serif"/>
              <a:buChar char="•"/>
            </a:pPr>
            <a:r>
              <a:rPr lang="pl-PL" dirty="0">
                <a:ea typeface="+mn-lt"/>
                <a:cs typeface="+mn-lt"/>
              </a:rPr>
              <a:t> mogą być 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linearne </a:t>
            </a:r>
            <a:r>
              <a:rPr lang="pl-PL" dirty="0">
                <a:ea typeface="+mn-lt"/>
                <a:cs typeface="+mn-lt"/>
              </a:rPr>
              <a:t>(ciągła sekwencja aminokwasowa)  lub 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konformacyjne </a:t>
            </a:r>
            <a:r>
              <a:rPr lang="pl-PL" dirty="0">
                <a:ea typeface="+mn-lt"/>
                <a:cs typeface="+mn-lt"/>
              </a:rPr>
              <a:t>(obejmują reszty aminokwasowe zlokalizowane w pobliżu siebie, ale nie sąsiadujące ze sobą).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Arial,Sans-Serif"/>
              <a:buChar char="•"/>
            </a:pPr>
            <a:r>
              <a:rPr lang="pl-PL" dirty="0">
                <a:ea typeface="+mn-lt"/>
                <a:cs typeface="+mn-lt"/>
              </a:rPr>
              <a:t> mogą występować na powierzchni antygenu (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epitopy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 topograficzne</a:t>
            </a:r>
            <a:r>
              <a:rPr lang="pl-PL" dirty="0">
                <a:ea typeface="+mn-lt"/>
                <a:cs typeface="+mn-lt"/>
              </a:rPr>
              <a:t>) lub wewnątrz cząsteczki (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epitopy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 wewnętrzne</a:t>
            </a:r>
            <a:r>
              <a:rPr lang="pl-PL" dirty="0">
                <a:ea typeface="+mn-lt"/>
                <a:cs typeface="+mn-lt"/>
              </a:rPr>
              <a:t>)</a:t>
            </a:r>
            <a:endParaRPr lang="en-US" dirty="0"/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0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A89B-BF31-45A9-9349-0CA831FD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ea typeface="+mj-lt"/>
                <a:cs typeface="+mj-lt"/>
              </a:rPr>
              <a:t>Immunoglobuliny </a:t>
            </a:r>
            <a:r>
              <a:rPr lang="pl-PL" sz="2000" dirty="0">
                <a:ea typeface="+mj-lt"/>
                <a:cs typeface="+mj-lt"/>
              </a:rPr>
              <a:t>(przeciwciała)  – są glikoproteinami występującymi we frakcji gamma-globulinowej osocza.</a:t>
            </a:r>
            <a:endParaRPr lang="en-US" sz="20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E6FF-BDAF-47AF-846A-A1FAF730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1400" dirty="0">
                <a:ea typeface="+mn-lt"/>
                <a:cs typeface="+mn-lt"/>
              </a:rPr>
              <a:t>immunoglobuliny wytwarzane przez organizm rozdzielone są równo miedzy obszarem wewnątrznaczyniowym i </a:t>
            </a:r>
            <a:r>
              <a:rPr lang="pl-PL" sz="1400" dirty="0" err="1">
                <a:ea typeface="+mn-lt"/>
                <a:cs typeface="+mn-lt"/>
              </a:rPr>
              <a:t>zewnątrznaczyniowym</a:t>
            </a:r>
            <a:r>
              <a:rPr lang="pl-PL" sz="1400" dirty="0">
                <a:ea typeface="+mn-lt"/>
                <a:cs typeface="+mn-lt"/>
              </a:rPr>
              <a:t> (głównie limfatycznym). Każdego dnia 25% ogólnej ilości przeciwciał wymienia się w wyniku obmywania tkanek przez białka osocza.</a:t>
            </a:r>
            <a:endParaRPr lang="en-US" sz="1400" dirty="0">
              <a:ea typeface="+mn-lt"/>
              <a:cs typeface="+mn-lt"/>
            </a:endParaRPr>
          </a:p>
          <a:p>
            <a:pPr marL="285750" indent="-285750"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1400" dirty="0">
                <a:ea typeface="+mn-lt"/>
                <a:cs typeface="+mn-lt"/>
              </a:rPr>
              <a:t>są wytwarzane przez </a:t>
            </a:r>
            <a:r>
              <a:rPr lang="pl-PL" sz="1400" b="1" dirty="0">
                <a:solidFill>
                  <a:schemeClr val="accent4"/>
                </a:solidFill>
                <a:ea typeface="+mn-lt"/>
                <a:cs typeface="+mn-lt"/>
              </a:rPr>
              <a:t>komórki plazmatyczne</a:t>
            </a:r>
            <a:r>
              <a:rPr lang="pl-PL" sz="1400" b="1" dirty="0">
                <a:ea typeface="+mn-lt"/>
                <a:cs typeface="+mn-lt"/>
              </a:rPr>
              <a:t> </a:t>
            </a:r>
            <a:r>
              <a:rPr lang="pl-PL" sz="1400" dirty="0">
                <a:ea typeface="+mn-lt"/>
                <a:cs typeface="+mn-lt"/>
              </a:rPr>
              <a:t>w odpowiedzi na ekspozycje wobec </a:t>
            </a:r>
            <a:r>
              <a:rPr lang="pl-PL" sz="1400" dirty="0" err="1">
                <a:ea typeface="+mn-lt"/>
                <a:cs typeface="+mn-lt"/>
              </a:rPr>
              <a:t>immunogenu</a:t>
            </a:r>
            <a:r>
              <a:rPr lang="pl-PL" sz="1400" dirty="0">
                <a:ea typeface="+mn-lt"/>
                <a:cs typeface="+mn-lt"/>
              </a:rPr>
              <a:t>. Reagują </a:t>
            </a:r>
            <a:r>
              <a:rPr lang="pl-PL" sz="1400" b="1" dirty="0">
                <a:solidFill>
                  <a:schemeClr val="accent4"/>
                </a:solidFill>
                <a:ea typeface="+mn-lt"/>
                <a:cs typeface="+mn-lt"/>
              </a:rPr>
              <a:t>swoiście z antygenem </a:t>
            </a:r>
            <a:r>
              <a:rPr lang="pl-PL" sz="1400" dirty="0">
                <a:ea typeface="+mn-lt"/>
                <a:cs typeface="+mn-lt"/>
              </a:rPr>
              <a:t>w warunkach </a:t>
            </a:r>
            <a:r>
              <a:rPr lang="pl-PL" sz="1400" i="1" dirty="0">
                <a:ea typeface="+mn-lt"/>
                <a:cs typeface="+mn-lt"/>
              </a:rPr>
              <a:t>in vivo i in vitro </a:t>
            </a:r>
            <a:r>
              <a:rPr lang="pl-PL" sz="1400" dirty="0">
                <a:ea typeface="+mn-lt"/>
                <a:cs typeface="+mn-lt"/>
              </a:rPr>
              <a:t>– są więc częścią adaptacyjnej odpowiedzi immunologicznej.</a:t>
            </a:r>
            <a:endParaRPr lang="en-US" sz="1400">
              <a:ea typeface="+mn-lt"/>
              <a:cs typeface="+mn-lt"/>
            </a:endParaRPr>
          </a:p>
          <a:p>
            <a:pPr marL="285750" indent="-285750"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b="1" dirty="0">
                <a:ea typeface="+mn-lt"/>
                <a:cs typeface="+mn-lt"/>
              </a:rPr>
              <a:t>kontakt miedzy komórkami B i antygenami jest konieczny do przekształcenia się limfocytów B w komórki produkujące przeciwciała czyli komórki plazmatyczne (APC) 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5290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2755-312A-47CE-9117-32010F3B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PRZECIWCIAŁA - </a:t>
            </a:r>
            <a:r>
              <a:rPr lang="en-US" dirty="0" err="1"/>
              <a:t>budowa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właściwości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89796A-4651-4398-B64D-19B189A61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924" y="2226876"/>
            <a:ext cx="5982151" cy="4047009"/>
          </a:xfrm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id="{8C3D7A20-0A23-4B34-A625-023BE72FBAEF}"/>
              </a:ext>
            </a:extLst>
          </p:cNvPr>
          <p:cNvSpPr txBox="1"/>
          <p:nvPr/>
        </p:nvSpPr>
        <p:spPr>
          <a:xfrm>
            <a:off x="1583553" y="6280193"/>
            <a:ext cx="7401385" cy="2154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800" dirty="0">
                <a:latin typeface="Palatino Linotype"/>
              </a:rPr>
              <a:t>Fot. „Immunologia” D. Male, J. </a:t>
            </a:r>
            <a:r>
              <a:rPr lang="pl-PL" sz="800" dirty="0" err="1">
                <a:latin typeface="Palatino Linotype"/>
              </a:rPr>
              <a:t>Brostoff</a:t>
            </a:r>
            <a:r>
              <a:rPr lang="pl-PL" sz="800" dirty="0">
                <a:latin typeface="Palatino Linotype"/>
              </a:rPr>
              <a:t>, D.B </a:t>
            </a:r>
            <a:r>
              <a:rPr lang="pl-PL" sz="800" dirty="0" err="1">
                <a:latin typeface="Palatino Linotype"/>
              </a:rPr>
              <a:t>Roth</a:t>
            </a:r>
            <a:r>
              <a:rPr lang="pl-PL" sz="800" dirty="0">
                <a:latin typeface="Palatino Linotype"/>
              </a:rPr>
              <a:t>, I. </a:t>
            </a:r>
            <a:r>
              <a:rPr lang="pl-PL" sz="800" dirty="0" err="1">
                <a:latin typeface="Palatino Linotype"/>
              </a:rPr>
              <a:t>Roitt</a:t>
            </a:r>
            <a:r>
              <a:rPr lang="pl-PL" sz="800" dirty="0">
                <a:latin typeface="Palatino Linotype"/>
              </a:rPr>
              <a:t> , pod redakcją Jana Żeromskiego; </a:t>
            </a:r>
            <a:r>
              <a:rPr lang="pl-PL" sz="800" dirty="0" err="1">
                <a:latin typeface="Palatino Linotype"/>
              </a:rPr>
              <a:t>Elsevier</a:t>
            </a:r>
            <a:r>
              <a:rPr lang="pl-PL" sz="800" dirty="0">
                <a:latin typeface="Palatino Linotype"/>
              </a:rPr>
              <a:t> Urban /Partner, 2008</a:t>
            </a:r>
          </a:p>
        </p:txBody>
      </p:sp>
    </p:spTree>
    <p:extLst>
      <p:ext uri="{BB962C8B-B14F-4D97-AF65-F5344CB8AC3E}">
        <p14:creationId xmlns:p14="http://schemas.microsoft.com/office/powerpoint/2010/main" val="346025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B856-07B8-4497-89A4-37C53FEB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Przeciwciała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E64A-CDF7-401D-984F-0543D68F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Cząsteczka immunoglobuliny jest zbudowana z </a:t>
            </a:r>
            <a:r>
              <a:rPr lang="pl-PL" b="1" dirty="0">
                <a:ea typeface="+mn-lt"/>
                <a:cs typeface="+mn-lt"/>
              </a:rPr>
              <a:t>czterech </a:t>
            </a:r>
            <a:r>
              <a:rPr lang="pl-PL" dirty="0">
                <a:ea typeface="+mn-lt"/>
                <a:cs typeface="+mn-lt"/>
              </a:rPr>
              <a:t>łańcuchów polipeptydowych: </a:t>
            </a:r>
            <a:br>
              <a:rPr lang="pl-PL" dirty="0">
                <a:ea typeface="+mn-lt"/>
                <a:cs typeface="+mn-lt"/>
              </a:rPr>
            </a:br>
            <a:r>
              <a:rPr lang="pl-PL" b="1" dirty="0">
                <a:ea typeface="+mn-lt"/>
                <a:cs typeface="+mn-lt"/>
              </a:rPr>
              <a:t>2 lekkich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(</a:t>
            </a:r>
            <a:r>
              <a:rPr lang="pl-PL" b="1" dirty="0" err="1">
                <a:solidFill>
                  <a:schemeClr val="accent4"/>
                </a:solidFill>
                <a:ea typeface="+mn-lt"/>
                <a:cs typeface="+mn-lt"/>
              </a:rPr>
              <a:t>light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) </a:t>
            </a:r>
            <a:r>
              <a:rPr lang="pl-PL" dirty="0">
                <a:ea typeface="+mn-lt"/>
                <a:cs typeface="+mn-lt"/>
              </a:rPr>
              <a:t>i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pl-PL" b="1" dirty="0">
                <a:ea typeface="+mn-lt"/>
                <a:cs typeface="+mn-lt"/>
              </a:rPr>
              <a:t>2 ciężkich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 (heavy).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pPr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łańcuchy są połączone 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wiązaniami dwusiarczkowymi</a:t>
            </a:r>
            <a:r>
              <a:rPr lang="pl-PL" dirty="0">
                <a:solidFill>
                  <a:srgbClr val="FF0066"/>
                </a:solidFill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 zależności od różnic w budowie łańcuchów ciężkich: </a:t>
            </a:r>
            <a:r>
              <a:rPr lang="pl-PL" dirty="0">
                <a:latin typeface="Arial"/>
                <a:cs typeface="Arial"/>
              </a:rPr>
              <a:t>α</a:t>
            </a:r>
            <a:r>
              <a:rPr lang="pl-PL" dirty="0">
                <a:ea typeface="+mn-lt"/>
                <a:cs typeface="+mn-lt"/>
              </a:rPr>
              <a:t> (alfa) </a:t>
            </a:r>
            <a:r>
              <a:rPr lang="pl-PL" dirty="0">
                <a:latin typeface="Arial"/>
                <a:cs typeface="Arial"/>
              </a:rPr>
              <a:t>δ</a:t>
            </a:r>
            <a:r>
              <a:rPr lang="pl-PL" dirty="0">
                <a:ea typeface="+mn-lt"/>
                <a:cs typeface="+mn-lt"/>
              </a:rPr>
              <a:t> (delta) </a:t>
            </a:r>
            <a:r>
              <a:rPr lang="pl-PL" dirty="0">
                <a:latin typeface="Arial"/>
                <a:cs typeface="Arial"/>
              </a:rPr>
              <a:t>ε</a:t>
            </a:r>
            <a:r>
              <a:rPr lang="pl-PL" dirty="0">
                <a:ea typeface="+mn-lt"/>
                <a:cs typeface="+mn-lt"/>
              </a:rPr>
              <a:t> (epsilon)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γ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>
                <a:ea typeface="+mn-lt"/>
                <a:cs typeface="+mn-lt"/>
              </a:rPr>
              <a:t>(gamma) oraz </a:t>
            </a:r>
            <a:r>
              <a:rPr lang="pl-PL" dirty="0">
                <a:latin typeface="Arial"/>
                <a:cs typeface="Arial"/>
              </a:rPr>
              <a:t>μ</a:t>
            </a:r>
            <a:r>
              <a:rPr lang="pl-PL" dirty="0">
                <a:ea typeface="+mn-lt"/>
                <a:cs typeface="+mn-lt"/>
              </a:rPr>
              <a:t> (mi) immunoglobuliny można podzielić na pięć klas: </a:t>
            </a:r>
            <a:r>
              <a:rPr lang="pl-PL" u="sng" dirty="0" err="1">
                <a:solidFill>
                  <a:schemeClr val="accent4"/>
                </a:solidFill>
                <a:ea typeface="+mn-lt"/>
                <a:cs typeface="+mn-lt"/>
              </a:rPr>
              <a:t>IgA</a:t>
            </a:r>
            <a:r>
              <a:rPr lang="pl-PL" u="sng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u="sng" dirty="0" err="1">
                <a:solidFill>
                  <a:schemeClr val="accent4"/>
                </a:solidFill>
                <a:ea typeface="+mn-lt"/>
                <a:cs typeface="+mn-lt"/>
              </a:rPr>
              <a:t>IgD</a:t>
            </a:r>
            <a:r>
              <a:rPr lang="pl-PL" u="sng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u="sng" dirty="0" err="1">
                <a:solidFill>
                  <a:schemeClr val="accent4"/>
                </a:solidFill>
                <a:ea typeface="+mn-lt"/>
                <a:cs typeface="+mn-lt"/>
              </a:rPr>
              <a:t>IgE</a:t>
            </a:r>
            <a:r>
              <a:rPr lang="pl-PL" u="sng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u="sng" dirty="0" err="1">
                <a:solidFill>
                  <a:schemeClr val="accent4"/>
                </a:solidFill>
                <a:ea typeface="+mn-lt"/>
                <a:cs typeface="+mn-lt"/>
              </a:rPr>
              <a:t>IgG</a:t>
            </a:r>
            <a:r>
              <a:rPr lang="pl-PL" u="sng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u="sng" dirty="0" err="1">
                <a:solidFill>
                  <a:schemeClr val="accent4"/>
                </a:solidFill>
                <a:ea typeface="+mn-lt"/>
                <a:cs typeface="+mn-lt"/>
              </a:rPr>
              <a:t>IgM</a:t>
            </a:r>
            <a:r>
              <a:rPr lang="pl-PL" u="sng" dirty="0">
                <a:solidFill>
                  <a:schemeClr val="accent4"/>
                </a:solidFill>
                <a:ea typeface="+mn-lt"/>
                <a:cs typeface="+mn-lt"/>
              </a:rPr>
              <a:t>.</a:t>
            </a:r>
          </a:p>
          <a:p>
            <a:pPr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łańcuchy lekkie mogą występować w dwóch wariantach: typu </a:t>
            </a:r>
            <a:r>
              <a:rPr lang="pl-PL" dirty="0">
                <a:latin typeface="Arial"/>
                <a:cs typeface="Arial"/>
              </a:rPr>
              <a:t>κ</a:t>
            </a:r>
            <a:r>
              <a:rPr lang="pl-PL" dirty="0">
                <a:ea typeface="+mn-lt"/>
                <a:cs typeface="+mn-lt"/>
              </a:rPr>
              <a:t> (kappa) oraz </a:t>
            </a:r>
            <a:r>
              <a:rPr lang="pl-PL" dirty="0">
                <a:latin typeface="Arial"/>
                <a:cs typeface="Arial"/>
              </a:rPr>
              <a:t>λ</a:t>
            </a:r>
            <a:r>
              <a:rPr lang="pl-PL" dirty="0">
                <a:ea typeface="+mn-lt"/>
                <a:cs typeface="+mn-lt"/>
              </a:rPr>
              <a:t> (lambda) – różnice w ich budowie są podstawa podziału immunoglobulin na podklasy. </a:t>
            </a:r>
          </a:p>
          <a:p>
            <a:pPr algn="just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różnice w budowie łańcuchów to tak zwane 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odmiany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izotypowe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 przeciwciał.</a:t>
            </a:r>
            <a:endParaRPr lang="pl-PL">
              <a:solidFill>
                <a:schemeClr val="accent4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DC18D0-CB0E-430B-A211-DA40E5E87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20340"/>
              </p:ext>
            </p:extLst>
          </p:nvPr>
        </p:nvGraphicFramePr>
        <p:xfrm>
          <a:off x="1260389" y="1791729"/>
          <a:ext cx="6554022" cy="397274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77011">
                  <a:extLst>
                    <a:ext uri="{9D8B030D-6E8A-4147-A177-3AD203B41FA5}">
                      <a16:colId xmlns:a16="http://schemas.microsoft.com/office/drawing/2014/main" val="1902217010"/>
                    </a:ext>
                  </a:extLst>
                </a:gridCol>
                <a:gridCol w="3277011">
                  <a:extLst>
                    <a:ext uri="{9D8B030D-6E8A-4147-A177-3AD203B41FA5}">
                      <a16:colId xmlns:a16="http://schemas.microsoft.com/office/drawing/2014/main" val="452447619"/>
                    </a:ext>
                  </a:extLst>
                </a:gridCol>
              </a:tblGrid>
              <a:tr h="7000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 ODPORNOŚCI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PRZYKŁADY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64867"/>
                  </a:ext>
                </a:extLst>
              </a:tr>
              <a:tr h="7000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NIESWOISTA 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wrodzona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błony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śluzowe</a:t>
                      </a:r>
                    </a:p>
                    <a:p>
                      <a:pPr lvl="0">
                        <a:buNone/>
                      </a:pPr>
                      <a:r>
                        <a:rPr lang="en-US" dirty="0" err="1"/>
                        <a:t>komórki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fagocytujące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 err="1"/>
                        <a:t>enzymy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wydzielnicze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interferon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10984"/>
                  </a:ext>
                </a:extLst>
              </a:tr>
              <a:tr h="469556">
                <a:tc>
                  <a:txBody>
                    <a:bodyPr/>
                    <a:lstStyle/>
                    <a:p>
                      <a:r>
                        <a:rPr lang="en-US" b="1" dirty="0"/>
                        <a:t>SWOISTA 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nabyta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53291"/>
                  </a:ext>
                </a:extLst>
              </a:tr>
              <a:tr h="700033">
                <a:tc>
                  <a:txBody>
                    <a:bodyPr/>
                    <a:lstStyle/>
                    <a:p>
                      <a:r>
                        <a:rPr lang="en-US" dirty="0" err="1"/>
                        <a:t>Nabyta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naturalnie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</a:t>
                      </a:r>
                      <a:r>
                        <a:rPr lang="en-US" dirty="0" err="1"/>
                        <a:t>łożyskowy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przeciwciał</a:t>
                      </a:r>
                    </a:p>
                    <a:p>
                      <a:pPr lvl="0">
                        <a:buNone/>
                      </a:pPr>
                      <a:r>
                        <a:rPr lang="en-US" dirty="0" err="1"/>
                        <a:t>wyzdrowienie</a:t>
                      </a:r>
                      <a:r>
                        <a:rPr lang="en-US" dirty="0"/>
                        <a:t> z </a:t>
                      </a:r>
                      <a:r>
                        <a:rPr lang="en-US" dirty="0" err="1"/>
                        <a:t>choroby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25937"/>
                  </a:ext>
                </a:extLst>
              </a:tr>
              <a:tr h="700033">
                <a:tc>
                  <a:txBody>
                    <a:bodyPr/>
                    <a:lstStyle/>
                    <a:p>
                      <a:r>
                        <a:rPr lang="en-US" dirty="0" err="1"/>
                        <a:t>Nabyta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nienaturalnie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podanie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antytoksyny</a:t>
                      </a:r>
                    </a:p>
                    <a:p>
                      <a:pPr lvl="0">
                        <a:buNone/>
                      </a:pPr>
                      <a:r>
                        <a:rPr lang="en-US" dirty="0" err="1"/>
                        <a:t>szczepienie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7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93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E8BE-EE59-4F97-B9F9-30E32C07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Przeciwciała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874B-3028-4766-B733-D774E9EF4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724756"/>
            <a:ext cx="3753063" cy="34522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IgA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IgD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IgE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,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IgG</a:t>
            </a:r>
            <a:r>
              <a:rPr lang="pl-PL" dirty="0">
                <a:ea typeface="+mn-lt"/>
                <a:cs typeface="+mn-lt"/>
              </a:rPr>
              <a:t> występują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w surowicy głównie jako monomery.</a:t>
            </a:r>
            <a:endParaRPr lang="en-US" dirty="0">
              <a:solidFill>
                <a:srgbClr val="002D59"/>
              </a:solidFill>
              <a:ea typeface="+mn-lt"/>
              <a:cs typeface="+mn-lt"/>
            </a:endParaRPr>
          </a:p>
          <a:p>
            <a:pPr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tylko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IgA</a:t>
            </a:r>
            <a:r>
              <a:rPr lang="pl-PL" dirty="0">
                <a:ea typeface="+mn-lt"/>
                <a:cs typeface="+mn-lt"/>
              </a:rPr>
              <a:t> w wydzielinach śluzowo – surowiczych istnieje jako dimer.</a:t>
            </a:r>
            <a:endParaRPr lang="en-US" dirty="0">
              <a:solidFill>
                <a:srgbClr val="002D59"/>
              </a:solidFill>
              <a:ea typeface="+mn-lt"/>
              <a:cs typeface="+mn-lt"/>
            </a:endParaRPr>
          </a:p>
          <a:p>
            <a:pPr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wszystkie immunoglobuliny </a:t>
            </a:r>
            <a:r>
              <a:rPr lang="pl-PL" dirty="0" err="1">
                <a:solidFill>
                  <a:schemeClr val="accent4"/>
                </a:solidFill>
                <a:ea typeface="+mn-lt"/>
                <a:cs typeface="+mn-lt"/>
              </a:rPr>
              <a:t>IgM</a:t>
            </a:r>
            <a:r>
              <a:rPr lang="pl-PL" dirty="0">
                <a:ea typeface="+mn-lt"/>
                <a:cs typeface="+mn-lt"/>
              </a:rPr>
              <a:t> występują w formie </a:t>
            </a:r>
            <a:r>
              <a:rPr lang="pl-PL" dirty="0" err="1">
                <a:ea typeface="+mn-lt"/>
                <a:cs typeface="+mn-lt"/>
              </a:rPr>
              <a:t>pentameru</a:t>
            </a:r>
            <a:endParaRPr lang="en-US" dirty="0" err="1">
              <a:ea typeface="+mn-lt"/>
              <a:cs typeface="+mn-lt"/>
            </a:endParaRPr>
          </a:p>
          <a:p>
            <a:pPr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formy polimeryczne posiadają dodatkowy łańcuch łączący J.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57711A-B0AA-4664-B8D8-BF3BF7F2B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4072" y="1380258"/>
            <a:ext cx="3913701" cy="4919555"/>
          </a:xfrm>
        </p:spPr>
      </p:pic>
    </p:spTree>
    <p:extLst>
      <p:ext uri="{BB962C8B-B14F-4D97-AF65-F5344CB8AC3E}">
        <p14:creationId xmlns:p14="http://schemas.microsoft.com/office/powerpoint/2010/main" val="1659371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A163-722A-463C-9D29-4B4A079C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Przeciwciała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FABA4-70D4-4F54-939C-2CEA2130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 łańcuchach ciężkich i lekkich można wyróżnić 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części zmienne (V),</a:t>
            </a:r>
            <a:r>
              <a:rPr lang="pl-PL" b="1" dirty="0"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wykazujące znaczną zmienność w składzie aminokwasowym  oraz 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części stałe (C)</a:t>
            </a:r>
            <a:r>
              <a:rPr lang="pl-PL" b="1" dirty="0"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mające stałe sekwencje aminokwasów</a:t>
            </a:r>
            <a:endParaRPr lang="en-US" dirty="0">
              <a:ea typeface="+mn-lt"/>
              <a:cs typeface="+mn-lt"/>
            </a:endParaRPr>
          </a:p>
          <a:p>
            <a:pPr algn="just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regiony </a:t>
            </a:r>
            <a:r>
              <a:rPr lang="pl-PL" b="1" dirty="0" err="1">
                <a:solidFill>
                  <a:schemeClr val="accent4"/>
                </a:solidFill>
                <a:ea typeface="+mn-lt"/>
                <a:cs typeface="+mn-lt"/>
              </a:rPr>
              <a:t>hiperzmienne</a:t>
            </a:r>
            <a:r>
              <a:rPr lang="pl-PL" b="1" dirty="0"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– szczególne odcinki części V, mające bardzo dużą zmienność składu aminokwasowego, są to regiony determinujące komplementarność</a:t>
            </a:r>
            <a:endParaRPr lang="en-US" dirty="0">
              <a:ea typeface="+mn-lt"/>
              <a:cs typeface="+mn-lt"/>
            </a:endParaRPr>
          </a:p>
          <a:p>
            <a:pPr algn="just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obecność regionów </a:t>
            </a:r>
            <a:r>
              <a:rPr lang="pl-PL" dirty="0" err="1">
                <a:ea typeface="+mn-lt"/>
                <a:cs typeface="+mn-lt"/>
              </a:rPr>
              <a:t>hiperzmiennych</a:t>
            </a:r>
            <a:r>
              <a:rPr lang="pl-PL" dirty="0">
                <a:ea typeface="+mn-lt"/>
                <a:cs typeface="+mn-lt"/>
              </a:rPr>
              <a:t> jest ważna dla funkcjonowania </a:t>
            </a:r>
            <a:r>
              <a:rPr lang="pl-PL" b="1" dirty="0" err="1">
                <a:solidFill>
                  <a:schemeClr val="accent4"/>
                </a:solidFill>
                <a:ea typeface="+mn-lt"/>
                <a:cs typeface="+mn-lt"/>
              </a:rPr>
              <a:t>paratopu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, rejony te determinują swoistość przeciwciał – regiony CDR</a:t>
            </a:r>
            <a:endParaRPr lang="en-US">
              <a:solidFill>
                <a:schemeClr val="accent4"/>
              </a:solidFill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90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5332-1028-4FFC-9C64-419F1B71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Przeciwciała</a:t>
            </a:r>
            <a:r>
              <a:rPr lang="en-US" sz="2800" dirty="0"/>
              <a:t> - </a:t>
            </a:r>
            <a:r>
              <a:rPr lang="en-US" sz="2800" dirty="0" err="1"/>
              <a:t>właściwości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54DC-461A-40B1-A063-21D15967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79" y="2498515"/>
            <a:ext cx="5218151" cy="38500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wiążąc antygeny na powierzchni niektórych komórek mogą indukować ich niszczenie poprzez:</a:t>
            </a:r>
            <a:endParaRPr lang="en-US" sz="1400">
              <a:ea typeface="+mn-lt"/>
              <a:cs typeface="+mn-lt"/>
            </a:endParaRPr>
          </a:p>
          <a:p>
            <a:pPr lvl="1"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200" dirty="0">
                <a:ea typeface="+mn-lt"/>
                <a:cs typeface="+mn-lt"/>
              </a:rPr>
              <a:t>aktywacje dopełniacza;</a:t>
            </a:r>
            <a:endParaRPr lang="en-US" sz="1200">
              <a:ea typeface="+mn-lt"/>
              <a:cs typeface="+mn-lt"/>
            </a:endParaRPr>
          </a:p>
          <a:p>
            <a:pPr lvl="1"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200" dirty="0">
                <a:ea typeface="+mn-lt"/>
                <a:cs typeface="+mn-lt"/>
              </a:rPr>
              <a:t>indukcje </a:t>
            </a:r>
            <a:r>
              <a:rPr lang="pl-PL" sz="1200" dirty="0" err="1">
                <a:ea typeface="+mn-lt"/>
                <a:cs typeface="+mn-lt"/>
              </a:rPr>
              <a:t>immunofagocytozy</a:t>
            </a:r>
            <a:r>
              <a:rPr lang="pl-PL" sz="1200" dirty="0">
                <a:ea typeface="+mn-lt"/>
                <a:cs typeface="+mn-lt"/>
              </a:rPr>
              <a:t>;</a:t>
            </a:r>
          </a:p>
          <a:p>
            <a:pPr lvl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200" dirty="0">
                <a:ea typeface="+mn-lt"/>
                <a:cs typeface="+mn-lt"/>
              </a:rPr>
              <a:t>indukcję cytotoksyczności komórkowej zależnej od przeciwciał;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 wiążąc antygen na powierzchni mikroorganizmów mogą blokować ich wnikanie;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 wiążąc toksyny mogą blokować ich działanie; 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,Sans-Serif" panose="020B0604020202020204" pitchFamily="34" charset="0"/>
            </a:pPr>
            <a:r>
              <a:rPr lang="pl-PL" sz="1400" dirty="0">
                <a:ea typeface="+mn-lt"/>
                <a:cs typeface="+mn-lt"/>
              </a:rPr>
              <a:t> przeciwciała mogą niektóre funkcje obronne spełniać również wewnątrz komórek;</a:t>
            </a:r>
            <a:endParaRPr lang="en-US" sz="23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F6567A-2078-431D-A43A-B3E1E0CD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319" y="2891617"/>
            <a:ext cx="2743200" cy="28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1F4E0F2-A877-4FF1-9419-31A76EB6B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847" y="1379542"/>
            <a:ext cx="3899674" cy="53443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C7563-010E-46F1-B830-0550CDD9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 algn="just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har char="•"/>
            </a:pPr>
            <a:r>
              <a:rPr lang="pl-PL" sz="2400" baseline="0" dirty="0">
                <a:ea typeface="+mn-lt"/>
                <a:cs typeface="+mn-lt"/>
              </a:rPr>
              <a:t>Niewłaściwa reakcja na własne antygeny – </a:t>
            </a:r>
            <a:r>
              <a:rPr lang="pl-PL" sz="2400" b="1" baseline="0" dirty="0">
                <a:ea typeface="+mn-lt"/>
                <a:cs typeface="+mn-lt"/>
              </a:rPr>
              <a:t>autoimmunizacja;</a:t>
            </a:r>
            <a:endParaRPr lang="en-US" sz="2400" baseline="0">
              <a:ea typeface="+mn-lt"/>
              <a:cs typeface="+mn-lt"/>
            </a:endParaRPr>
          </a:p>
          <a:p>
            <a:pPr marL="285750" indent="-28575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har char="•"/>
            </a:pPr>
            <a:r>
              <a:rPr lang="pl-PL" sz="2200" baseline="0" dirty="0">
                <a:ea typeface="+mn-lt"/>
                <a:cs typeface="+mn-lt"/>
              </a:rPr>
              <a:t>Niedostateczna</a:t>
            </a:r>
            <a:r>
              <a:rPr lang="pl-PL" sz="2400" baseline="0" dirty="0">
                <a:ea typeface="+mn-lt"/>
                <a:cs typeface="+mn-lt"/>
              </a:rPr>
              <a:t> odpowiedź immunologiczna – </a:t>
            </a:r>
            <a:r>
              <a:rPr lang="pl-PL" sz="2400" b="1" baseline="0" dirty="0">
                <a:ea typeface="+mn-lt"/>
                <a:cs typeface="+mn-lt"/>
              </a:rPr>
              <a:t>niedobór immunologiczny;</a:t>
            </a:r>
            <a:endParaRPr lang="en-US" sz="2400" baseline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har char="•"/>
            </a:pPr>
            <a:r>
              <a:rPr lang="pl-PL" sz="2400" baseline="0" dirty="0">
                <a:ea typeface="+mn-lt"/>
                <a:cs typeface="+mn-lt"/>
              </a:rPr>
              <a:t>Nadmierna odpowiedź immunologiczna – </a:t>
            </a:r>
            <a:r>
              <a:rPr lang="pl-PL" sz="2400" b="1" baseline="0" dirty="0">
                <a:ea typeface="+mn-lt"/>
                <a:cs typeface="+mn-lt"/>
              </a:rPr>
              <a:t>nadwrażliwość (alergia).</a:t>
            </a:r>
            <a:endParaRPr lang="en-US" sz="2400" baseline="0">
              <a:ea typeface="+mn-lt"/>
              <a:cs typeface="+mn-lt"/>
            </a:endParaRPr>
          </a:p>
          <a:p>
            <a:endParaRPr lang="en-US" baseline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B3212F-10D1-436C-99BE-77E67645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Dysfunkcje</a:t>
            </a:r>
            <a:r>
              <a:rPr lang="en-US" dirty="0"/>
              <a:t> </a:t>
            </a:r>
            <a:r>
              <a:rPr lang="en-US" dirty="0" err="1"/>
              <a:t>układu</a:t>
            </a:r>
            <a:r>
              <a:rPr lang="en-US" dirty="0"/>
              <a:t> </a:t>
            </a:r>
            <a:r>
              <a:rPr lang="en-US" dirty="0" err="1"/>
              <a:t>odpornościowego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C7843-84B7-4126-AC38-5361E08D3CF8}"/>
              </a:ext>
            </a:extLst>
          </p:cNvPr>
          <p:cNvSpPr txBox="1"/>
          <p:nvPr/>
        </p:nvSpPr>
        <p:spPr>
          <a:xfrm>
            <a:off x="2977978" y="6647935"/>
            <a:ext cx="579531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Palatino Linotype"/>
              </a:rPr>
              <a:t>Fot. „Immunologia” D. Male, J.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Brostoff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D.B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Roth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I.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Roitt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pod redakcją Jana Żeromskiego;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Elsevier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 Urban /Partner, 2008</a:t>
            </a:r>
            <a:r>
              <a:rPr lang="en-US" sz="800" dirty="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6550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7424-C867-40B5-8551-F6B109D2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2200" dirty="0">
                <a:ea typeface="+mj-lt"/>
                <a:cs typeface="+mj-lt"/>
              </a:rPr>
              <a:t>Nadmierna odpowiedź immunologiczna - </a:t>
            </a:r>
            <a:r>
              <a:rPr lang="pl-PL" sz="2200" b="1" dirty="0">
                <a:solidFill>
                  <a:srgbClr val="002060"/>
                </a:solidFill>
                <a:ea typeface="+mj-lt"/>
                <a:cs typeface="+mj-lt"/>
              </a:rPr>
              <a:t>nadwrażliwość</a:t>
            </a:r>
            <a:endParaRPr lang="en-US" sz="22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C3B19-F52E-4EDD-9FEB-42B38279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276093"/>
            <a:ext cx="7776000" cy="38870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>
                <a:ea typeface="+mn-lt"/>
                <a:cs typeface="+mn-lt"/>
              </a:rPr>
              <a:t>Najczęstszą postacią nadwrażliwości jest typ I , który obejmuje</a:t>
            </a:r>
            <a:r>
              <a:rPr lang="pl-PL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l-PL" dirty="0">
              <a:ea typeface="+mn-lt"/>
              <a:cs typeface="+mn-lt"/>
            </a:endParaRPr>
          </a:p>
          <a:p>
            <a:pPr marL="971550" lvl="1" indent="-28575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,Sans-Serif"/>
              <a:buChar char="ü"/>
            </a:pPr>
            <a:r>
              <a:rPr lang="pl-PL" dirty="0">
                <a:ea typeface="+mn-lt"/>
                <a:cs typeface="+mn-lt"/>
              </a:rPr>
              <a:t>stany alergiczne (katar sienny, wyprysk atopowy, pokrzywka),</a:t>
            </a:r>
            <a:endParaRPr lang="en-US" dirty="0">
              <a:ea typeface="+mn-lt"/>
              <a:cs typeface="+mn-lt"/>
            </a:endParaRPr>
          </a:p>
          <a:p>
            <a:pPr marL="971550" lvl="1" indent="-28575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,Sans-Serif"/>
              <a:buChar char="ü"/>
            </a:pPr>
            <a:endParaRPr lang="pl-PL" dirty="0">
              <a:ea typeface="+mn-lt"/>
              <a:cs typeface="+mn-lt"/>
            </a:endParaRPr>
          </a:p>
          <a:p>
            <a:pPr marL="971550" lvl="1" indent="-28575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,Sans-Serif"/>
              <a:buChar char="ü"/>
            </a:pPr>
            <a:r>
              <a:rPr lang="pl-PL" dirty="0">
                <a:ea typeface="+mn-lt"/>
                <a:cs typeface="+mn-lt"/>
              </a:rPr>
              <a:t> reakcje anafilaktyczne  (jad pszczół, penicylina, orzeszki ziemne);</a:t>
            </a:r>
            <a:endParaRPr lang="en-US" dirty="0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W obu przypadkach zasadniczym mechanizmem przyczynowym jest  </a:t>
            </a:r>
            <a:r>
              <a:rPr lang="pl-PL" dirty="0" err="1">
                <a:ea typeface="+mn-lt"/>
                <a:cs typeface="+mn-lt"/>
              </a:rPr>
              <a:t>degranulacja</a:t>
            </a:r>
            <a:r>
              <a:rPr lang="pl-PL" dirty="0">
                <a:ea typeface="+mn-lt"/>
                <a:cs typeface="+mn-lt"/>
              </a:rPr>
              <a:t> komórek tucznych z uwalnianiem mediatorów zapalnych, wyzwalana przez swoiste przeciwciała klasy </a:t>
            </a:r>
            <a:r>
              <a:rPr lang="pl-PL" dirty="0" err="1">
                <a:ea typeface="+mn-lt"/>
                <a:cs typeface="+mn-lt"/>
              </a:rPr>
              <a:t>IgE</a:t>
            </a:r>
            <a:r>
              <a:rPr lang="pl-PL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l-PL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Są to przykłady ostrej  reakcji zapalnej wywoływanej przez antygeny,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a nie uszkodzenie tkanek lub infekcję.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Przy </a:t>
            </a:r>
            <a:r>
              <a:rPr lang="pl-PL" b="1" dirty="0">
                <a:ea typeface="+mn-lt"/>
                <a:cs typeface="+mn-lt"/>
              </a:rPr>
              <a:t>uwalnianiu ogólnoustrojowym </a:t>
            </a:r>
            <a:r>
              <a:rPr lang="pl-PL" dirty="0">
                <a:ea typeface="+mn-lt"/>
                <a:cs typeface="+mn-lt"/>
              </a:rPr>
              <a:t>(anafilaksja) występują: skurcz oskrzeli, wymioty, wysypka skórna, obrzęk nosa i gardła oraz zapaść naczyniowa (często śmiertelna).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Przy </a:t>
            </a:r>
            <a:r>
              <a:rPr lang="pl-PL" b="1" dirty="0">
                <a:ea typeface="+mn-lt"/>
                <a:cs typeface="+mn-lt"/>
              </a:rPr>
              <a:t>uwalnianiu ograniczonym </a:t>
            </a:r>
            <a:r>
              <a:rPr lang="pl-PL" dirty="0">
                <a:ea typeface="+mn-lt"/>
                <a:cs typeface="+mn-lt"/>
              </a:rPr>
              <a:t>przeważa jeden z objawów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w zależności od miejsca ekspozycji na antygen (alergen).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540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7424-C867-40B5-8551-F6B109D2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2000" dirty="0">
                <a:ea typeface="+mj-lt"/>
                <a:cs typeface="+mj-lt"/>
              </a:rPr>
              <a:t> Niewłaściwa reakcja na własne antygeny – </a:t>
            </a:r>
            <a:r>
              <a:rPr lang="pl-PL" sz="2000" b="1" dirty="0">
                <a:solidFill>
                  <a:srgbClr val="002060"/>
                </a:solidFill>
                <a:ea typeface="+mj-lt"/>
                <a:cs typeface="+mj-lt"/>
              </a:rPr>
              <a:t>autoimmunizacja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C3B19-F52E-4EDD-9FEB-42B38279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276093"/>
            <a:ext cx="7776000" cy="388709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Autoimmunizacja</a:t>
            </a: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– utrata tolerancji na własne antygeny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 </a:t>
            </a:r>
            <a:r>
              <a:rPr lang="pl-PL" b="1" dirty="0">
                <a:ea typeface="+mn-lt"/>
                <a:cs typeface="+mn-lt"/>
              </a:rPr>
              <a:t>Przyczyny: 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wewnątrzkomórkowe zakażenie wirusem (ospa, wirus EB)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leki itp. cząsteczki przyłączane do komórek .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antygeny bakteryjne reagujące krzyżowo – mimikra molekularna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err="1">
                <a:ea typeface="+mn-lt"/>
                <a:cs typeface="+mn-lt"/>
              </a:rPr>
              <a:t>idiotypy</a:t>
            </a:r>
            <a:r>
              <a:rPr lang="pl-PL" dirty="0">
                <a:ea typeface="+mn-lt"/>
                <a:cs typeface="+mn-lt"/>
              </a:rPr>
              <a:t> reagujące krzyżowo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nieprawidłowa prezentacja antygenu (tarczyca, trzustka)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aktywacja </a:t>
            </a:r>
            <a:r>
              <a:rPr lang="pl-PL" dirty="0" err="1">
                <a:ea typeface="+mn-lt"/>
                <a:cs typeface="+mn-lt"/>
              </a:rPr>
              <a:t>poliklonalna</a:t>
            </a:r>
            <a:r>
              <a:rPr lang="pl-PL" dirty="0">
                <a:ea typeface="+mn-lt"/>
                <a:cs typeface="+mn-lt"/>
              </a:rPr>
              <a:t> limfocytów B (wirus malarii, trypsyna, adiuwanty)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wadliwa regulacja – wymknięcie się spod kontroli limfocytów </a:t>
            </a:r>
            <a:r>
              <a:rPr lang="pl-PL" dirty="0" err="1">
                <a:ea typeface="+mn-lt"/>
                <a:cs typeface="+mn-lt"/>
              </a:rPr>
              <a:t>supresorowych</a:t>
            </a:r>
            <a:endParaRPr lang="en-US" dirty="0" err="1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czynniki genetyczne  - mutacje alleli genów kodujących cząsteczki MHC klasy II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,Sans-Serif"/>
              <a:buChar char="ü"/>
            </a:pPr>
            <a:endParaRPr lang="pl-PL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25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7424-C867-40B5-8551-F6B109D2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2000" dirty="0">
                <a:ea typeface="+mj-lt"/>
                <a:cs typeface="+mj-lt"/>
              </a:rPr>
              <a:t> Niewłaściwa reakcja na własne antygeny – </a:t>
            </a:r>
            <a:r>
              <a:rPr lang="pl-PL" sz="2000" b="1" dirty="0">
                <a:solidFill>
                  <a:srgbClr val="002060"/>
                </a:solidFill>
                <a:ea typeface="+mj-lt"/>
                <a:cs typeface="+mj-lt"/>
              </a:rPr>
              <a:t>autoimmunizacja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C3B19-F52E-4EDD-9FEB-42B38279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276093"/>
            <a:ext cx="7776000" cy="38870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>
                <a:ea typeface="+mn-lt"/>
                <a:cs typeface="+mn-lt"/>
              </a:rPr>
              <a:t>Przykłady chorób autoimmunologicznych: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niedokrwistość hemolityczna, małopłytkowość,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niedokrwistość złośliwa,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cukrzyca typu I,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zapalenie tarczycy (choroba Hashimoto),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reumatoidalne zapalenie stawów (RZS),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pl-PL" dirty="0">
                <a:ea typeface="+mn-lt"/>
                <a:cs typeface="+mn-lt"/>
              </a:rPr>
              <a:t> toczeń rumieniowaty układowy (SLE).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604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05A9-8E7E-48A9-BB62-4A0124EF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ea typeface="+mj-lt"/>
                <a:cs typeface="+mj-lt"/>
              </a:rPr>
              <a:t>Niedostateczna odpowiedź immunologiczna –</a:t>
            </a:r>
            <a:br>
              <a:rPr lang="pl-PL" sz="2000" dirty="0">
                <a:solidFill>
                  <a:srgbClr val="002D59"/>
                </a:solidFill>
                <a:ea typeface="+mj-lt"/>
                <a:cs typeface="+mj-lt"/>
              </a:rPr>
            </a:br>
            <a:r>
              <a:rPr lang="pl-PL" sz="2000" b="1" dirty="0">
                <a:solidFill>
                  <a:srgbClr val="002060"/>
                </a:solidFill>
                <a:ea typeface="+mj-lt"/>
                <a:cs typeface="+mj-lt"/>
              </a:rPr>
              <a:t>niedobór immunologiczny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B76E-EA5E-48F4-B199-4E9A019EB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ea typeface="+mn-lt"/>
                <a:cs typeface="+mn-lt"/>
              </a:rPr>
              <a:t>Niedobory immunologiczne prowadzą do większej podatności na infekcje bakteryjne, wirusowe.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>
                <a:ea typeface="+mn-lt"/>
                <a:cs typeface="+mn-lt"/>
              </a:rPr>
              <a:t>Niedobory mogą być</a:t>
            </a:r>
            <a:r>
              <a:rPr lang="pl-PL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 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wtórne </a:t>
            </a:r>
            <a:r>
              <a:rPr lang="pl-PL" dirty="0">
                <a:ea typeface="+mn-lt"/>
                <a:cs typeface="+mn-lt"/>
              </a:rPr>
              <a:t>(nabyte) – spowodowane infekcja, lekami, niedożywieniem,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 </a:t>
            </a:r>
            <a:r>
              <a:rPr lang="pl-PL" b="1" dirty="0">
                <a:solidFill>
                  <a:schemeClr val="accent4"/>
                </a:solidFill>
                <a:ea typeface="+mn-lt"/>
                <a:cs typeface="+mn-lt"/>
              </a:rPr>
              <a:t>pierwotne </a:t>
            </a:r>
            <a:r>
              <a:rPr lang="pl-PL" dirty="0">
                <a:ea typeface="+mn-lt"/>
                <a:cs typeface="+mn-lt"/>
              </a:rPr>
              <a:t>(wrodzone) i uwarunkowane genetycznie – wiele rodzajów niedoborów jest sprzężone z chromosomem X (ujawniają się u chłopców).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ea typeface="+mn-lt"/>
                <a:cs typeface="+mn-lt"/>
              </a:rPr>
              <a:t>defekty mogą dotyczyć różnych komórek immunologicznie kompetentnych, m.in. limfocytów T lub B, składników dopełniacza.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57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05A9-8E7E-48A9-BB62-4A0124EF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ea typeface="+mj-lt"/>
                <a:cs typeface="+mj-lt"/>
              </a:rPr>
              <a:t>Niedostateczna odpowiedź immunologiczna –</a:t>
            </a:r>
            <a:br>
              <a:rPr lang="pl-PL" sz="2000" dirty="0">
                <a:solidFill>
                  <a:srgbClr val="002D59"/>
                </a:solidFill>
                <a:ea typeface="+mj-lt"/>
                <a:cs typeface="+mj-lt"/>
              </a:rPr>
            </a:br>
            <a:r>
              <a:rPr lang="pl-PL" sz="2000" b="1" dirty="0">
                <a:solidFill>
                  <a:srgbClr val="002060"/>
                </a:solidFill>
                <a:ea typeface="+mj-lt"/>
                <a:cs typeface="+mj-lt"/>
              </a:rPr>
              <a:t>niedobór immunologiczny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B76E-EA5E-48F4-B199-4E9A019EB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dirty="0">
                <a:solidFill>
                  <a:schemeClr val="accent4"/>
                </a:solidFill>
                <a:ea typeface="+mn-lt"/>
                <a:cs typeface="+mn-lt"/>
              </a:rPr>
              <a:t>Wtórne niedobory odporności </a:t>
            </a:r>
            <a:endParaRPr lang="en-US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>
                <a:ea typeface="+mn-lt"/>
                <a:cs typeface="+mn-lt"/>
              </a:rPr>
              <a:t>Przyczyny:</a:t>
            </a:r>
            <a:endParaRPr lang="en-US" b="1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wiek – odporność słabsza w okresie niemowlęcym  i wieku starszym;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niedożywienie -  powoduje defekty przeciwciał i limfocytów T (białko, witaminy, składniki mineralne);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leki immunosupresyjne  (</a:t>
            </a:r>
            <a:r>
              <a:rPr lang="pl-PL" dirty="0" err="1">
                <a:ea typeface="+mn-lt"/>
                <a:cs typeface="+mn-lt"/>
              </a:rPr>
              <a:t>metotreksat</a:t>
            </a:r>
            <a:r>
              <a:rPr lang="pl-PL" dirty="0">
                <a:ea typeface="+mn-lt"/>
                <a:cs typeface="+mn-lt"/>
              </a:rPr>
              <a:t>);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zakażenia wirusowe np. wirusem HIV – postępujące niszczenie  limfocytów T pomocniczych;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,Sans-Serif"/>
            </a:pPr>
            <a:r>
              <a:rPr lang="pl-PL" dirty="0">
                <a:ea typeface="+mn-lt"/>
                <a:cs typeface="+mn-lt"/>
              </a:rPr>
              <a:t> nowotwory – ziarnica złośliwa, szpiczaki, białaczki.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47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5A0F-5F6E-4488-831F-2B92AD81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10488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pl-PL" sz="1500" dirty="0">
                <a:ea typeface="+mj-lt"/>
                <a:cs typeface="+mj-lt"/>
              </a:rPr>
              <a:t>Większość czynników zakaźnych, które napotyka osobnik nie przenika przez powierzchnię ciała, są one powstrzymywane przez różne bariery biochemiczne i fizyczne. </a:t>
            </a:r>
            <a:br>
              <a:rPr lang="pl-PL" sz="1500" dirty="0">
                <a:ea typeface="+mj-lt"/>
                <a:cs typeface="+mj-lt"/>
              </a:rPr>
            </a:br>
            <a:r>
              <a:rPr lang="pl-PL" sz="1500" dirty="0">
                <a:ea typeface="+mj-lt"/>
                <a:cs typeface="+mj-lt"/>
              </a:rPr>
              <a:t>Organizm toleruje wiele organizmów komensalicznych, które skutecznie zwalczają potencjalne patogeny.</a:t>
            </a:r>
            <a:endParaRPr lang="en-US" sz="15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9AC0F5F-9176-48FB-950D-BB66E31D6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62" y="1514185"/>
            <a:ext cx="5807675" cy="3384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3B1B93-CE11-4EAD-AE87-09C54B56982E}"/>
              </a:ext>
            </a:extLst>
          </p:cNvPr>
          <p:cNvSpPr txBox="1"/>
          <p:nvPr/>
        </p:nvSpPr>
        <p:spPr>
          <a:xfrm>
            <a:off x="2088293" y="1075038"/>
            <a:ext cx="5288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Obrona</a:t>
            </a:r>
            <a:r>
              <a:rPr lang="en-US" b="1" dirty="0"/>
              <a:t> </a:t>
            </a:r>
            <a:r>
              <a:rPr lang="en-US" b="1" dirty="0" err="1"/>
              <a:t>nieswoista</a:t>
            </a:r>
            <a:r>
              <a:rPr lang="en-US" b="1" dirty="0"/>
              <a:t> – </a:t>
            </a:r>
            <a:r>
              <a:rPr lang="en-US" b="1" dirty="0" err="1"/>
              <a:t>bariery</a:t>
            </a:r>
            <a:r>
              <a:rPr lang="en-US" b="1" dirty="0"/>
              <a:t> </a:t>
            </a:r>
            <a:r>
              <a:rPr lang="en-US" b="1" dirty="0" err="1"/>
              <a:t>fizyko-chemiczne</a:t>
            </a:r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52BAC-7D97-41F7-AB39-68D4322ADE04}"/>
              </a:ext>
            </a:extLst>
          </p:cNvPr>
          <p:cNvSpPr txBox="1"/>
          <p:nvPr/>
        </p:nvSpPr>
        <p:spPr>
          <a:xfrm>
            <a:off x="2990335" y="6351373"/>
            <a:ext cx="761176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Palatino Linotype"/>
              </a:rPr>
              <a:t>Fot. „Immunologia” D. Male, J.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Brostoff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D.B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Roth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I.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Roitt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, pod redakcją Jana Żeromskiego; </a:t>
            </a:r>
            <a:r>
              <a:rPr lang="pl-PL" sz="800" dirty="0" err="1">
                <a:solidFill>
                  <a:srgbClr val="000000"/>
                </a:solidFill>
                <a:latin typeface="Palatino Linotype"/>
              </a:rPr>
              <a:t>Elsevier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 Urban /Partner, 2008</a:t>
            </a:r>
            <a:r>
              <a:rPr lang="en-US" sz="800" dirty="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91885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5CD1F-ED0D-459D-B0AE-B1521FBD56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7B99E-19E8-4F19-A5FC-02F17E01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ED44-9E02-4DB9-976D-C9CE62902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452908"/>
            <a:ext cx="5372379" cy="3724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pl-PL" dirty="0"/>
              <a:t>Komórki zaangażowane w odpowiedź immunologiczną, aby wykonać swą funkcję </a:t>
            </a:r>
            <a:r>
              <a:rPr lang="pl-PL"/>
              <a:t>najbardziej efektywnie, zorganizowane są</a:t>
            </a:r>
            <a:br>
              <a:rPr lang="pl-PL" dirty="0"/>
            </a:br>
            <a:r>
              <a:rPr lang="pl-PL"/>
              <a:t>w </a:t>
            </a:r>
            <a:r>
              <a:rPr lang="pl-PL" b="1" dirty="0"/>
              <a:t>tkanki i narządy. </a:t>
            </a:r>
            <a:r>
              <a:rPr lang="pl-PL" dirty="0"/>
              <a:t>Struktury te określa się zbiorczo jako </a:t>
            </a:r>
            <a:r>
              <a:rPr lang="pl-PL" b="1" dirty="0"/>
              <a:t>układ limfatyczny (immunologiczny, odpornościowy).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B5721-A70A-4328-9BF8-87C5A45E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ea typeface="+mj-lt"/>
                <a:cs typeface="+mj-lt"/>
              </a:rPr>
              <a:t>Struktury limfatyczne mogą być klasyfikowane jako </a:t>
            </a:r>
            <a:r>
              <a:rPr lang="pl-PL" sz="2400" b="1" dirty="0">
                <a:solidFill>
                  <a:schemeClr val="accent4"/>
                </a:solidFill>
                <a:ea typeface="+mj-lt"/>
                <a:cs typeface="+mj-lt"/>
              </a:rPr>
              <a:t>pierwotne </a:t>
            </a:r>
            <a:r>
              <a:rPr lang="pl-PL" sz="2400" b="1" dirty="0">
                <a:ea typeface="+mj-lt"/>
                <a:cs typeface="+mj-lt"/>
              </a:rPr>
              <a:t>i </a:t>
            </a:r>
            <a:r>
              <a:rPr lang="pl-PL" sz="2400" b="1" dirty="0">
                <a:solidFill>
                  <a:schemeClr val="accent4"/>
                </a:solidFill>
                <a:ea typeface="+mj-lt"/>
                <a:cs typeface="+mj-lt"/>
              </a:rPr>
              <a:t>wtórne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3BC38-23C0-463E-9587-A52C589D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ea typeface="+mn-lt"/>
                <a:cs typeface="+mn-lt"/>
              </a:rPr>
              <a:t>Układ limfatyczny obejmuje </a:t>
            </a:r>
            <a:r>
              <a:rPr lang="pl-PL" b="1" dirty="0">
                <a:ea typeface="+mn-lt"/>
                <a:cs typeface="+mn-lt"/>
              </a:rPr>
              <a:t>limfocyty, komórki pomocnicze</a:t>
            </a:r>
            <a:r>
              <a:rPr lang="pl-PL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(</a:t>
            </a:r>
            <a:r>
              <a:rPr lang="pl-PL" b="1" dirty="0">
                <a:ea typeface="+mn-lt"/>
                <a:cs typeface="+mn-lt"/>
              </a:rPr>
              <a:t>makrofagi oraz komórki prezentujące antygen</a:t>
            </a:r>
            <a:r>
              <a:rPr lang="pl-PL" dirty="0">
                <a:ea typeface="+mn-lt"/>
                <a:cs typeface="+mn-lt"/>
              </a:rPr>
              <a:t>),</a:t>
            </a:r>
            <a:r>
              <a:rPr lang="pl-PL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a także,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w niektórych tkankach komórki nabłonkowe. Zorganizowany jest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w wyodrębnionych, otorbionych narządach lub w zgrupowaniach rozproszonego utkania limfoidalnego.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9022E-2404-46A2-83BD-6B686319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7F402-2C6E-44DE-B79E-91410B2E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13" y="1192519"/>
            <a:ext cx="4136122" cy="47900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pl-PL" sz="1800" dirty="0">
                <a:ea typeface="+mn-lt"/>
                <a:cs typeface="+mn-lt"/>
              </a:rPr>
              <a:t> </a:t>
            </a:r>
            <a:r>
              <a:rPr lang="pl-PL" sz="1800" baseline="0">
                <a:ea typeface="+mn-lt"/>
                <a:cs typeface="+mn-lt"/>
              </a:rPr>
              <a:t>pierwotne narządy limfatyczne są głównymi miejscami limfopoezy (powstania i różnicowania limfocytów).</a:t>
            </a:r>
            <a:endParaRPr lang="en-US" sz="1800" baseline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pl-PL" sz="1800" baseline="0">
                <a:ea typeface="+mn-lt"/>
                <a:cs typeface="+mn-lt"/>
              </a:rPr>
              <a:t>tutaj limfocyty przekształcają się w komórki sprawne czynnościowo.</a:t>
            </a:r>
            <a:endParaRPr lang="en-US" sz="1800" baseline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pl-PL" sz="1800" baseline="0">
                <a:ea typeface="+mn-lt"/>
                <a:cs typeface="+mn-lt"/>
              </a:rPr>
              <a:t> limfocyty uzyskują swój zestaw swoistych receptorów antygenowych.</a:t>
            </a:r>
            <a:endParaRPr lang="en-US" sz="1800" baseline="0">
              <a:ea typeface="+mn-lt"/>
              <a:cs typeface="+mn-lt"/>
            </a:endParaRPr>
          </a:p>
          <a:p>
            <a:pPr marL="285750" indent="-28575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Font typeface="Wingdings,Sans-Serif"/>
              <a:buChar char="Ø"/>
            </a:pPr>
            <a:endParaRPr lang="pl-PL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ADC5C2-EB62-41AB-8242-64564655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5892" y="4246309"/>
            <a:ext cx="3753064" cy="274165"/>
          </a:xfrm>
        </p:spPr>
        <p:txBody>
          <a:bodyPr>
            <a:normAutofit fontScale="90000"/>
          </a:bodyPr>
          <a:lstStyle/>
          <a:p>
            <a:r>
              <a:rPr lang="en-US" dirty="0"/>
              <a:t>   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952438-76C5-4435-B9E6-CE2160DA6047}"/>
              </a:ext>
            </a:extLst>
          </p:cNvPr>
          <p:cNvGrpSpPr>
            <a:grpSpLocks/>
          </p:cNvGrpSpPr>
          <p:nvPr/>
        </p:nvGrpSpPr>
        <p:grpSpPr bwMode="auto">
          <a:xfrm>
            <a:off x="4765674" y="1012096"/>
            <a:ext cx="4193790" cy="5151738"/>
            <a:chOff x="3851275" y="357188"/>
            <a:chExt cx="3504" cy="38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5C8FDC-D59E-4852-8804-A29F11EF0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6" y="357188"/>
              <a:ext cx="3503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F77665-58B7-4903-8B34-C4EC464B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357188"/>
              <a:ext cx="3408" cy="3840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0066"/>
              </a:extrusionClr>
              <a:contourClr>
                <a:srgbClr val="FF006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Palatino Linotype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CACA26-D8DE-4CF8-898D-1C2F8BBAC43D}"/>
              </a:ext>
            </a:extLst>
          </p:cNvPr>
          <p:cNvSpPr txBox="1"/>
          <p:nvPr/>
        </p:nvSpPr>
        <p:spPr>
          <a:xfrm>
            <a:off x="6400800" y="620309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rgbClr val="000000"/>
                </a:solidFill>
                <a:latin typeface="Palatino Linotype"/>
              </a:rPr>
              <a:t>Fot. „Immunologia” D. Male, J. Brostoff, D.B Roth, I. Roitt , pod redakcją Jana </a:t>
            </a:r>
            <a:r>
              <a:rPr lang="pl-PL" sz="800">
                <a:solidFill>
                  <a:srgbClr val="000000"/>
                </a:solidFill>
                <a:latin typeface="Palatino Linotype"/>
              </a:rPr>
              <a:t>Żeromskiego; Elsevier </a:t>
            </a:r>
            <a:r>
              <a:rPr lang="pl-PL" sz="800" dirty="0">
                <a:solidFill>
                  <a:srgbClr val="000000"/>
                </a:solidFill>
                <a:latin typeface="Palatino Linotype"/>
              </a:rPr>
              <a:t>Urban /Partner, 2008</a:t>
            </a:r>
            <a:r>
              <a:rPr lang="en-US" sz="800" dirty="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262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CCF3-7D32-425A-9561-1286F0B2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075D-EE66-4030-ABD2-8A922AD8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52526"/>
            <a:ext cx="7776000" cy="40106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>
                <a:ea typeface="+mn-lt"/>
                <a:cs typeface="+mn-lt"/>
              </a:rPr>
              <a:t>wtórne narządy limfatyczne zapewniają środowisko, w którym limfocyty mogą współdziałać ze sobą, z komórkami pomocniczymi oraz antygenami.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>
                <a:ea typeface="+mn-lt"/>
                <a:cs typeface="+mn-lt"/>
              </a:rPr>
              <a:t>rozszerzają odpowiedź immunologiczną.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>
                <a:ea typeface="+mn-lt"/>
                <a:cs typeface="+mn-lt"/>
              </a:rPr>
              <a:t>odpowiedź immunologiczna wymaga fagocytujących makrofagów, komórek prezentujących antygeny oraz dojrzałych komórek T i B.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E30C-228C-49DD-ABC2-F4C1245B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601127"/>
          </a:xfrm>
        </p:spPr>
        <p:txBody>
          <a:bodyPr>
            <a:normAutofit/>
          </a:bodyPr>
          <a:lstStyle/>
          <a:p>
            <a:r>
              <a:rPr lang="en-US" sz="2800" b="1">
                <a:ea typeface="+mj-lt"/>
                <a:cs typeface="+mj-lt"/>
              </a:rPr>
              <a:t>PIERWOTNIE NARZĄDY LIMFATYCZNE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F537-134C-4C45-B9F0-DD3EF6D0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77240"/>
            <a:ext cx="7776000" cy="3985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b="1"/>
              <a:t>GRASICA </a:t>
            </a:r>
            <a:r>
              <a:rPr lang="en-US"/>
              <a:t>- </a:t>
            </a:r>
            <a:r>
              <a:rPr lang="en-US">
                <a:ea typeface="+mn-lt"/>
                <a:cs typeface="+mn-lt"/>
              </a:rPr>
              <a:t>j</a:t>
            </a:r>
            <a:r>
              <a:rPr lang="pl-PL">
                <a:ea typeface="+mn-lt"/>
                <a:cs typeface="+mn-lt"/>
              </a:rPr>
              <a:t>est w pełni rozwinięta już w momencie urodzenia,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w przeciwieństwie do węzłów chłonnych i śledziony. 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Komórki immunologiczne rozwijające się w grasicy to </a:t>
            </a:r>
            <a:r>
              <a:rPr lang="pl-PL" b="1">
                <a:ea typeface="+mn-lt"/>
                <a:cs typeface="+mn-lt"/>
              </a:rPr>
              <a:t>tymocyty. 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990A73D-A561-4551-9010-8F4F6288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40" y="3339678"/>
            <a:ext cx="6157127" cy="307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44ABB8-3733-48CA-A49B-B48FD2B76325}"/>
              </a:ext>
            </a:extLst>
          </p:cNvPr>
          <p:cNvSpPr txBox="1"/>
          <p:nvPr/>
        </p:nvSpPr>
        <p:spPr>
          <a:xfrm>
            <a:off x="3694671" y="6413157"/>
            <a:ext cx="35587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">
                <a:solidFill>
                  <a:srgbClr val="000000"/>
                </a:solidFill>
                <a:latin typeface="Palatino Linotype"/>
              </a:rPr>
              <a:t>Fot. „Immunologia” D. Male, J. Brostoff, D.B Roth, I. Roitt , pod redakcją Jana Żeromskiego; Elsevier Urban /Partner, 2008</a:t>
            </a:r>
            <a:r>
              <a:rPr lang="en-US" sz="800">
                <a:latin typeface="Palatino Linotyp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841007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US">
      <a:dk1>
        <a:srgbClr val="002D59"/>
      </a:dk1>
      <a:lt1>
        <a:sysClr val="window" lastClr="FFFFFF"/>
      </a:lt1>
      <a:dk2>
        <a:srgbClr val="004993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ADFF"/>
      </a:accent5>
      <a:accent6>
        <a:srgbClr val="92D050"/>
      </a:accent6>
      <a:hlink>
        <a:srgbClr val="0071E2"/>
      </a:hlink>
      <a:folHlink>
        <a:srgbClr val="7F7F7F"/>
      </a:folHlink>
    </a:clrScheme>
    <a:fontScheme name="Uniwersytet Śląski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4966</TotalTime>
  <Words>0</Words>
  <Application>Microsoft Office PowerPoint</Application>
  <PresentationFormat>Pokaz na ekranie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Niewidzialna tarcza obronna  układ odpornościowy</vt:lpstr>
      <vt:lpstr>ODPORNOŚĆ </vt:lpstr>
      <vt:lpstr>Prezentacja programu PowerPoint</vt:lpstr>
      <vt:lpstr>Większość czynników zakaźnych, które napotyka osobnik nie przenika przez powierzchnię ciała, są one powstrzymywane przez różne bariery biochemiczne i fizyczne.  Organizm toleruje wiele organizmów komensalicznych, które skutecznie zwalczają potencjalne patogeny.</vt:lpstr>
      <vt:lpstr>Prezentacja programu PowerPoint</vt:lpstr>
      <vt:lpstr>Struktury limfatyczne mogą być klasyfikowane jako pierwotne i wtórne</vt:lpstr>
      <vt:lpstr>   </vt:lpstr>
      <vt:lpstr>Prezentacja programu PowerPoint</vt:lpstr>
      <vt:lpstr>PIERWOTNIE NARZĄDY LIMFATYCZNE</vt:lpstr>
      <vt:lpstr>Rozwojowi tymocytów towarzyszy ich przemieszczanie się z kory do rdzenia.</vt:lpstr>
      <vt:lpstr>Komórki limfocytów B ssaków rozwijają się w szpiku kostnym i w wątrobie płodowej.</vt:lpstr>
      <vt:lpstr>SZPIK KOSTNY</vt:lpstr>
      <vt:lpstr>Krwiotwórcze komórki macierzyste (KKM)</vt:lpstr>
      <vt:lpstr>Krwiotwórcze komórki macierzyste (KKM)</vt:lpstr>
      <vt:lpstr>Prezentacja programu PowerPoint</vt:lpstr>
      <vt:lpstr>Wtórne narządy i tkanki limfatyczne</vt:lpstr>
      <vt:lpstr>Wtórne narządy i tkanki limfatyczne</vt:lpstr>
      <vt:lpstr>Główne funkcje węzłów limfatycznych</vt:lpstr>
      <vt:lpstr>Krążenie limfocytów</vt:lpstr>
      <vt:lpstr>Krążenie limfocytów</vt:lpstr>
      <vt:lpstr>Komórki odpowiedzi immunologicznej</vt:lpstr>
      <vt:lpstr>Pochodzenie komórek układu odpornościowego</vt:lpstr>
      <vt:lpstr>Odpowiedź immunologiczna </vt:lpstr>
      <vt:lpstr>Odpowiedź immunologiczna </vt:lpstr>
      <vt:lpstr>EPITOPY</vt:lpstr>
      <vt:lpstr>EPITOPY</vt:lpstr>
      <vt:lpstr>Immunoglobuliny (przeciwciała)  – są glikoproteinami występującymi we frakcji gamma-globulinowej osocza.</vt:lpstr>
      <vt:lpstr>PRZECIWCIAŁA - budowa i właściwości</vt:lpstr>
      <vt:lpstr>Przeciwciała</vt:lpstr>
      <vt:lpstr>Przeciwciała</vt:lpstr>
      <vt:lpstr>Przeciwciała</vt:lpstr>
      <vt:lpstr>Przeciwciała - właściwości</vt:lpstr>
      <vt:lpstr>Dysfunkcje układu odpornościowego</vt:lpstr>
      <vt:lpstr>Nadmierna odpowiedź immunologiczna - nadwrażliwość</vt:lpstr>
      <vt:lpstr> Niewłaściwa reakcja na własne antygeny – autoimmunizacja</vt:lpstr>
      <vt:lpstr> Niewłaściwa reakcja na własne antygeny – autoimmunizacja</vt:lpstr>
      <vt:lpstr>Niedostateczna odpowiedź immunologiczna – niedobór immunologiczny</vt:lpstr>
      <vt:lpstr>Niedostateczna odpowiedź immunologiczna – niedobór immunologiczny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Cichy</dc:creator>
  <cp:lastModifiedBy>Iwona Cichy</cp:lastModifiedBy>
  <cp:revision>1023</cp:revision>
  <dcterms:created xsi:type="dcterms:W3CDTF">2019-03-06T11:23:46Z</dcterms:created>
  <dcterms:modified xsi:type="dcterms:W3CDTF">2020-06-01T07:07:28Z</dcterms:modified>
</cp:coreProperties>
</file>